
<file path=[Content_Types].xml><?xml version="1.0" encoding="utf-8"?>
<Types xmlns="http://schemas.openxmlformats.org/package/2006/content-types">
  <Default Extension="jpg" ContentType="image/jpeg"/>
  <Default Extension="emf" ContentType="image/x-emf"/>
  <Default Extension="xls" ContentType="application/vnd.ms-excel"/>
  <Default Extension="jpeg" ContentType="image/jpeg"/>
  <Default Extension="xml" ContentType="application/xml"/>
  <Default Extension="vml" ContentType="application/vnd.openxmlformats-officedocument.vmlDrawin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embeddings/oleObject1.bin" ContentType="application/vnd.openxmlformats-officedocument.oleObject"/>
  <Override PartName="/ppt/tags/tag2.xml" ContentType="application/vnd.openxmlformats-officedocument.presentationml.tags+xml"/>
  <Override PartName="/ppt/embeddings/oleObject2.bin" ContentType="application/vnd.openxmlformats-officedocument.oleObject"/>
  <Override PartName="/ppt/tags/tag3.xml" ContentType="application/vnd.openxmlformats-officedocument.presentationml.tags+xml"/>
  <Override PartName="/ppt/embeddings/oleObject3.bin" ContentType="application/vnd.openxmlformats-officedocument.oleObject"/>
  <Override PartName="/ppt/tags/tag4.xml" ContentType="application/vnd.openxmlformats-officedocument.presentationml.tags+xml"/>
  <Override PartName="/ppt/embeddings/oleObject4.bin" ContentType="application/vnd.openxmlformats-officedocument.oleObject"/>
  <Override PartName="/ppt/tags/tag5.xml" ContentType="application/vnd.openxmlformats-officedocument.presentationml.tags+xml"/>
  <Override PartName="/ppt/embeddings/oleObject5.bin" ContentType="application/vnd.openxmlformats-officedocument.oleObject"/>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embeddings/oleObject6.bin" ContentType="application/vnd.openxmlformats-officedocument.oleObject"/>
  <Override PartName="/ppt/tags/tag9.xml" ContentType="application/vnd.openxmlformats-officedocument.presentationml.tags+xml"/>
  <Override PartName="/ppt/embeddings/oleObject7.bin" ContentType="application/vnd.openxmlformats-officedocument.oleObject"/>
  <Override PartName="/ppt/tags/tag10.xml" ContentType="application/vnd.openxmlformats-officedocument.presentationml.tags+xml"/>
  <Override PartName="/ppt/tags/tag11.xml" ContentType="application/vnd.openxmlformats-officedocument.presentationml.tags+xml"/>
  <Override PartName="/ppt/embeddings/oleObject8.bin" ContentType="application/vnd.openxmlformats-officedocument.oleObject"/>
  <Override PartName="/ppt/tags/tag12.xml" ContentType="application/vnd.openxmlformats-officedocument.presentationml.tags+xml"/>
  <Override PartName="/ppt/tags/tag13.xml" ContentType="application/vnd.openxmlformats-officedocument.presentationml.tags+xml"/>
  <Override PartName="/ppt/embeddings/oleObject9.bin" ContentType="application/vnd.openxmlformats-officedocument.oleObject"/>
  <Override PartName="/ppt/tags/tag14.xml" ContentType="application/vnd.openxmlformats-officedocument.presentationml.tags+xml"/>
  <Override PartName="/ppt/tags/tag15.xml" ContentType="application/vnd.openxmlformats-officedocument.presentationml.tags+xml"/>
  <Override PartName="/ppt/embeddings/oleObject10.bin" ContentType="application/vnd.openxmlformats-officedocument.oleObject"/>
  <Override PartName="/ppt/tags/tag16.xml" ContentType="application/vnd.openxmlformats-officedocument.presentationml.tags+xml"/>
  <Override PartName="/ppt/tags/tag17.xml" ContentType="application/vnd.openxmlformats-officedocument.presentationml.tags+xml"/>
  <Override PartName="/ppt/embeddings/oleObject11.bin" ContentType="application/vnd.openxmlformats-officedocument.oleObject"/>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260" r:id="rId2"/>
    <p:sldId id="296" r:id="rId3"/>
    <p:sldId id="377" r:id="rId4"/>
    <p:sldId id="332" r:id="rId5"/>
    <p:sldId id="297" r:id="rId6"/>
    <p:sldId id="398" r:id="rId7"/>
    <p:sldId id="298" r:id="rId8"/>
    <p:sldId id="306" r:id="rId9"/>
    <p:sldId id="394" r:id="rId10"/>
    <p:sldId id="311" r:id="rId11"/>
    <p:sldId id="333" r:id="rId12"/>
    <p:sldId id="334" r:id="rId13"/>
    <p:sldId id="335" r:id="rId14"/>
    <p:sldId id="336" r:id="rId15"/>
    <p:sldId id="337" r:id="rId16"/>
    <p:sldId id="338" r:id="rId17"/>
    <p:sldId id="339" r:id="rId18"/>
    <p:sldId id="273" r:id="rId19"/>
    <p:sldId id="295" r:id="rId20"/>
    <p:sldId id="352" r:id="rId21"/>
    <p:sldId id="353" r:id="rId22"/>
    <p:sldId id="354" r:id="rId23"/>
    <p:sldId id="355" r:id="rId24"/>
    <p:sldId id="356" r:id="rId25"/>
    <p:sldId id="357" r:id="rId26"/>
    <p:sldId id="294"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40" r:id="rId44"/>
    <p:sldId id="341" r:id="rId45"/>
    <p:sldId id="342" r:id="rId46"/>
    <p:sldId id="326" r:id="rId47"/>
    <p:sldId id="343" r:id="rId48"/>
    <p:sldId id="344" r:id="rId49"/>
    <p:sldId id="345" r:id="rId50"/>
    <p:sldId id="346" r:id="rId51"/>
    <p:sldId id="347" r:id="rId52"/>
    <p:sldId id="348" r:id="rId53"/>
    <p:sldId id="349" r:id="rId54"/>
    <p:sldId id="350" r:id="rId55"/>
    <p:sldId id="351" r:id="rId56"/>
    <p:sldId id="288" r:id="rId57"/>
    <p:sldId id="289" r:id="rId58"/>
    <p:sldId id="291" r:id="rId59"/>
    <p:sldId id="292" r:id="rId60"/>
    <p:sldId id="293" r:id="rId61"/>
    <p:sldId id="313" r:id="rId62"/>
    <p:sldId id="314" r:id="rId63"/>
    <p:sldId id="315" r:id="rId64"/>
    <p:sldId id="316" r:id="rId65"/>
    <p:sldId id="317" r:id="rId66"/>
    <p:sldId id="318" r:id="rId67"/>
    <p:sldId id="320" r:id="rId68"/>
    <p:sldId id="319" r:id="rId69"/>
    <p:sldId id="321" r:id="rId70"/>
    <p:sldId id="322" r:id="rId71"/>
    <p:sldId id="323" r:id="rId72"/>
    <p:sldId id="324" r:id="rId73"/>
    <p:sldId id="325" r:id="rId74"/>
    <p:sldId id="395" r:id="rId75"/>
    <p:sldId id="396" r:id="rId76"/>
    <p:sldId id="397" r:id="rId77"/>
    <p:sldId id="287"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2"/>
    <a:srgbClr val="3A3A3A"/>
    <a:srgbClr val="F5CA46"/>
    <a:srgbClr val="B8AE8D"/>
    <a:srgbClr val="AAA688"/>
    <a:srgbClr val="E18E52"/>
    <a:srgbClr val="FF8637"/>
    <a:srgbClr val="B1B1B1"/>
    <a:srgbClr val="FF9B00"/>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286" autoAdjust="0"/>
    <p:restoredTop sz="67684" autoAdjust="0"/>
  </p:normalViewPr>
  <p:slideViewPr>
    <p:cSldViewPr snapToGrid="0">
      <p:cViewPr varScale="1">
        <p:scale>
          <a:sx n="45" d="100"/>
          <a:sy n="45" d="100"/>
        </p:scale>
        <p:origin x="-1984"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35801E-E8DD-4CEE-A497-0AC10EDDA051}" type="doc">
      <dgm:prSet loTypeId="urn:microsoft.com/office/officeart/2005/8/layout/vList3#1" loCatId="list" qsTypeId="urn:microsoft.com/office/officeart/2005/8/quickstyle/3d2" qsCatId="3D" csTypeId="urn:microsoft.com/office/officeart/2005/8/colors/accent2_3" csCatId="accent2" phldr="1"/>
      <dgm:spPr/>
    </dgm:pt>
    <dgm:pt modelId="{AAF98F4A-956E-40F6-B0C5-A4E7BF3225F7}">
      <dgm:prSet phldrT="[Text]"/>
      <dgm:spPr/>
      <dgm:t>
        <a:bodyPr/>
        <a:lstStyle/>
        <a:p>
          <a:r>
            <a:rPr lang="en-US" dirty="0" smtClean="0"/>
            <a:t>Make Decision</a:t>
          </a:r>
          <a:endParaRPr lang="en-US" dirty="0"/>
        </a:p>
      </dgm:t>
    </dgm:pt>
    <dgm:pt modelId="{2125AD31-80E1-4BCD-8704-228042023F35}" type="parTrans" cxnId="{7275280B-0FCA-4D51-B1CA-E3A61FA4CF38}">
      <dgm:prSet/>
      <dgm:spPr/>
      <dgm:t>
        <a:bodyPr/>
        <a:lstStyle/>
        <a:p>
          <a:endParaRPr lang="en-US"/>
        </a:p>
      </dgm:t>
    </dgm:pt>
    <dgm:pt modelId="{89F13BD8-7274-4672-843D-20CC17BF5D97}" type="sibTrans" cxnId="{7275280B-0FCA-4D51-B1CA-E3A61FA4CF38}">
      <dgm:prSet/>
      <dgm:spPr/>
      <dgm:t>
        <a:bodyPr/>
        <a:lstStyle/>
        <a:p>
          <a:endParaRPr lang="en-US"/>
        </a:p>
      </dgm:t>
    </dgm:pt>
    <dgm:pt modelId="{568222C9-FB30-44E2-AE0C-96677A70C680}">
      <dgm:prSet phldrT="[Text]"/>
      <dgm:spPr/>
      <dgm:t>
        <a:bodyPr/>
        <a:lstStyle/>
        <a:p>
          <a:r>
            <a:rPr lang="en-US" dirty="0" smtClean="0"/>
            <a:t>Understand Information</a:t>
          </a:r>
          <a:endParaRPr lang="en-US" dirty="0"/>
        </a:p>
      </dgm:t>
    </dgm:pt>
    <dgm:pt modelId="{79184615-15FD-4308-9349-C5BE670DF558}" type="parTrans" cxnId="{FF1916CC-16F2-4A68-BB1F-8B406485BC3D}">
      <dgm:prSet/>
      <dgm:spPr/>
      <dgm:t>
        <a:bodyPr/>
        <a:lstStyle/>
        <a:p>
          <a:endParaRPr lang="en-US"/>
        </a:p>
      </dgm:t>
    </dgm:pt>
    <dgm:pt modelId="{11C1D5BE-4DEB-4437-8BDB-8B7A48D547FA}" type="sibTrans" cxnId="{FF1916CC-16F2-4A68-BB1F-8B406485BC3D}">
      <dgm:prSet/>
      <dgm:spPr/>
      <dgm:t>
        <a:bodyPr/>
        <a:lstStyle/>
        <a:p>
          <a:endParaRPr lang="en-US"/>
        </a:p>
      </dgm:t>
    </dgm:pt>
    <dgm:pt modelId="{335CC8FC-8B13-4F0E-9DFF-27CF4E369F8B}">
      <dgm:prSet phldrT="[Text]"/>
      <dgm:spPr/>
      <dgm:t>
        <a:bodyPr/>
        <a:lstStyle/>
        <a:p>
          <a:r>
            <a:rPr lang="en-US" dirty="0" smtClean="0"/>
            <a:t>Store Data</a:t>
          </a:r>
          <a:endParaRPr lang="en-US" dirty="0"/>
        </a:p>
      </dgm:t>
    </dgm:pt>
    <dgm:pt modelId="{D3747C4F-5A00-4E52-935B-659581213145}" type="parTrans" cxnId="{6371D842-C296-4D94-905B-146A5EC88C3D}">
      <dgm:prSet/>
      <dgm:spPr/>
      <dgm:t>
        <a:bodyPr/>
        <a:lstStyle/>
        <a:p>
          <a:endParaRPr lang="en-US"/>
        </a:p>
      </dgm:t>
    </dgm:pt>
    <dgm:pt modelId="{90FBDD00-CA1A-4A71-8E56-7CB9917402BF}" type="sibTrans" cxnId="{6371D842-C296-4D94-905B-146A5EC88C3D}">
      <dgm:prSet/>
      <dgm:spPr/>
      <dgm:t>
        <a:bodyPr/>
        <a:lstStyle/>
        <a:p>
          <a:endParaRPr lang="en-US"/>
        </a:p>
      </dgm:t>
    </dgm:pt>
    <dgm:pt modelId="{D0EEFE5A-24BC-4774-B231-1590504F345A}">
      <dgm:prSet phldrT="[Text]"/>
      <dgm:spPr/>
      <dgm:t>
        <a:bodyPr/>
        <a:lstStyle/>
        <a:p>
          <a:r>
            <a:rPr lang="en-US" dirty="0" smtClean="0"/>
            <a:t>Acquire Data</a:t>
          </a:r>
          <a:endParaRPr lang="en-US" dirty="0"/>
        </a:p>
      </dgm:t>
    </dgm:pt>
    <dgm:pt modelId="{64FF6FD6-B6F2-44F8-B499-6D69509DC0B0}" type="parTrans" cxnId="{384C811B-F7F7-4BA8-A90D-F160F2F3B239}">
      <dgm:prSet/>
      <dgm:spPr/>
      <dgm:t>
        <a:bodyPr/>
        <a:lstStyle/>
        <a:p>
          <a:endParaRPr lang="en-US"/>
        </a:p>
      </dgm:t>
    </dgm:pt>
    <dgm:pt modelId="{1A5A14A4-BC23-46D5-B53C-2DC3CB7A999C}" type="sibTrans" cxnId="{384C811B-F7F7-4BA8-A90D-F160F2F3B239}">
      <dgm:prSet/>
      <dgm:spPr/>
      <dgm:t>
        <a:bodyPr/>
        <a:lstStyle/>
        <a:p>
          <a:endParaRPr lang="en-US"/>
        </a:p>
      </dgm:t>
    </dgm:pt>
    <dgm:pt modelId="{A5266149-6B82-44FF-9C10-02EBC2494B16}" type="pres">
      <dgm:prSet presAssocID="{F935801E-E8DD-4CEE-A497-0AC10EDDA051}" presName="linearFlow" presStyleCnt="0">
        <dgm:presLayoutVars>
          <dgm:dir/>
          <dgm:resizeHandles val="exact"/>
        </dgm:presLayoutVars>
      </dgm:prSet>
      <dgm:spPr/>
    </dgm:pt>
    <dgm:pt modelId="{96A2E9C5-EE81-4D29-9A6C-E65948D62788}" type="pres">
      <dgm:prSet presAssocID="{AAF98F4A-956E-40F6-B0C5-A4E7BF3225F7}" presName="composite" presStyleCnt="0"/>
      <dgm:spPr/>
    </dgm:pt>
    <dgm:pt modelId="{FB64075B-5A49-486A-8EA9-10AB70ED930D}" type="pres">
      <dgm:prSet presAssocID="{AAF98F4A-956E-40F6-B0C5-A4E7BF3225F7}" presName="imgShp" presStyleLbl="fgImgPlace1" presStyleIdx="0" presStyleCnt="4"/>
      <dgm:spPr/>
    </dgm:pt>
    <dgm:pt modelId="{591D3016-41A8-4A5E-9BA9-FB2FC3577302}" type="pres">
      <dgm:prSet presAssocID="{AAF98F4A-956E-40F6-B0C5-A4E7BF3225F7}" presName="txShp" presStyleLbl="node1" presStyleIdx="0" presStyleCnt="4" custLinFactNeighborX="-167" custLinFactNeighborY="-279">
        <dgm:presLayoutVars>
          <dgm:bulletEnabled val="1"/>
        </dgm:presLayoutVars>
      </dgm:prSet>
      <dgm:spPr/>
      <dgm:t>
        <a:bodyPr/>
        <a:lstStyle/>
        <a:p>
          <a:endParaRPr lang="en-US"/>
        </a:p>
      </dgm:t>
    </dgm:pt>
    <dgm:pt modelId="{9D42E5A8-B9F7-4892-B3E8-DA86B57392AE}" type="pres">
      <dgm:prSet presAssocID="{89F13BD8-7274-4672-843D-20CC17BF5D97}" presName="spacing" presStyleCnt="0"/>
      <dgm:spPr/>
    </dgm:pt>
    <dgm:pt modelId="{6584FE06-C09D-4162-9414-464A1666C37C}" type="pres">
      <dgm:prSet presAssocID="{568222C9-FB30-44E2-AE0C-96677A70C680}" presName="composite" presStyleCnt="0"/>
      <dgm:spPr/>
    </dgm:pt>
    <dgm:pt modelId="{B0BD1969-7743-42D5-9E6D-86D2A8396B5F}" type="pres">
      <dgm:prSet presAssocID="{568222C9-FB30-44E2-AE0C-96677A70C680}" presName="imgShp" presStyleLbl="fgImgPlace1" presStyleIdx="1" presStyleCnt="4"/>
      <dgm:spPr/>
    </dgm:pt>
    <dgm:pt modelId="{B0870250-0E87-439C-A3BB-B6B29D07A19C}" type="pres">
      <dgm:prSet presAssocID="{568222C9-FB30-44E2-AE0C-96677A70C680}" presName="txShp" presStyleLbl="node1" presStyleIdx="1" presStyleCnt="4">
        <dgm:presLayoutVars>
          <dgm:bulletEnabled val="1"/>
        </dgm:presLayoutVars>
      </dgm:prSet>
      <dgm:spPr/>
      <dgm:t>
        <a:bodyPr/>
        <a:lstStyle/>
        <a:p>
          <a:endParaRPr lang="en-US"/>
        </a:p>
      </dgm:t>
    </dgm:pt>
    <dgm:pt modelId="{2DA9D481-A758-48F3-A44E-6A38B9A4CEF5}" type="pres">
      <dgm:prSet presAssocID="{11C1D5BE-4DEB-4437-8BDB-8B7A48D547FA}" presName="spacing" presStyleCnt="0"/>
      <dgm:spPr/>
    </dgm:pt>
    <dgm:pt modelId="{AA340457-5828-474E-AB4E-2730F119367F}" type="pres">
      <dgm:prSet presAssocID="{335CC8FC-8B13-4F0E-9DFF-27CF4E369F8B}" presName="composite" presStyleCnt="0"/>
      <dgm:spPr/>
    </dgm:pt>
    <dgm:pt modelId="{42D1B228-B75C-4031-A46B-8A055C81BA30}" type="pres">
      <dgm:prSet presAssocID="{335CC8FC-8B13-4F0E-9DFF-27CF4E369F8B}" presName="imgShp" presStyleLbl="fgImgPlace1" presStyleIdx="2" presStyleCnt="4"/>
      <dgm:spPr/>
    </dgm:pt>
    <dgm:pt modelId="{9F52C2B2-5920-431C-85A0-6F4C93DD7E39}" type="pres">
      <dgm:prSet presAssocID="{335CC8FC-8B13-4F0E-9DFF-27CF4E369F8B}" presName="txShp" presStyleLbl="node1" presStyleIdx="2" presStyleCnt="4">
        <dgm:presLayoutVars>
          <dgm:bulletEnabled val="1"/>
        </dgm:presLayoutVars>
      </dgm:prSet>
      <dgm:spPr/>
      <dgm:t>
        <a:bodyPr/>
        <a:lstStyle/>
        <a:p>
          <a:endParaRPr lang="en-US"/>
        </a:p>
      </dgm:t>
    </dgm:pt>
    <dgm:pt modelId="{DBDB7FA8-D7A8-492D-8B73-5766204C8BC0}" type="pres">
      <dgm:prSet presAssocID="{90FBDD00-CA1A-4A71-8E56-7CB9917402BF}" presName="spacing" presStyleCnt="0"/>
      <dgm:spPr/>
    </dgm:pt>
    <dgm:pt modelId="{BBED279B-EC5D-45D9-BE9C-939510E76DB5}" type="pres">
      <dgm:prSet presAssocID="{D0EEFE5A-24BC-4774-B231-1590504F345A}" presName="composite" presStyleCnt="0"/>
      <dgm:spPr/>
    </dgm:pt>
    <dgm:pt modelId="{43AF42D0-71B7-4494-B872-FE17F1649504}" type="pres">
      <dgm:prSet presAssocID="{D0EEFE5A-24BC-4774-B231-1590504F345A}" presName="imgShp" presStyleLbl="fgImgPlace1" presStyleIdx="3" presStyleCnt="4"/>
      <dgm:spPr/>
    </dgm:pt>
    <dgm:pt modelId="{5869EB43-62B3-4996-8C41-F015231B4EF6}" type="pres">
      <dgm:prSet presAssocID="{D0EEFE5A-24BC-4774-B231-1590504F345A}" presName="txShp" presStyleLbl="node1" presStyleIdx="3" presStyleCnt="4">
        <dgm:presLayoutVars>
          <dgm:bulletEnabled val="1"/>
        </dgm:presLayoutVars>
      </dgm:prSet>
      <dgm:spPr/>
      <dgm:t>
        <a:bodyPr/>
        <a:lstStyle/>
        <a:p>
          <a:endParaRPr lang="en-US"/>
        </a:p>
      </dgm:t>
    </dgm:pt>
  </dgm:ptLst>
  <dgm:cxnLst>
    <dgm:cxn modelId="{7275280B-0FCA-4D51-B1CA-E3A61FA4CF38}" srcId="{F935801E-E8DD-4CEE-A497-0AC10EDDA051}" destId="{AAF98F4A-956E-40F6-B0C5-A4E7BF3225F7}" srcOrd="0" destOrd="0" parTransId="{2125AD31-80E1-4BCD-8704-228042023F35}" sibTransId="{89F13BD8-7274-4672-843D-20CC17BF5D97}"/>
    <dgm:cxn modelId="{91EB1915-8F35-0E43-95E9-A7A146CC897A}" type="presOf" srcId="{335CC8FC-8B13-4F0E-9DFF-27CF4E369F8B}" destId="{9F52C2B2-5920-431C-85A0-6F4C93DD7E39}" srcOrd="0" destOrd="0" presId="urn:microsoft.com/office/officeart/2005/8/layout/vList3#1"/>
    <dgm:cxn modelId="{A5B04623-1449-4140-A318-60E559136CF4}" type="presOf" srcId="{568222C9-FB30-44E2-AE0C-96677A70C680}" destId="{B0870250-0E87-439C-A3BB-B6B29D07A19C}" srcOrd="0" destOrd="0" presId="urn:microsoft.com/office/officeart/2005/8/layout/vList3#1"/>
    <dgm:cxn modelId="{384C811B-F7F7-4BA8-A90D-F160F2F3B239}" srcId="{F935801E-E8DD-4CEE-A497-0AC10EDDA051}" destId="{D0EEFE5A-24BC-4774-B231-1590504F345A}" srcOrd="3" destOrd="0" parTransId="{64FF6FD6-B6F2-44F8-B499-6D69509DC0B0}" sibTransId="{1A5A14A4-BC23-46D5-B53C-2DC3CB7A999C}"/>
    <dgm:cxn modelId="{0934E24E-DC68-524A-82A8-DC5535465794}" type="presOf" srcId="{D0EEFE5A-24BC-4774-B231-1590504F345A}" destId="{5869EB43-62B3-4996-8C41-F015231B4EF6}" srcOrd="0" destOrd="0" presId="urn:microsoft.com/office/officeart/2005/8/layout/vList3#1"/>
    <dgm:cxn modelId="{6371D842-C296-4D94-905B-146A5EC88C3D}" srcId="{F935801E-E8DD-4CEE-A497-0AC10EDDA051}" destId="{335CC8FC-8B13-4F0E-9DFF-27CF4E369F8B}" srcOrd="2" destOrd="0" parTransId="{D3747C4F-5A00-4E52-935B-659581213145}" sibTransId="{90FBDD00-CA1A-4A71-8E56-7CB9917402BF}"/>
    <dgm:cxn modelId="{FF1916CC-16F2-4A68-BB1F-8B406485BC3D}" srcId="{F935801E-E8DD-4CEE-A497-0AC10EDDA051}" destId="{568222C9-FB30-44E2-AE0C-96677A70C680}" srcOrd="1" destOrd="0" parTransId="{79184615-15FD-4308-9349-C5BE670DF558}" sibTransId="{11C1D5BE-4DEB-4437-8BDB-8B7A48D547FA}"/>
    <dgm:cxn modelId="{69BCDFE2-296D-844F-ACFB-87BCD3035A06}" type="presOf" srcId="{F935801E-E8DD-4CEE-A497-0AC10EDDA051}" destId="{A5266149-6B82-44FF-9C10-02EBC2494B16}" srcOrd="0" destOrd="0" presId="urn:microsoft.com/office/officeart/2005/8/layout/vList3#1"/>
    <dgm:cxn modelId="{BC286379-B788-1946-A2DF-B75D877073B8}" type="presOf" srcId="{AAF98F4A-956E-40F6-B0C5-A4E7BF3225F7}" destId="{591D3016-41A8-4A5E-9BA9-FB2FC3577302}" srcOrd="0" destOrd="0" presId="urn:microsoft.com/office/officeart/2005/8/layout/vList3#1"/>
    <dgm:cxn modelId="{D76CA8CC-DC14-0540-9FAD-C51A36FDD124}" type="presParOf" srcId="{A5266149-6B82-44FF-9C10-02EBC2494B16}" destId="{96A2E9C5-EE81-4D29-9A6C-E65948D62788}" srcOrd="0" destOrd="0" presId="urn:microsoft.com/office/officeart/2005/8/layout/vList3#1"/>
    <dgm:cxn modelId="{068FAA7E-3E8D-DD4B-A100-9EB9839D9D3C}" type="presParOf" srcId="{96A2E9C5-EE81-4D29-9A6C-E65948D62788}" destId="{FB64075B-5A49-486A-8EA9-10AB70ED930D}" srcOrd="0" destOrd="0" presId="urn:microsoft.com/office/officeart/2005/8/layout/vList3#1"/>
    <dgm:cxn modelId="{C17B6487-0B59-E54E-83BD-1BF7ECCCD5C4}" type="presParOf" srcId="{96A2E9C5-EE81-4D29-9A6C-E65948D62788}" destId="{591D3016-41A8-4A5E-9BA9-FB2FC3577302}" srcOrd="1" destOrd="0" presId="urn:microsoft.com/office/officeart/2005/8/layout/vList3#1"/>
    <dgm:cxn modelId="{5C64D698-8A50-0B4E-AB74-63BE0050AF76}" type="presParOf" srcId="{A5266149-6B82-44FF-9C10-02EBC2494B16}" destId="{9D42E5A8-B9F7-4892-B3E8-DA86B57392AE}" srcOrd="1" destOrd="0" presId="urn:microsoft.com/office/officeart/2005/8/layout/vList3#1"/>
    <dgm:cxn modelId="{912A0737-BCE6-064F-B6FF-B3A2B2CE9AD9}" type="presParOf" srcId="{A5266149-6B82-44FF-9C10-02EBC2494B16}" destId="{6584FE06-C09D-4162-9414-464A1666C37C}" srcOrd="2" destOrd="0" presId="urn:microsoft.com/office/officeart/2005/8/layout/vList3#1"/>
    <dgm:cxn modelId="{EB217FDD-07E0-674C-A8CB-CF986ACF483F}" type="presParOf" srcId="{6584FE06-C09D-4162-9414-464A1666C37C}" destId="{B0BD1969-7743-42D5-9E6D-86D2A8396B5F}" srcOrd="0" destOrd="0" presId="urn:microsoft.com/office/officeart/2005/8/layout/vList3#1"/>
    <dgm:cxn modelId="{A199D09A-2377-B242-A236-E32EE6002086}" type="presParOf" srcId="{6584FE06-C09D-4162-9414-464A1666C37C}" destId="{B0870250-0E87-439C-A3BB-B6B29D07A19C}" srcOrd="1" destOrd="0" presId="urn:microsoft.com/office/officeart/2005/8/layout/vList3#1"/>
    <dgm:cxn modelId="{2609CDC6-0FF9-2340-B50E-886FA11B2844}" type="presParOf" srcId="{A5266149-6B82-44FF-9C10-02EBC2494B16}" destId="{2DA9D481-A758-48F3-A44E-6A38B9A4CEF5}" srcOrd="3" destOrd="0" presId="urn:microsoft.com/office/officeart/2005/8/layout/vList3#1"/>
    <dgm:cxn modelId="{B3038112-CF7B-BE4E-AA9C-A54A052E329E}" type="presParOf" srcId="{A5266149-6B82-44FF-9C10-02EBC2494B16}" destId="{AA340457-5828-474E-AB4E-2730F119367F}" srcOrd="4" destOrd="0" presId="urn:microsoft.com/office/officeart/2005/8/layout/vList3#1"/>
    <dgm:cxn modelId="{D4FB3842-2138-334E-8A98-691D34D96ACE}" type="presParOf" srcId="{AA340457-5828-474E-AB4E-2730F119367F}" destId="{42D1B228-B75C-4031-A46B-8A055C81BA30}" srcOrd="0" destOrd="0" presId="urn:microsoft.com/office/officeart/2005/8/layout/vList3#1"/>
    <dgm:cxn modelId="{268E4E86-A0F4-B54D-A96F-7EB3A9D74A13}" type="presParOf" srcId="{AA340457-5828-474E-AB4E-2730F119367F}" destId="{9F52C2B2-5920-431C-85A0-6F4C93DD7E39}" srcOrd="1" destOrd="0" presId="urn:microsoft.com/office/officeart/2005/8/layout/vList3#1"/>
    <dgm:cxn modelId="{1A0AB3CF-7FA1-4749-A898-3746B9D3E339}" type="presParOf" srcId="{A5266149-6B82-44FF-9C10-02EBC2494B16}" destId="{DBDB7FA8-D7A8-492D-8B73-5766204C8BC0}" srcOrd="5" destOrd="0" presId="urn:microsoft.com/office/officeart/2005/8/layout/vList3#1"/>
    <dgm:cxn modelId="{9AD3F322-DF12-CC49-A7C8-9A323BF494CB}" type="presParOf" srcId="{A5266149-6B82-44FF-9C10-02EBC2494B16}" destId="{BBED279B-EC5D-45D9-BE9C-939510E76DB5}" srcOrd="6" destOrd="0" presId="urn:microsoft.com/office/officeart/2005/8/layout/vList3#1"/>
    <dgm:cxn modelId="{82FA5514-8CB5-D046-8CDE-89CB450688DF}" type="presParOf" srcId="{BBED279B-EC5D-45D9-BE9C-939510E76DB5}" destId="{43AF42D0-71B7-4494-B872-FE17F1649504}" srcOrd="0" destOrd="0" presId="urn:microsoft.com/office/officeart/2005/8/layout/vList3#1"/>
    <dgm:cxn modelId="{6F8E28DF-AFA5-B74B-8055-F38812B52D8B}" type="presParOf" srcId="{BBED279B-EC5D-45D9-BE9C-939510E76DB5}" destId="{5869EB43-62B3-4996-8C41-F015231B4EF6}"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D3016-41A8-4A5E-9BA9-FB2FC3577302}">
      <dsp:nvSpPr>
        <dsp:cNvPr id="0" name=""/>
        <dsp:cNvSpPr/>
      </dsp:nvSpPr>
      <dsp:spPr>
        <a:xfrm rot="10800000">
          <a:off x="748553" y="0"/>
          <a:ext cx="2559001" cy="433064"/>
        </a:xfrm>
        <a:prstGeom prst="homePlate">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969"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t>Make Decision</a:t>
          </a:r>
          <a:endParaRPr lang="en-US" sz="1700" kern="1200" dirty="0"/>
        </a:p>
      </dsp:txBody>
      <dsp:txXfrm rot="10800000">
        <a:off x="856819" y="0"/>
        <a:ext cx="2450735" cy="433064"/>
      </dsp:txXfrm>
    </dsp:sp>
    <dsp:sp modelId="{FB64075B-5A49-486A-8EA9-10AB70ED930D}">
      <dsp:nvSpPr>
        <dsp:cNvPr id="0" name=""/>
        <dsp:cNvSpPr/>
      </dsp:nvSpPr>
      <dsp:spPr>
        <a:xfrm>
          <a:off x="536294" y="410"/>
          <a:ext cx="433064" cy="433064"/>
        </a:xfrm>
        <a:prstGeom prst="ellipse">
          <a:avLst/>
        </a:prstGeom>
        <a:solidFill>
          <a:schemeClr val="accent2">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B0870250-0E87-439C-A3BB-B6B29D07A19C}">
      <dsp:nvSpPr>
        <dsp:cNvPr id="0" name=""/>
        <dsp:cNvSpPr/>
      </dsp:nvSpPr>
      <dsp:spPr>
        <a:xfrm rot="10800000">
          <a:off x="752826" y="562747"/>
          <a:ext cx="2559001" cy="433064"/>
        </a:xfrm>
        <a:prstGeom prst="homePlate">
          <a:avLst/>
        </a:prstGeom>
        <a:gradFill rotWithShape="0">
          <a:gsLst>
            <a:gs pos="0">
              <a:schemeClr val="accent2">
                <a:shade val="80000"/>
                <a:hueOff val="-160471"/>
                <a:satOff val="3389"/>
                <a:lumOff val="9027"/>
                <a:alphaOff val="0"/>
                <a:satMod val="103000"/>
                <a:lumMod val="102000"/>
                <a:tint val="94000"/>
              </a:schemeClr>
            </a:gs>
            <a:gs pos="50000">
              <a:schemeClr val="accent2">
                <a:shade val="80000"/>
                <a:hueOff val="-160471"/>
                <a:satOff val="3389"/>
                <a:lumOff val="9027"/>
                <a:alphaOff val="0"/>
                <a:satMod val="110000"/>
                <a:lumMod val="100000"/>
                <a:shade val="100000"/>
              </a:schemeClr>
            </a:gs>
            <a:gs pos="100000">
              <a:schemeClr val="accent2">
                <a:shade val="80000"/>
                <a:hueOff val="-160471"/>
                <a:satOff val="3389"/>
                <a:lumOff val="902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969"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t>Understand Information</a:t>
          </a:r>
          <a:endParaRPr lang="en-US" sz="1700" kern="1200" dirty="0"/>
        </a:p>
      </dsp:txBody>
      <dsp:txXfrm rot="10800000">
        <a:off x="861092" y="562747"/>
        <a:ext cx="2450735" cy="433064"/>
      </dsp:txXfrm>
    </dsp:sp>
    <dsp:sp modelId="{B0BD1969-7743-42D5-9E6D-86D2A8396B5F}">
      <dsp:nvSpPr>
        <dsp:cNvPr id="0" name=""/>
        <dsp:cNvSpPr/>
      </dsp:nvSpPr>
      <dsp:spPr>
        <a:xfrm>
          <a:off x="536294" y="562747"/>
          <a:ext cx="433064" cy="433064"/>
        </a:xfrm>
        <a:prstGeom prst="ellipse">
          <a:avLst/>
        </a:prstGeom>
        <a:solidFill>
          <a:schemeClr val="accent2">
            <a:tint val="50000"/>
            <a:hueOff val="-25988"/>
            <a:satOff val="-750"/>
            <a:lumOff val="3081"/>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F52C2B2-5920-431C-85A0-6F4C93DD7E39}">
      <dsp:nvSpPr>
        <dsp:cNvPr id="0" name=""/>
        <dsp:cNvSpPr/>
      </dsp:nvSpPr>
      <dsp:spPr>
        <a:xfrm rot="10800000">
          <a:off x="752826" y="1125084"/>
          <a:ext cx="2559001" cy="433064"/>
        </a:xfrm>
        <a:prstGeom prst="homePlate">
          <a:avLst/>
        </a:prstGeom>
        <a:gradFill rotWithShape="0">
          <a:gsLst>
            <a:gs pos="0">
              <a:schemeClr val="accent2">
                <a:shade val="80000"/>
                <a:hueOff val="-320943"/>
                <a:satOff val="6777"/>
                <a:lumOff val="18054"/>
                <a:alphaOff val="0"/>
                <a:satMod val="103000"/>
                <a:lumMod val="102000"/>
                <a:tint val="94000"/>
              </a:schemeClr>
            </a:gs>
            <a:gs pos="50000">
              <a:schemeClr val="accent2">
                <a:shade val="80000"/>
                <a:hueOff val="-320943"/>
                <a:satOff val="6777"/>
                <a:lumOff val="18054"/>
                <a:alphaOff val="0"/>
                <a:satMod val="110000"/>
                <a:lumMod val="100000"/>
                <a:shade val="100000"/>
              </a:schemeClr>
            </a:gs>
            <a:gs pos="100000">
              <a:schemeClr val="accent2">
                <a:shade val="80000"/>
                <a:hueOff val="-320943"/>
                <a:satOff val="6777"/>
                <a:lumOff val="1805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969"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t>Store Data</a:t>
          </a:r>
          <a:endParaRPr lang="en-US" sz="1700" kern="1200" dirty="0"/>
        </a:p>
      </dsp:txBody>
      <dsp:txXfrm rot="10800000">
        <a:off x="861092" y="1125084"/>
        <a:ext cx="2450735" cy="433064"/>
      </dsp:txXfrm>
    </dsp:sp>
    <dsp:sp modelId="{42D1B228-B75C-4031-A46B-8A055C81BA30}">
      <dsp:nvSpPr>
        <dsp:cNvPr id="0" name=""/>
        <dsp:cNvSpPr/>
      </dsp:nvSpPr>
      <dsp:spPr>
        <a:xfrm>
          <a:off x="536294" y="1125084"/>
          <a:ext cx="433064" cy="433064"/>
        </a:xfrm>
        <a:prstGeom prst="ellipse">
          <a:avLst/>
        </a:prstGeom>
        <a:solidFill>
          <a:schemeClr val="accent2">
            <a:tint val="50000"/>
            <a:hueOff val="-51976"/>
            <a:satOff val="-1501"/>
            <a:lumOff val="6163"/>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869EB43-62B3-4996-8C41-F015231B4EF6}">
      <dsp:nvSpPr>
        <dsp:cNvPr id="0" name=""/>
        <dsp:cNvSpPr/>
      </dsp:nvSpPr>
      <dsp:spPr>
        <a:xfrm rot="10800000">
          <a:off x="752826" y="1687421"/>
          <a:ext cx="2559001" cy="433064"/>
        </a:xfrm>
        <a:prstGeom prst="homePlate">
          <a:avLst/>
        </a:prstGeom>
        <a:gradFill rotWithShape="0">
          <a:gsLst>
            <a:gs pos="0">
              <a:schemeClr val="accent2">
                <a:shade val="80000"/>
                <a:hueOff val="-481414"/>
                <a:satOff val="10166"/>
                <a:lumOff val="27081"/>
                <a:alphaOff val="0"/>
                <a:satMod val="103000"/>
                <a:lumMod val="102000"/>
                <a:tint val="94000"/>
              </a:schemeClr>
            </a:gs>
            <a:gs pos="50000">
              <a:schemeClr val="accent2">
                <a:shade val="80000"/>
                <a:hueOff val="-481414"/>
                <a:satOff val="10166"/>
                <a:lumOff val="27081"/>
                <a:alphaOff val="0"/>
                <a:satMod val="110000"/>
                <a:lumMod val="100000"/>
                <a:shade val="100000"/>
              </a:schemeClr>
            </a:gs>
            <a:gs pos="100000">
              <a:schemeClr val="accent2">
                <a:shade val="80000"/>
                <a:hueOff val="-481414"/>
                <a:satOff val="10166"/>
                <a:lumOff val="270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0969" tIns="64770" rIns="120904" bIns="64770" numCol="1" spcCol="1270" anchor="ctr" anchorCtr="0">
          <a:noAutofit/>
        </a:bodyPr>
        <a:lstStyle/>
        <a:p>
          <a:pPr lvl="0" algn="ctr" defTabSz="755650">
            <a:lnSpc>
              <a:spcPct val="90000"/>
            </a:lnSpc>
            <a:spcBef>
              <a:spcPct val="0"/>
            </a:spcBef>
            <a:spcAft>
              <a:spcPct val="35000"/>
            </a:spcAft>
          </a:pPr>
          <a:r>
            <a:rPr lang="en-US" sz="1700" kern="1200" dirty="0" smtClean="0"/>
            <a:t>Acquire Data</a:t>
          </a:r>
          <a:endParaRPr lang="en-US" sz="1700" kern="1200" dirty="0"/>
        </a:p>
      </dsp:txBody>
      <dsp:txXfrm rot="10800000">
        <a:off x="861092" y="1687421"/>
        <a:ext cx="2450735" cy="433064"/>
      </dsp:txXfrm>
    </dsp:sp>
    <dsp:sp modelId="{43AF42D0-71B7-4494-B872-FE17F1649504}">
      <dsp:nvSpPr>
        <dsp:cNvPr id="0" name=""/>
        <dsp:cNvSpPr/>
      </dsp:nvSpPr>
      <dsp:spPr>
        <a:xfrm>
          <a:off x="536294" y="1687421"/>
          <a:ext cx="433064" cy="433064"/>
        </a:xfrm>
        <a:prstGeom prst="ellipse">
          <a:avLst/>
        </a:prstGeom>
        <a:solidFill>
          <a:schemeClr val="accent2">
            <a:tint val="50000"/>
            <a:hueOff val="-77964"/>
            <a:satOff val="-2251"/>
            <a:lumOff val="9244"/>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B653F1-277A-4033-BEF3-700427364FA8}" type="datetimeFigureOut">
              <a:rPr lang="en-US" smtClean="0"/>
              <a:t>8/21/16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485D35-D5A5-48D1-A5F2-20C3CCA463A0}" type="slidenum">
              <a:rPr lang="en-US" smtClean="0"/>
              <a:t>‹#›</a:t>
            </a:fld>
            <a:endParaRPr lang="en-US"/>
          </a:p>
        </p:txBody>
      </p:sp>
    </p:spTree>
    <p:extLst>
      <p:ext uri="{BB962C8B-B14F-4D97-AF65-F5344CB8AC3E}">
        <p14:creationId xmlns:p14="http://schemas.microsoft.com/office/powerpoint/2010/main" val="188519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32A3A-E1C2-42EA-BDD6-305DAB1834E8}" type="datetimeFigureOut">
              <a:rPr lang="en-US" smtClean="0"/>
              <a:t>8/21/16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A03FD-669F-475F-B08E-D2CB64605A77}" type="slidenum">
              <a:rPr lang="en-US" smtClean="0"/>
              <a:t>‹#›</a:t>
            </a:fld>
            <a:endParaRPr lang="en-US"/>
          </a:p>
        </p:txBody>
      </p:sp>
    </p:spTree>
    <p:extLst>
      <p:ext uri="{BB962C8B-B14F-4D97-AF65-F5344CB8AC3E}">
        <p14:creationId xmlns:p14="http://schemas.microsoft.com/office/powerpoint/2010/main" val="1931871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50645-DC31-0A4E-B8E1-77FBA58EAEDD}" type="slidenum">
              <a:rPr lang="en-US" smtClean="0"/>
              <a:pPr/>
              <a:t>2</a:t>
            </a:fld>
            <a:endParaRPr lang="en-US"/>
          </a:p>
        </p:txBody>
      </p:sp>
    </p:spTree>
    <p:extLst>
      <p:ext uri="{BB962C8B-B14F-4D97-AF65-F5344CB8AC3E}">
        <p14:creationId xmlns:p14="http://schemas.microsoft.com/office/powerpoint/2010/main" val="156696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p:spPr>
        <p:txBody>
          <a:bodyPr/>
          <a:lstStyle/>
          <a:p>
            <a:pPr eaLnBrk="1" hangingPunct="1">
              <a:spcBef>
                <a:spcPct val="0"/>
              </a:spcBef>
            </a:pPr>
            <a:endParaRPr lang="en-US" smtClean="0"/>
          </a:p>
        </p:txBody>
      </p:sp>
      <p:sp>
        <p:nvSpPr>
          <p:cNvPr id="116740" name="Slide Number Placeholder 3"/>
          <p:cNvSpPr>
            <a:spLocks noGrp="1"/>
          </p:cNvSpPr>
          <p:nvPr>
            <p:ph type="sldNum" sz="quarter" idx="5"/>
          </p:nvPr>
        </p:nvSpPr>
        <p:spPr/>
        <p:txBody>
          <a:bodyPr/>
          <a:lstStyle/>
          <a:p>
            <a:pPr>
              <a:defRPr/>
            </a:pPr>
            <a:fld id="{D4A73041-D2B0-4258-8185-3B2D07E56EAF}" type="slidenum">
              <a:rPr lang="en-US" smtClean="0"/>
              <a:pPr>
                <a:defRPr/>
              </a:pPr>
              <a:t>38</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p:spPr>
        <p:txBody>
          <a:bodyPr/>
          <a:lstStyle/>
          <a:p>
            <a:pPr eaLnBrk="1" hangingPunct="1">
              <a:spcBef>
                <a:spcPct val="0"/>
              </a:spcBef>
            </a:pPr>
            <a:endParaRPr lang="en-US" smtClean="0"/>
          </a:p>
        </p:txBody>
      </p:sp>
      <p:sp>
        <p:nvSpPr>
          <p:cNvPr id="116740" name="Slide Number Placeholder 3"/>
          <p:cNvSpPr>
            <a:spLocks noGrp="1"/>
          </p:cNvSpPr>
          <p:nvPr>
            <p:ph type="sldNum" sz="quarter" idx="5"/>
          </p:nvPr>
        </p:nvSpPr>
        <p:spPr/>
        <p:txBody>
          <a:bodyPr/>
          <a:lstStyle/>
          <a:p>
            <a:pPr>
              <a:defRPr/>
            </a:pPr>
            <a:fld id="{2D2F104C-B6BB-4DD8-AD43-7DF1D655E95F}" type="slidenum">
              <a:rPr lang="en-US" smtClean="0"/>
              <a:pPr>
                <a:defRPr/>
              </a:pPr>
              <a:t>39</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6" name="Slide Number Placeholder 5"/>
          <p:cNvSpPr>
            <a:spLocks noGrp="1"/>
          </p:cNvSpPr>
          <p:nvPr>
            <p:ph type="sldNum" sz="quarter" idx="10"/>
          </p:nvPr>
        </p:nvSpPr>
        <p:spPr/>
        <p:txBody>
          <a:bodyPr/>
          <a:lstStyle/>
          <a:p>
            <a:fld id="{C5BE4271-9D53-4D7F-923C-A0B006461371}" type="slidenum">
              <a:rPr lang="en-US" smtClean="0"/>
              <a:t>67</a:t>
            </a:fld>
            <a:endParaRPr lang="en-US" dirty="0"/>
          </a:p>
        </p:txBody>
      </p:sp>
    </p:spTree>
    <p:extLst>
      <p:ext uri="{BB962C8B-B14F-4D97-AF65-F5344CB8AC3E}">
        <p14:creationId xmlns:p14="http://schemas.microsoft.com/office/powerpoint/2010/main" val="1703816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Digital marketing:</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Search Engine Optimization (SEO)</a:t>
            </a:r>
          </a:p>
          <a:p>
            <a:r>
              <a:rPr lang="en-AU" sz="1200" b="0" i="0" kern="1200" dirty="0">
                <a:solidFill>
                  <a:schemeClr val="tx1"/>
                </a:solidFill>
                <a:effectLst/>
                <a:latin typeface="+mn-lt"/>
                <a:ea typeface="+mn-ea"/>
                <a:cs typeface="+mn-cs"/>
              </a:rPr>
              <a:t>Search Engine Marketing (SEM)</a:t>
            </a:r>
          </a:p>
          <a:p>
            <a:r>
              <a:rPr lang="en-AU" sz="1200" b="0" i="0" kern="1200" dirty="0">
                <a:solidFill>
                  <a:schemeClr val="tx1"/>
                </a:solidFill>
                <a:effectLst/>
                <a:latin typeface="+mn-lt"/>
                <a:ea typeface="+mn-ea"/>
                <a:cs typeface="+mn-cs"/>
              </a:rPr>
              <a:t>Content Creation &amp; Content Marketing</a:t>
            </a:r>
          </a:p>
          <a:p>
            <a:r>
              <a:rPr lang="en-AU" sz="1200" b="0" i="0" kern="1200" dirty="0">
                <a:solidFill>
                  <a:schemeClr val="tx1"/>
                </a:solidFill>
                <a:effectLst/>
                <a:latin typeface="+mn-lt"/>
                <a:ea typeface="+mn-ea"/>
                <a:cs typeface="+mn-cs"/>
              </a:rPr>
              <a:t>Social Media Marketing (SMM)</a:t>
            </a:r>
          </a:p>
          <a:p>
            <a:r>
              <a:rPr lang="en-AU" sz="1200" b="0" i="0" kern="1200" dirty="0">
                <a:solidFill>
                  <a:schemeClr val="tx1"/>
                </a:solidFill>
                <a:effectLst/>
                <a:latin typeface="+mn-lt"/>
                <a:ea typeface="+mn-ea"/>
                <a:cs typeface="+mn-cs"/>
              </a:rPr>
              <a:t>Digital Display Advertising</a:t>
            </a:r>
          </a:p>
          <a:p>
            <a:r>
              <a:rPr lang="en-AU" sz="1200" b="0" i="0" kern="1200" dirty="0">
                <a:solidFill>
                  <a:schemeClr val="tx1"/>
                </a:solidFill>
                <a:effectLst/>
                <a:latin typeface="+mn-lt"/>
                <a:ea typeface="+mn-ea"/>
                <a:cs typeface="+mn-cs"/>
              </a:rPr>
              <a:t>Retargeting and Remarketing</a:t>
            </a:r>
          </a:p>
          <a:p>
            <a:r>
              <a:rPr lang="en-AU" sz="1200" b="0" i="0" kern="1200" dirty="0">
                <a:solidFill>
                  <a:schemeClr val="tx1"/>
                </a:solidFill>
                <a:effectLst/>
                <a:latin typeface="+mn-lt"/>
                <a:ea typeface="+mn-ea"/>
                <a:cs typeface="+mn-cs"/>
              </a:rPr>
              <a:t>Mobile Marketing</a:t>
            </a:r>
          </a:p>
          <a:p>
            <a:r>
              <a:rPr lang="en-AU" sz="1200" b="0" i="0" kern="1200" dirty="0">
                <a:solidFill>
                  <a:schemeClr val="tx1"/>
                </a:solidFill>
                <a:effectLst/>
                <a:latin typeface="+mn-lt"/>
                <a:ea typeface="+mn-ea"/>
                <a:cs typeface="+mn-cs"/>
              </a:rPr>
              <a:t>Email Marketing</a:t>
            </a:r>
          </a:p>
          <a:p>
            <a:r>
              <a:rPr lang="en-AU" sz="1200" b="0" i="0" kern="1200" dirty="0">
                <a:solidFill>
                  <a:schemeClr val="tx1"/>
                </a:solidFill>
                <a:effectLst/>
                <a:latin typeface="+mn-lt"/>
                <a:ea typeface="+mn-ea"/>
                <a:cs typeface="+mn-cs"/>
              </a:rPr>
              <a:t>Affiliate Marketing</a:t>
            </a:r>
          </a:p>
          <a:p>
            <a:r>
              <a:rPr lang="en-AU" sz="1200" b="0" i="0" kern="1200" dirty="0">
                <a:solidFill>
                  <a:schemeClr val="tx1"/>
                </a:solidFill>
                <a:effectLst/>
                <a:latin typeface="+mn-lt"/>
                <a:ea typeface="+mn-ea"/>
                <a:cs typeface="+mn-cs"/>
              </a:rPr>
              <a:t>Digital Media Planning and Buying</a:t>
            </a:r>
          </a:p>
          <a:p>
            <a:endParaRPr lang="en-AU" dirty="0"/>
          </a:p>
          <a:p>
            <a:endParaRPr lang="en-AU" dirty="0"/>
          </a:p>
        </p:txBody>
      </p:sp>
      <p:sp>
        <p:nvSpPr>
          <p:cNvPr id="4" name="Slide Number Placeholder 3"/>
          <p:cNvSpPr>
            <a:spLocks noGrp="1"/>
          </p:cNvSpPr>
          <p:nvPr>
            <p:ph type="sldNum" sz="quarter" idx="10"/>
          </p:nvPr>
        </p:nvSpPr>
        <p:spPr/>
        <p:txBody>
          <a:bodyPr/>
          <a:lstStyle/>
          <a:p>
            <a:fld id="{C98A03FD-669F-475F-B08E-D2CB64605A77}" type="slidenum">
              <a:rPr lang="en-US" smtClean="0"/>
              <a:t>77</a:t>
            </a:fld>
            <a:endParaRPr lang="en-US"/>
          </a:p>
        </p:txBody>
      </p:sp>
    </p:spTree>
    <p:extLst>
      <p:ext uri="{BB962C8B-B14F-4D97-AF65-F5344CB8AC3E}">
        <p14:creationId xmlns:p14="http://schemas.microsoft.com/office/powerpoint/2010/main" val="146885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Perkenalan diri, penjelasan singkat mengenai profesi dan sejarah perusahaan (5 menit)</a:t>
            </a:r>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2C9728-19EC-4499-8DB1-CD15A0000B56}" type="slidenum">
              <a:rPr lang="en-US">
                <a:latin typeface="Calibri" panose="020F0502020204030204" pitchFamily="34" charset="0"/>
              </a:rPr>
              <a:pPr eaLnBrk="1" hangingPunct="1"/>
              <a:t>4</a:t>
            </a:fld>
            <a:endParaRPr lang="en-US">
              <a:latin typeface="Calibri" panose="020F0502020204030204" pitchFamily="34" charset="0"/>
            </a:endParaRPr>
          </a:p>
        </p:txBody>
      </p:sp>
    </p:spTree>
    <p:extLst>
      <p:ext uri="{BB962C8B-B14F-4D97-AF65-F5344CB8AC3E}">
        <p14:creationId xmlns:p14="http://schemas.microsoft.com/office/powerpoint/2010/main" val="115448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250645-DC31-0A4E-B8E1-77FBA58EAEDD}" type="slidenum">
              <a:rPr lang="en-US" smtClean="0"/>
              <a:pPr/>
              <a:t>9</a:t>
            </a:fld>
            <a:endParaRPr lang="en-US"/>
          </a:p>
        </p:txBody>
      </p:sp>
    </p:spTree>
    <p:extLst>
      <p:ext uri="{BB962C8B-B14F-4D97-AF65-F5344CB8AC3E}">
        <p14:creationId xmlns:p14="http://schemas.microsoft.com/office/powerpoint/2010/main" val="4287392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https://www.youtube.com/watch?v=vDNzTasuYEw</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Augmented Reality in Advertising</a:t>
            </a:r>
          </a:p>
          <a:p>
            <a:r>
              <a:rPr lang="en-US" dirty="0"/>
              <a:t>https://www.youtube.com/watch?v=LBLwe8FE_o4</a:t>
            </a:r>
          </a:p>
        </p:txBody>
      </p:sp>
      <p:sp>
        <p:nvSpPr>
          <p:cNvPr id="4" name="Slide Number Placeholder 3"/>
          <p:cNvSpPr>
            <a:spLocks noGrp="1"/>
          </p:cNvSpPr>
          <p:nvPr>
            <p:ph type="sldNum" sz="quarter" idx="10"/>
          </p:nvPr>
        </p:nvSpPr>
        <p:spPr/>
        <p:txBody>
          <a:bodyPr/>
          <a:lstStyle/>
          <a:p>
            <a:fld id="{C98A03FD-669F-475F-B08E-D2CB64605A77}" type="slidenum">
              <a:rPr lang="en-US" smtClean="0"/>
              <a:t>17</a:t>
            </a:fld>
            <a:endParaRPr lang="en-US"/>
          </a:p>
        </p:txBody>
      </p:sp>
    </p:spTree>
    <p:extLst>
      <p:ext uri="{BB962C8B-B14F-4D97-AF65-F5344CB8AC3E}">
        <p14:creationId xmlns:p14="http://schemas.microsoft.com/office/powerpoint/2010/main" val="3383441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E7D0B7E9-755E-4BF5-89A0-BEE23A1CB7B7}" type="slidenum">
              <a:rPr lang="en-US" smtClean="0">
                <a:cs typeface="Arial" charset="0"/>
              </a:rPr>
              <a:pPr/>
              <a:t>27</a:t>
            </a:fld>
            <a:endParaRPr lang="en-US" smtClean="0">
              <a:cs typeface="Arial" charset="0"/>
            </a:endParaRPr>
          </a:p>
        </p:txBody>
      </p:sp>
      <p:sp>
        <p:nvSpPr>
          <p:cNvPr id="149507" name="Rectangle 2"/>
          <p:cNvSpPr>
            <a:spLocks noGrp="1" noRot="1" noChangeAspect="1" noChangeArrowheads="1" noTextEdit="1"/>
          </p:cNvSpPr>
          <p:nvPr>
            <p:ph type="sldImg"/>
          </p:nvPr>
        </p:nvSpPr>
        <p:spPr>
          <a:xfrm>
            <a:off x="381000" y="687388"/>
            <a:ext cx="6096000" cy="3429000"/>
          </a:xfrm>
          <a:ln/>
        </p:spPr>
      </p:sp>
      <p:sp>
        <p:nvSpPr>
          <p:cNvPr id="149508" name="Rectangle 3"/>
          <p:cNvSpPr>
            <a:spLocks noGrp="1" noChangeArrowheads="1"/>
          </p:cNvSpPr>
          <p:nvPr>
            <p:ph type="body" idx="1"/>
          </p:nvPr>
        </p:nvSpPr>
        <p:spPr>
          <a:xfrm>
            <a:off x="685800" y="4342114"/>
            <a:ext cx="5486400" cy="4114566"/>
          </a:xfrm>
          <a:noFill/>
          <a:ln/>
        </p:spPr>
        <p:txBody>
          <a:bodyPr lIns="86483" tIns="43242" rIns="86483" bIns="43242"/>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1143000" y="685800"/>
            <a:ext cx="4573588" cy="3429000"/>
          </a:xfrm>
          <a:ln/>
        </p:spPr>
      </p:sp>
      <p:sp>
        <p:nvSpPr>
          <p:cNvPr id="15155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C7BF10F4-7BEA-4819-8CFB-7D19CE8029EC}" type="slidenum">
              <a:rPr lang="en-US" smtClean="0"/>
              <a:pPr>
                <a:defRPr/>
              </a:pPr>
              <a:t>34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F172FC3B-6E0A-464A-AEC8-FB372D72C082}" type="slidenum">
              <a:rPr lang="en-US" smtClean="0"/>
              <a:pPr>
                <a:defRPr/>
              </a:pPr>
              <a:t>35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p:spPr>
        <p:txBody>
          <a:bodyPr/>
          <a:lstStyle/>
          <a:p>
            <a:pPr eaLnBrk="1" hangingPunct="1">
              <a:spcBef>
                <a:spcPct val="0"/>
              </a:spcBef>
            </a:pPr>
            <a:endParaRPr lang="en-US" smtClean="0"/>
          </a:p>
        </p:txBody>
      </p:sp>
      <p:sp>
        <p:nvSpPr>
          <p:cNvPr id="112644" name="Slide Number Placeholder 3"/>
          <p:cNvSpPr>
            <a:spLocks noGrp="1"/>
          </p:cNvSpPr>
          <p:nvPr>
            <p:ph type="sldNum" sz="quarter" idx="5"/>
          </p:nvPr>
        </p:nvSpPr>
        <p:spPr/>
        <p:txBody>
          <a:bodyPr/>
          <a:lstStyle/>
          <a:p>
            <a:pPr>
              <a:defRPr/>
            </a:pPr>
            <a:fld id="{E7C069BC-658A-42AF-BD11-234914C1BB0A}" type="slidenum">
              <a:rPr lang="en-US" smtClean="0"/>
              <a:pPr>
                <a:defRPr/>
              </a:pPr>
              <a:t>37</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BBFFC7-5AFF-4374-B478-E246B74FFF84}" type="datetimeFigureOut">
              <a:rPr lang="en-US" smtClean="0"/>
              <a:t>8/21/16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4118667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757768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36069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fld id="{DF5E6768-4584-4563-B279-17519E9565FA}" type="datetimeFigureOut">
              <a:rPr lang="en-US" smtClean="0"/>
              <a:pPr/>
              <a:t>8/21/16</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C37624F7-4CEA-42C2-96CB-3679A53FA8DC}" type="slidenum">
              <a:rPr lang="en-US" smtClean="0"/>
              <a:pPr/>
              <a:t>‹#›</a:t>
            </a:fld>
            <a:endParaRPr lang="en-US"/>
          </a:p>
        </p:txBody>
      </p:sp>
    </p:spTree>
    <p:extLst>
      <p:ext uri="{BB962C8B-B14F-4D97-AF65-F5344CB8AC3E}">
        <p14:creationId xmlns:p14="http://schemas.microsoft.com/office/powerpoint/2010/main" val="302393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 ACROSS">
    <p:spTree>
      <p:nvGrpSpPr>
        <p:cNvPr id="1" name=""/>
        <p:cNvGrpSpPr/>
        <p:nvPr/>
      </p:nvGrpSpPr>
      <p:grpSpPr>
        <a:xfrm>
          <a:off x="0" y="0"/>
          <a:ext cx="0" cy="0"/>
          <a:chOff x="0" y="0"/>
          <a:chExt cx="0" cy="0"/>
        </a:xfrm>
      </p:grpSpPr>
      <p:sp>
        <p:nvSpPr>
          <p:cNvPr id="29" name="Text Placeholder 28"/>
          <p:cNvSpPr>
            <a:spLocks noGrp="1"/>
          </p:cNvSpPr>
          <p:nvPr>
            <p:ph type="body" sz="quarter" idx="10" hasCustomPrompt="1"/>
          </p:nvPr>
        </p:nvSpPr>
        <p:spPr>
          <a:xfrm>
            <a:off x="0" y="1354138"/>
            <a:ext cx="12192000" cy="519112"/>
          </a:xfrm>
          <a:solidFill>
            <a:schemeClr val="tx1">
              <a:lumMod val="50000"/>
            </a:schemeClr>
          </a:solidFill>
          <a:ln w="3175">
            <a:noFill/>
          </a:ln>
        </p:spPr>
        <p:txBody>
          <a:bodyPr vert="horz" lIns="360000" tIns="36000" rIns="36000" bIns="36000" rtlCol="0">
            <a:noAutofit/>
          </a:bodyPr>
          <a:lstStyle>
            <a:lvl1pPr>
              <a:lnSpc>
                <a:spcPct val="100000"/>
              </a:lnSpc>
              <a:spcBef>
                <a:spcPts val="3000"/>
              </a:spcBef>
              <a:spcAft>
                <a:spcPts val="300"/>
              </a:spcAft>
              <a:defRPr lang="en-AU" sz="1400" kern="1200" noProof="0" dirty="0" smtClean="0">
                <a:solidFill>
                  <a:schemeClr val="bg1"/>
                </a:solidFill>
                <a:latin typeface="+mn-lt"/>
                <a:ea typeface="+mn-ea"/>
                <a:cs typeface="+mn-cs"/>
              </a:defRPr>
            </a:lvl1pPr>
          </a:lstStyle>
          <a:p>
            <a:pPr marL="0" lvl="0" indent="0" algn="l" defTabSz="914400" rtl="0" eaLnBrk="1" latinLnBrk="0" hangingPunct="1">
              <a:lnSpc>
                <a:spcPct val="100000"/>
              </a:lnSpc>
              <a:spcBef>
                <a:spcPts val="0"/>
              </a:spcBef>
              <a:spcAft>
                <a:spcPts val="600"/>
              </a:spcAft>
              <a:buClr>
                <a:schemeClr val="accent3"/>
              </a:buClr>
              <a:buSzPct val="80000"/>
              <a:buFont typeface="Wingdings" pitchFamily="2" charset="2"/>
              <a:buNone/>
            </a:pPr>
            <a:r>
              <a:rPr lang="en-AU" noProof="0" dirty="0" smtClean="0"/>
              <a:t>Click to insert key message</a:t>
            </a:r>
          </a:p>
        </p:txBody>
      </p:sp>
      <p:sp>
        <p:nvSpPr>
          <p:cNvPr id="31" name="Text Placeholder 30"/>
          <p:cNvSpPr>
            <a:spLocks noGrp="1"/>
          </p:cNvSpPr>
          <p:nvPr>
            <p:ph type="body" sz="quarter" idx="11" hasCustomPrompt="1"/>
          </p:nvPr>
        </p:nvSpPr>
        <p:spPr>
          <a:xfrm>
            <a:off x="433757" y="6369056"/>
            <a:ext cx="11254153" cy="288925"/>
          </a:xfrm>
        </p:spPr>
        <p:txBody>
          <a:bodyPr anchor="b" anchorCtr="0"/>
          <a:lstStyle>
            <a:lvl1pPr>
              <a:spcAft>
                <a:spcPts val="0"/>
              </a:spcAft>
              <a:defRPr sz="700"/>
            </a:lvl1pPr>
          </a:lstStyle>
          <a:p>
            <a:pPr lvl="0"/>
            <a:r>
              <a:rPr lang="en-AU" noProof="0" smtClean="0"/>
              <a:t>Click to insert source</a:t>
            </a:r>
            <a:endParaRPr lang="en-AU" noProof="0"/>
          </a:p>
        </p:txBody>
      </p:sp>
      <p:sp>
        <p:nvSpPr>
          <p:cNvPr id="35" name="Content Placeholder 34"/>
          <p:cNvSpPr>
            <a:spLocks noGrp="1"/>
          </p:cNvSpPr>
          <p:nvPr>
            <p:ph sz="quarter" idx="13"/>
          </p:nvPr>
        </p:nvSpPr>
        <p:spPr>
          <a:xfrm>
            <a:off x="433757" y="2219331"/>
            <a:ext cx="11254153" cy="4152899"/>
          </a:xfrm>
        </p:spPr>
        <p:txBody>
          <a:bodyPr/>
          <a:lstStyle>
            <a:lvl1pPr>
              <a:defRPr/>
            </a:lvl1pPr>
          </a:lstStyle>
          <a:p>
            <a:pPr lvl="0"/>
            <a:endParaRPr lang="en-AU" noProof="0" dirty="0" smtClean="0"/>
          </a:p>
        </p:txBody>
      </p:sp>
      <p:sp>
        <p:nvSpPr>
          <p:cNvPr id="18" name="Text Placeholder 17"/>
          <p:cNvSpPr>
            <a:spLocks noGrp="1"/>
          </p:cNvSpPr>
          <p:nvPr>
            <p:ph type="body" sz="quarter" idx="24" hasCustomPrompt="1"/>
          </p:nvPr>
        </p:nvSpPr>
        <p:spPr>
          <a:xfrm>
            <a:off x="433757" y="1873250"/>
            <a:ext cx="11254153" cy="360000"/>
          </a:xfrm>
          <a:ln w="3175">
            <a:noFill/>
          </a:ln>
        </p:spPr>
        <p:txBody>
          <a:bodyPr vert="horz" lIns="91440" tIns="36000" rIns="36000" bIns="36000" rtlCol="0" anchor="b">
            <a:noAutofit/>
          </a:bodyPr>
          <a:lstStyle>
            <a:lvl1pPr>
              <a:defRPr lang="en-AU" sz="1200" b="1" kern="1200" noProof="0" dirty="0">
                <a:solidFill>
                  <a:schemeClr val="accent2"/>
                </a:solidFill>
                <a:latin typeface="+mn-lt"/>
                <a:ea typeface="+mn-ea"/>
                <a:cs typeface="+mn-cs"/>
              </a:defRPr>
            </a:lvl1pPr>
          </a:lstStyle>
          <a:p>
            <a:pPr marL="0" lvl="0" indent="0" algn="l" defTabSz="914400" rtl="0" eaLnBrk="1" latinLnBrk="0" hangingPunct="1">
              <a:spcBef>
                <a:spcPts val="0"/>
              </a:spcBef>
              <a:spcAft>
                <a:spcPts val="600"/>
              </a:spcAft>
              <a:buClr>
                <a:schemeClr val="accent3"/>
              </a:buClr>
              <a:buSzPct val="80000"/>
              <a:buFont typeface="Wingdings" pitchFamily="2" charset="2"/>
              <a:buNone/>
            </a:pPr>
            <a:r>
              <a:rPr lang="en-AU" noProof="0" dirty="0" smtClean="0"/>
              <a:t>Click to insert sub-title 1</a:t>
            </a:r>
            <a:endParaRPr lang="en-AU" noProof="0" dirty="0"/>
          </a:p>
        </p:txBody>
      </p:sp>
      <p:sp>
        <p:nvSpPr>
          <p:cNvPr id="20" name="Title 19"/>
          <p:cNvSpPr>
            <a:spLocks noGrp="1"/>
          </p:cNvSpPr>
          <p:nvPr>
            <p:ph type="title" hasCustomPrompt="1"/>
          </p:nvPr>
        </p:nvSpPr>
        <p:spPr>
          <a:xfrm>
            <a:off x="433753" y="228605"/>
            <a:ext cx="11277600" cy="931127"/>
          </a:xfrm>
        </p:spPr>
        <p:txBody>
          <a:bodyPr/>
          <a:lstStyle>
            <a:lvl1pPr>
              <a:defRPr/>
            </a:lvl1pPr>
          </a:lstStyle>
          <a:p>
            <a:r>
              <a:rPr lang="en-AU" noProof="0" dirty="0" smtClean="0"/>
              <a:t>Click to insert page title</a:t>
            </a:r>
            <a:endParaRPr lang="en-AU" noProof="0" dirty="0"/>
          </a:p>
        </p:txBody>
      </p:sp>
    </p:spTree>
    <p:extLst>
      <p:ext uri="{BB962C8B-B14F-4D97-AF65-F5344CB8AC3E}">
        <p14:creationId xmlns:p14="http://schemas.microsoft.com/office/powerpoint/2010/main" val="423293491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937381"/>
            <a:ext cx="10972800" cy="3672141"/>
          </a:xfrm>
        </p:spPr>
        <p:txBody>
          <a:bodyPr>
            <a:normAutofit/>
          </a:bodyPr>
          <a:lstStyle>
            <a:lvl1pPr>
              <a:defRPr sz="1800"/>
            </a:lvl1pPr>
            <a:lvl2pPr>
              <a:defRPr sz="1600"/>
            </a:lvl2pPr>
            <a:lvl3pPr>
              <a:defRPr sz="14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ru-RU" dirty="0"/>
          </a:p>
        </p:txBody>
      </p:sp>
      <p:sp>
        <p:nvSpPr>
          <p:cNvPr id="4" name="Date Placeholder 3"/>
          <p:cNvSpPr>
            <a:spLocks noGrp="1"/>
          </p:cNvSpPr>
          <p:nvPr>
            <p:ph type="dt" sz="half" idx="10"/>
          </p:nvPr>
        </p:nvSpPr>
        <p:spPr/>
        <p:txBody>
          <a:bodyPr/>
          <a:lstStyle/>
          <a:p>
            <a:fld id="{1AD1CFDB-A628-40C4-BD85-3D483AD6134C}" type="datetime1">
              <a:rPr lang="ru-RU" smtClean="0"/>
              <a:pPr/>
              <a:t>8/21/16</a:t>
            </a:fld>
            <a:endParaRPr lang="ru-RU"/>
          </a:p>
        </p:txBody>
      </p:sp>
      <p:sp>
        <p:nvSpPr>
          <p:cNvPr id="5" name="Footer Placeholder 4"/>
          <p:cNvSpPr>
            <a:spLocks noGrp="1"/>
          </p:cNvSpPr>
          <p:nvPr>
            <p:ph type="ftr" sz="quarter" idx="11"/>
          </p:nvPr>
        </p:nvSpPr>
        <p:spPr/>
        <p:txBody>
          <a:bodyPr/>
          <a:lstStyle/>
          <a:p>
            <a:endParaRPr lang="ru-RU"/>
          </a:p>
        </p:txBody>
      </p:sp>
      <p:cxnSp>
        <p:nvCxnSpPr>
          <p:cNvPr id="9" name="Straight Connector 8"/>
          <p:cNvCxnSpPr/>
          <p:nvPr userDrawn="1"/>
        </p:nvCxnSpPr>
        <p:spPr>
          <a:xfrm>
            <a:off x="623392" y="6237312"/>
            <a:ext cx="109452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userDrawn="1"/>
        </p:nvCxnSpPr>
        <p:spPr>
          <a:xfrm>
            <a:off x="623392" y="1309766"/>
            <a:ext cx="10945216"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userDrawn="1"/>
        </p:nvCxnSpPr>
        <p:spPr>
          <a:xfrm>
            <a:off x="623392" y="229646"/>
            <a:ext cx="10945216" cy="0"/>
          </a:xfrm>
          <a:prstGeom prst="line">
            <a:avLst/>
          </a:prstGeom>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7444" y="6431509"/>
            <a:ext cx="2235200" cy="218109"/>
          </a:xfrm>
          <a:prstGeom prst="rect">
            <a:avLst/>
          </a:prstGeom>
        </p:spPr>
      </p:pic>
    </p:spTree>
    <p:extLst>
      <p:ext uri="{BB962C8B-B14F-4D97-AF65-F5344CB8AC3E}">
        <p14:creationId xmlns:p14="http://schemas.microsoft.com/office/powerpoint/2010/main" val="265970887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02510" y="6238585"/>
            <a:ext cx="1819393" cy="326042"/>
          </a:xfrm>
          <a:prstGeom prst="rect">
            <a:avLst/>
          </a:prstGeom>
        </p:spPr>
      </p:pic>
      <p:sp>
        <p:nvSpPr>
          <p:cNvPr id="6" name="Slide Number Placeholder 2"/>
          <p:cNvSpPr>
            <a:spLocks noGrp="1"/>
          </p:cNvSpPr>
          <p:nvPr>
            <p:ph type="sldNum" sz="quarter" idx="4"/>
          </p:nvPr>
        </p:nvSpPr>
        <p:spPr>
          <a:xfrm>
            <a:off x="4656000" y="6356354"/>
            <a:ext cx="284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FACFD300-149B-4115-8294-4822BD9E6BFF}" type="slidenum">
              <a:rPr lang="en-SG" smtClean="0"/>
              <a:pPr/>
              <a:t>‹#›</a:t>
            </a:fld>
            <a:endParaRPr lang="en-SG"/>
          </a:p>
        </p:txBody>
      </p:sp>
    </p:spTree>
    <p:extLst>
      <p:ext uri="{BB962C8B-B14F-4D97-AF65-F5344CB8AC3E}">
        <p14:creationId xmlns:p14="http://schemas.microsoft.com/office/powerpoint/2010/main" val="331190210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7"/>
          <p:cNvPicPr>
            <a:picLocks noChangeAspect="1" noChangeArrowheads="1"/>
          </p:cNvPicPr>
          <p:nvPr userDrawn="1"/>
        </p:nvPicPr>
        <p:blipFill>
          <a:blip r:embed="rId2"/>
          <a:srcRect/>
          <a:stretch>
            <a:fillRect/>
          </a:stretch>
        </p:blipFill>
        <p:spPr bwMode="auto">
          <a:xfrm rot="10800000">
            <a:off x="508001" y="6367463"/>
            <a:ext cx="11684000" cy="152400"/>
          </a:xfrm>
          <a:prstGeom prst="rect">
            <a:avLst/>
          </a:prstGeom>
          <a:noFill/>
          <a:ln w="9525">
            <a:noFill/>
            <a:miter lim="800000"/>
            <a:headEnd/>
            <a:tailEnd/>
          </a:ln>
          <a:effectLst/>
        </p:spPr>
      </p:pic>
      <p:pic>
        <p:nvPicPr>
          <p:cNvPr id="10" name="Picture 3"/>
          <p:cNvPicPr>
            <a:picLocks noChangeAspect="1" noChangeArrowheads="1"/>
          </p:cNvPicPr>
          <p:nvPr userDrawn="1"/>
        </p:nvPicPr>
        <p:blipFill>
          <a:blip r:embed="rId3"/>
          <a:srcRect/>
          <a:stretch>
            <a:fillRect/>
          </a:stretch>
        </p:blipFill>
        <p:spPr bwMode="auto">
          <a:xfrm>
            <a:off x="1" y="0"/>
            <a:ext cx="591783" cy="6858000"/>
          </a:xfrm>
          <a:prstGeom prst="rect">
            <a:avLst/>
          </a:prstGeom>
          <a:noFill/>
          <a:ln w="9525">
            <a:noFill/>
            <a:miter lim="800000"/>
            <a:headEnd/>
            <a:tailEnd/>
          </a:ln>
          <a:effectLst/>
        </p:spPr>
      </p:pic>
      <p:pic>
        <p:nvPicPr>
          <p:cNvPr id="11" name="Picture 4"/>
          <p:cNvPicPr>
            <a:picLocks noChangeAspect="1" noChangeArrowheads="1"/>
          </p:cNvPicPr>
          <p:nvPr userDrawn="1"/>
        </p:nvPicPr>
        <p:blipFill>
          <a:blip r:embed="rId4"/>
          <a:srcRect/>
          <a:stretch>
            <a:fillRect/>
          </a:stretch>
        </p:blipFill>
        <p:spPr bwMode="auto">
          <a:xfrm>
            <a:off x="44448" y="838201"/>
            <a:ext cx="406400" cy="726831"/>
          </a:xfrm>
          <a:prstGeom prst="rect">
            <a:avLst/>
          </a:prstGeom>
          <a:noFill/>
          <a:ln w="9525">
            <a:noFill/>
            <a:miter lim="800000"/>
            <a:headEnd/>
            <a:tailEnd/>
          </a:ln>
          <a:effectLst/>
        </p:spPr>
      </p:pic>
      <p:sp>
        <p:nvSpPr>
          <p:cNvPr id="13" name="Oval 12"/>
          <p:cNvSpPr/>
          <p:nvPr userDrawn="1"/>
        </p:nvSpPr>
        <p:spPr>
          <a:xfrm>
            <a:off x="444459" y="6338888"/>
            <a:ext cx="20320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4" name="TextBox 13"/>
          <p:cNvSpPr txBox="1"/>
          <p:nvPr userDrawn="1"/>
        </p:nvSpPr>
        <p:spPr>
          <a:xfrm>
            <a:off x="1727200" y="6477000"/>
            <a:ext cx="9245600" cy="369332"/>
          </a:xfrm>
          <a:prstGeom prst="rect">
            <a:avLst/>
          </a:prstGeom>
          <a:noFill/>
        </p:spPr>
        <p:txBody>
          <a:bodyPr wrap="square" rtlCol="0">
            <a:spAutoFit/>
          </a:bodyPr>
          <a:lstStyle/>
          <a:p>
            <a:r>
              <a:rPr lang="en-US" dirty="0" smtClean="0">
                <a:solidFill>
                  <a:schemeClr val="bg1">
                    <a:lumMod val="75000"/>
                  </a:schemeClr>
                </a:solidFill>
              </a:rPr>
              <a:t>Intellectual Property Protected – do not copy without any legal contract</a:t>
            </a:r>
            <a:endParaRPr lang="en-US" dirty="0">
              <a:solidFill>
                <a:schemeClr val="bg1">
                  <a:lumMod val="75000"/>
                </a:schemeClr>
              </a:solidFill>
            </a:endParaRPr>
          </a:p>
        </p:txBody>
      </p:sp>
    </p:spTree>
    <p:extLst>
      <p:ext uri="{BB962C8B-B14F-4D97-AF65-F5344CB8AC3E}">
        <p14:creationId xmlns:p14="http://schemas.microsoft.com/office/powerpoint/2010/main" val="3691100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7"/>
          <p:cNvPicPr>
            <a:picLocks noChangeAspect="1" noChangeArrowheads="1"/>
          </p:cNvPicPr>
          <p:nvPr userDrawn="1"/>
        </p:nvPicPr>
        <p:blipFill>
          <a:blip r:embed="rId2"/>
          <a:srcRect/>
          <a:stretch>
            <a:fillRect/>
          </a:stretch>
        </p:blipFill>
        <p:spPr bwMode="auto">
          <a:xfrm rot="10800000">
            <a:off x="508001" y="6367463"/>
            <a:ext cx="11684000" cy="152400"/>
          </a:xfrm>
          <a:prstGeom prst="rect">
            <a:avLst/>
          </a:prstGeom>
          <a:noFill/>
          <a:ln w="9525">
            <a:noFill/>
            <a:miter lim="800000"/>
            <a:headEnd/>
            <a:tailEnd/>
          </a:ln>
          <a:effectLst/>
        </p:spPr>
      </p:pic>
      <p:pic>
        <p:nvPicPr>
          <p:cNvPr id="10" name="Picture 3"/>
          <p:cNvPicPr>
            <a:picLocks noChangeAspect="1" noChangeArrowheads="1"/>
          </p:cNvPicPr>
          <p:nvPr userDrawn="1"/>
        </p:nvPicPr>
        <p:blipFill>
          <a:blip r:embed="rId3"/>
          <a:srcRect/>
          <a:stretch>
            <a:fillRect/>
          </a:stretch>
        </p:blipFill>
        <p:spPr bwMode="auto">
          <a:xfrm>
            <a:off x="1" y="0"/>
            <a:ext cx="591783" cy="6858000"/>
          </a:xfrm>
          <a:prstGeom prst="rect">
            <a:avLst/>
          </a:prstGeom>
          <a:noFill/>
          <a:ln w="9525">
            <a:noFill/>
            <a:miter lim="800000"/>
            <a:headEnd/>
            <a:tailEnd/>
          </a:ln>
          <a:effectLst/>
        </p:spPr>
      </p:pic>
      <p:pic>
        <p:nvPicPr>
          <p:cNvPr id="11" name="Picture 4"/>
          <p:cNvPicPr>
            <a:picLocks noChangeAspect="1" noChangeArrowheads="1"/>
          </p:cNvPicPr>
          <p:nvPr userDrawn="1"/>
        </p:nvPicPr>
        <p:blipFill>
          <a:blip r:embed="rId4"/>
          <a:srcRect/>
          <a:stretch>
            <a:fillRect/>
          </a:stretch>
        </p:blipFill>
        <p:spPr bwMode="auto">
          <a:xfrm>
            <a:off x="44448" y="838201"/>
            <a:ext cx="406400" cy="726831"/>
          </a:xfrm>
          <a:prstGeom prst="rect">
            <a:avLst/>
          </a:prstGeom>
          <a:noFill/>
          <a:ln w="9525">
            <a:noFill/>
            <a:miter lim="800000"/>
            <a:headEnd/>
            <a:tailEnd/>
          </a:ln>
          <a:effectLst/>
        </p:spPr>
      </p:pic>
      <p:sp>
        <p:nvSpPr>
          <p:cNvPr id="13" name="Oval 12"/>
          <p:cNvSpPr/>
          <p:nvPr userDrawn="1"/>
        </p:nvSpPr>
        <p:spPr>
          <a:xfrm>
            <a:off x="444459" y="6338888"/>
            <a:ext cx="203200" cy="152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4" name="TextBox 13"/>
          <p:cNvSpPr txBox="1"/>
          <p:nvPr userDrawn="1"/>
        </p:nvSpPr>
        <p:spPr>
          <a:xfrm>
            <a:off x="1727200" y="6477000"/>
            <a:ext cx="9245600" cy="369332"/>
          </a:xfrm>
          <a:prstGeom prst="rect">
            <a:avLst/>
          </a:prstGeom>
          <a:noFill/>
        </p:spPr>
        <p:txBody>
          <a:bodyPr wrap="square" rtlCol="0">
            <a:spAutoFit/>
          </a:bodyPr>
          <a:lstStyle/>
          <a:p>
            <a:r>
              <a:rPr lang="en-US" dirty="0" smtClean="0">
                <a:solidFill>
                  <a:schemeClr val="bg1">
                    <a:lumMod val="75000"/>
                  </a:schemeClr>
                </a:solidFill>
              </a:rPr>
              <a:t>Intellectual Property Protected – do not copy without any legal contract</a:t>
            </a:r>
            <a:endParaRPr lang="en-US" dirty="0">
              <a:solidFill>
                <a:schemeClr val="bg1">
                  <a:lumMod val="75000"/>
                </a:schemeClr>
              </a:solidFill>
            </a:endParaRPr>
          </a:p>
        </p:txBody>
      </p:sp>
    </p:spTree>
    <p:extLst>
      <p:ext uri="{BB962C8B-B14F-4D97-AF65-F5344CB8AC3E}">
        <p14:creationId xmlns:p14="http://schemas.microsoft.com/office/powerpoint/2010/main" val="3220429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501033"/>
      </p:ext>
    </p:extLst>
  </p:cSld>
  <p:clrMapOvr>
    <a:masterClrMapping/>
  </p:clrMapOvr>
  <p:transition xmlns:p14="http://schemas.microsoft.com/office/powerpoint/2010/main">
    <p:circl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Album Cover">
    <p:spTree>
      <p:nvGrpSpPr>
        <p:cNvPr id="1" name=""/>
        <p:cNvGrpSpPr/>
        <p:nvPr/>
      </p:nvGrpSpPr>
      <p:grpSpPr>
        <a:xfrm>
          <a:off x="0" y="0"/>
          <a:ext cx="0" cy="0"/>
          <a:chOff x="0" y="0"/>
          <a:chExt cx="0" cy="0"/>
        </a:xfrm>
      </p:grpSpPr>
      <p:sp>
        <p:nvSpPr>
          <p:cNvPr id="6" name="Rectangle 5"/>
          <p:cNvSpPr/>
          <p:nvPr userDrawn="1"/>
        </p:nvSpPr>
        <p:spPr>
          <a:xfrm>
            <a:off x="234949" y="187333"/>
            <a:ext cx="11684000" cy="6213475"/>
          </a:xfrm>
          <a:prstGeom prst="rect">
            <a:avLst/>
          </a:prstGeom>
          <a:noFill/>
          <a:ln w="9525" cap="rnd" cmpd="sng" algn="ctr">
            <a:solidFill>
              <a:schemeClr val="bg1">
                <a:tint val="85000"/>
              </a:schemeClr>
            </a:solidFill>
            <a:prstDash val="dash"/>
          </a:ln>
          <a:effectLst>
            <a:outerShdw blurRad="25400" dist="12700" dir="5400000" algn="tl" rotWithShape="0">
              <a:schemeClr val="bg1">
                <a:alpha val="60000"/>
              </a:scheme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a:defRPr/>
            </a:pPr>
            <a:endParaRPr lang="en-US" dirty="0"/>
          </a:p>
        </p:txBody>
      </p:sp>
      <p:sp>
        <p:nvSpPr>
          <p:cNvPr id="24" name="Rectangle 7"/>
          <p:cNvSpPr>
            <a:spLocks noGrp="1"/>
          </p:cNvSpPr>
          <p:nvPr>
            <p:ph type="title"/>
          </p:nvPr>
        </p:nvSpPr>
        <p:spPr>
          <a:xfrm>
            <a:off x="304806" y="3962400"/>
            <a:ext cx="11064645" cy="1066800"/>
          </a:xfrm>
          <a:prstGeom prst="rect">
            <a:avLst/>
          </a:prstGeom>
        </p:spPr>
        <p:txBody>
          <a:bodyPr bIns="0"/>
          <a:lstStyle>
            <a:lvl1pPr algn="r">
              <a:defRPr lang="en-US" dirty="0"/>
            </a:lvl1pPr>
            <a:extLst/>
          </a:lstStyle>
          <a:p>
            <a:r>
              <a:rPr lang="en-US" smtClean="0"/>
              <a:t>Click to edit Master title style</a:t>
            </a:r>
            <a:endParaRPr lang="en-US" dirty="0"/>
          </a:p>
        </p:txBody>
      </p:sp>
      <p:sp>
        <p:nvSpPr>
          <p:cNvPr id="9" name="Rectangle 7"/>
          <p:cNvSpPr>
            <a:spLocks noGrp="1"/>
          </p:cNvSpPr>
          <p:nvPr>
            <p:ph type="body" sz="quarter" idx="10"/>
          </p:nvPr>
        </p:nvSpPr>
        <p:spPr>
          <a:xfrm>
            <a:off x="2844800" y="5133976"/>
            <a:ext cx="8515928" cy="1219200"/>
          </a:xfrm>
          <a:prstGeom prst="rect">
            <a:avLst/>
          </a:prstGeom>
        </p:spPr>
        <p:txBody>
          <a:bodyPr vert="horz" tIns="0" anchor="t" anchorCtr="0">
            <a:noAutofit/>
          </a:bodyPr>
          <a:lstStyle>
            <a:lvl1pPr marL="0" marR="0" indent="0" algn="r" rtl="0" latinLnBrk="0">
              <a:spcBef>
                <a:spcPct val="20000"/>
              </a:spcBef>
              <a:buFontTx/>
              <a:buNone/>
              <a:defRPr sz="1800" i="0" baseline="0">
                <a:solidFill>
                  <a:schemeClr val="tx1"/>
                </a:solidFill>
                <a:latin typeface="+mn-lt"/>
                <a:ea typeface="+mn-ea"/>
                <a:cs typeface="+mn-cs"/>
              </a:defRPr>
            </a:lvl1pPr>
            <a:extLst/>
          </a:lstStyle>
          <a:p>
            <a:pPr lvl="0"/>
            <a:r>
              <a:rPr lang="en-US" smtClean="0"/>
              <a:t>Click to edit Master text styles</a:t>
            </a:r>
          </a:p>
        </p:txBody>
      </p:sp>
      <p:sp>
        <p:nvSpPr>
          <p:cNvPr id="27" name="Rectangle 6"/>
          <p:cNvSpPr>
            <a:spLocks noGrp="1"/>
          </p:cNvSpPr>
          <p:nvPr>
            <p:ph type="pic" sz="quarter" idx="11"/>
          </p:nvPr>
        </p:nvSpPr>
        <p:spPr>
          <a:xfrm>
            <a:off x="8128000" y="1600200"/>
            <a:ext cx="3048000" cy="2286000"/>
          </a:xfrm>
          <a:prstGeom prst="rect">
            <a:avLst/>
          </a:prstGeom>
          <a:noFill/>
          <a:ln w="38100" cap="sq" cmpd="sng" algn="ctr">
            <a:solidFill>
              <a:schemeClr val="tx1"/>
            </a:solidFill>
            <a:prstDash val="solid"/>
            <a:miter lim="800000"/>
          </a:ln>
          <a:effectLst>
            <a:outerShdw blurRad="50800" dist="50800" dir="2700000" algn="tl" rotWithShape="0">
              <a:srgbClr val="000000">
                <a:alpha val="50000"/>
              </a:srgbClr>
            </a:outerShdw>
          </a:effectLst>
        </p:spPr>
        <p:style>
          <a:lnRef idx="3">
            <a:schemeClr val="lt1"/>
          </a:lnRef>
          <a:fillRef idx="1">
            <a:schemeClr val="accent1"/>
          </a:fillRef>
          <a:effectRef idx="1">
            <a:schemeClr val="accent1"/>
          </a:effectRef>
          <a:fontRef idx="minor">
            <a:schemeClr val="lt1"/>
          </a:fontRef>
        </p:style>
        <p:txBody>
          <a:bodyPr vert="horz"/>
          <a:lstStyle>
            <a:extLst/>
          </a:lstStyle>
          <a:p>
            <a:pPr lvl="0"/>
            <a:r>
              <a:rPr lang="en-US" noProof="0" smtClean="0"/>
              <a:t>Drag picture to placeholder or click icon to add</a:t>
            </a:r>
            <a:endParaRPr lang="en-US" noProof="0" dirty="0"/>
          </a:p>
        </p:txBody>
      </p:sp>
      <p:sp>
        <p:nvSpPr>
          <p:cNvPr id="7" name="Date Placeholder 6"/>
          <p:cNvSpPr>
            <a:spLocks noGrp="1"/>
          </p:cNvSpPr>
          <p:nvPr>
            <p:ph type="dt" sz="half" idx="12"/>
          </p:nvPr>
        </p:nvSpPr>
        <p:spPr>
          <a:xfrm>
            <a:off x="609600" y="6245225"/>
            <a:ext cx="2844800" cy="476250"/>
          </a:xfrm>
          <a:prstGeom prst="rect">
            <a:avLst/>
          </a:prstGeom>
        </p:spPr>
        <p:txBody>
          <a:bodyPr/>
          <a:lstStyle>
            <a:lvl1pPr>
              <a:defRPr sz="1200">
                <a:solidFill>
                  <a:schemeClr val="tx2"/>
                </a:solidFill>
              </a:defRPr>
            </a:lvl1pPr>
            <a:extLst/>
          </a:lstStyle>
          <a:p>
            <a:pPr>
              <a:defRPr/>
            </a:pPr>
            <a:fld id="{F30C84A2-23CF-44F5-B813-5187ED5C7D1C}" type="datetimeFigureOut">
              <a:rPr lang="en-US"/>
              <a:pPr>
                <a:defRPr/>
              </a:pPr>
              <a:t>8/22/16</a:t>
            </a:fld>
            <a:endParaRPr lang="en-US" sz="1800" dirty="0">
              <a:solidFill>
                <a:schemeClr val="tx1"/>
              </a:solidFill>
            </a:endParaRPr>
          </a:p>
        </p:txBody>
      </p:sp>
      <p:sp>
        <p:nvSpPr>
          <p:cNvPr id="8" name="Slide Number Placeholder 7"/>
          <p:cNvSpPr>
            <a:spLocks noGrp="1"/>
          </p:cNvSpPr>
          <p:nvPr>
            <p:ph type="sldNum" sz="quarter" idx="13"/>
          </p:nvPr>
        </p:nvSpPr>
        <p:spPr>
          <a:xfrm>
            <a:off x="8737600" y="6245225"/>
            <a:ext cx="2844800" cy="476250"/>
          </a:xfrm>
          <a:prstGeom prst="rect">
            <a:avLst/>
          </a:prstGeom>
        </p:spPr>
        <p:txBody>
          <a:bodyPr/>
          <a:lstStyle>
            <a:lvl1pPr algn="r">
              <a:defRPr sz="1200">
                <a:solidFill>
                  <a:schemeClr val="tx2"/>
                </a:solidFill>
              </a:defRPr>
            </a:lvl1pPr>
            <a:extLst/>
          </a:lstStyle>
          <a:p>
            <a:pPr>
              <a:defRPr/>
            </a:pPr>
            <a:fld id="{5A15A4D3-F539-AC46-81A0-0BD6B838FA02}" type="slidenum">
              <a:rPr lang="en-US"/>
              <a:pPr>
                <a:defRPr/>
              </a:pPr>
              <a:t>‹#›</a:t>
            </a:fld>
            <a:endParaRPr lang="en-US" sz="1800" dirty="0">
              <a:solidFill>
                <a:schemeClr val="tx1"/>
              </a:solidFill>
            </a:endParaRPr>
          </a:p>
        </p:txBody>
      </p:sp>
      <p:sp>
        <p:nvSpPr>
          <p:cNvPr id="10" name="Footer Placeholder 9"/>
          <p:cNvSpPr>
            <a:spLocks noGrp="1"/>
          </p:cNvSpPr>
          <p:nvPr>
            <p:ph type="ftr" sz="quarter" idx="14"/>
          </p:nvPr>
        </p:nvSpPr>
        <p:spPr>
          <a:xfrm>
            <a:off x="4165600" y="6245225"/>
            <a:ext cx="3860800" cy="476250"/>
          </a:xfrm>
          <a:prstGeom prst="rect">
            <a:avLst/>
          </a:prstGeom>
        </p:spPr>
        <p:txBody>
          <a:bodyPr/>
          <a:lstStyle>
            <a:lvl1pPr>
              <a:defRPr/>
            </a:lvl1pPr>
            <a:extLst/>
          </a:lstStyle>
          <a:p>
            <a:pPr>
              <a:defRPr/>
            </a:pPr>
            <a:endParaRPr lang="en-US"/>
          </a:p>
        </p:txBody>
      </p:sp>
    </p:spTree>
    <p:extLst>
      <p:ext uri="{BB962C8B-B14F-4D97-AF65-F5344CB8AC3E}">
        <p14:creationId xmlns:p14="http://schemas.microsoft.com/office/powerpoint/2010/main" val="3362936102"/>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33155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BBFFC7-5AFF-4374-B478-E246B74FFF84}" type="datetimeFigureOut">
              <a:rPr lang="en-US" smtClean="0"/>
              <a:t>8/21/16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36226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BBFFC7-5AFF-4374-B478-E246B74FFF84}" type="datetimeFigureOut">
              <a:rPr lang="en-US" smtClean="0"/>
              <a:t>8/21/16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251697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BBFFC7-5AFF-4374-B478-E246B74FFF84}" type="datetimeFigureOut">
              <a:rPr lang="en-US" smtClean="0"/>
              <a:t>8/21/16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2643237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BBFFC7-5AFF-4374-B478-E246B74FFF84}" type="datetimeFigureOut">
              <a:rPr lang="en-US" smtClean="0"/>
              <a:t>8/21/16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225579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BFFC7-5AFF-4374-B478-E246B74FFF84}" type="datetimeFigureOut">
              <a:rPr lang="en-US" smtClean="0"/>
              <a:t>8/21/16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46488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BFFC7-5AFF-4374-B478-E246B74FFF84}" type="datetimeFigureOut">
              <a:rPr lang="en-US" smtClean="0"/>
              <a:t>8/21/16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894814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BFFC7-5AFF-4374-B478-E246B74FFF84}" type="datetimeFigureOut">
              <a:rPr lang="en-US" smtClean="0"/>
              <a:t>8/21/16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87799144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BFFC7-5AFF-4374-B478-E246B74FFF84}" type="datetimeFigureOut">
              <a:rPr lang="en-US" smtClean="0"/>
              <a:t>8/21/16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403D9-1EF9-4D83-8F99-27C64A2CC18F}" type="slidenum">
              <a:rPr lang="en-US" smtClean="0"/>
              <a:t>‹#›</a:t>
            </a:fld>
            <a:endParaRPr lang="en-US"/>
          </a:p>
        </p:txBody>
      </p:sp>
    </p:spTree>
    <p:extLst>
      <p:ext uri="{BB962C8B-B14F-4D97-AF65-F5344CB8AC3E}">
        <p14:creationId xmlns:p14="http://schemas.microsoft.com/office/powerpoint/2010/main" val="108978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age-fox.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20.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hyperlink" Target="http://sage-fox.com/" TargetMode="External"/><Relationship Id="rId4" Type="http://schemas.openxmlformats.org/officeDocument/2006/relationships/image" Target="../media/image23.jpeg"/><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jpg"/></Relationships>
</file>

<file path=ppt/slides/_rels/slide17.xml.rels><?xml version="1.0" encoding="UTF-8" standalone="yes"?>
<Relationships xmlns="http://schemas.openxmlformats.org/package/2006/relationships"><Relationship Id="rId11" Type="http://schemas.openxmlformats.org/officeDocument/2006/relationships/image" Target="../media/image31.jpeg"/><Relationship Id="rId12" Type="http://schemas.openxmlformats.org/officeDocument/2006/relationships/image" Target="../media/image32.jpeg"/><Relationship Id="rId13" Type="http://schemas.openxmlformats.org/officeDocument/2006/relationships/image" Target="../media/image33.jpeg"/><Relationship Id="rId14"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hyperlink" Target="http://sage-fox.com/" TargetMode="External"/><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jpg"/><Relationship Id="rId8" Type="http://schemas.openxmlformats.org/officeDocument/2006/relationships/image" Target="../media/image28.jpg"/><Relationship Id="rId9" Type="http://schemas.openxmlformats.org/officeDocument/2006/relationships/image" Target="../media/image29.jpg"/><Relationship Id="rId10"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age-fox.com/" TargetMode="External"/><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file://localhost/Users/fransbudipranata/Desktop/Desktop/Frans%20Budi%20Pranata%20-%20Profile%202014.mp4" TargetMode="External"/><Relationship Id="rId5" Type="http://schemas.openxmlformats.org/officeDocument/2006/relationships/hyperlink" Target="http://www.zalora.co.id" TargetMode="Externa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 Id="rId3" Type="http://schemas.openxmlformats.org/officeDocument/2006/relationships/image" Target="../media/image3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 Id="rId3" Type="http://schemas.openxmlformats.org/officeDocument/2006/relationships/image" Target="../media/image3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 Id="rId3" Type="http://schemas.openxmlformats.org/officeDocument/2006/relationships/image" Target="../media/image3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 Id="rId3" Type="http://schemas.openxmlformats.org/officeDocument/2006/relationships/image" Target="../media/image3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 Id="rId3" Type="http://schemas.openxmlformats.org/officeDocument/2006/relationships/image" Target="../media/image3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 Id="rId3" Type="http://schemas.openxmlformats.org/officeDocument/2006/relationships/image" Target="../media/image3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7.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7.emf"/></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 Id="rId3" Type="http://schemas.openxmlformats.org/officeDocument/2006/relationships/image" Target="../media/image36.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 Id="rId3" Type="http://schemas.openxmlformats.org/officeDocument/2006/relationships/image" Target="../media/image3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 Id="rId3" Type="http://schemas.openxmlformats.org/officeDocument/2006/relationships/image" Target="../media/image36.tiff"/></Relationships>
</file>

<file path=ppt/slides/_rels/slide46.xml.rels><?xml version="1.0" encoding="UTF-8" standalone="yes"?>
<Relationships xmlns="http://schemas.openxmlformats.org/package/2006/relationships"><Relationship Id="rId3" Type="http://schemas.openxmlformats.org/officeDocument/2006/relationships/hyperlink" Target="http://sage-fox.com/" TargetMode="External"/><Relationship Id="rId4" Type="http://schemas.openxmlformats.org/officeDocument/2006/relationships/image" Target="../media/image55.jpeg"/><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blog.qmee.com/wp-content/uploads/2013/07/Qmee-Online-In-60-Seconds2.png" TargetMode="External"/><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www.internetlivestats.com/google-search-statistics/" TargetMode="External"/><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s://www.youtube.com/yt/press/en-GB/statistics.html" TargetMode="External"/><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file://localhost/Users/fransbudipranata/Desktop/Desktop/Best%20Cfo%202016.pptx" TargetMode="Externa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www.dazeinfo.com/2014/05/02/rise-big-data-industry-market-worth-53-4-billion-2017/" TargetMode="External"/><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www.webopedia.com/quick_ref/important-big-data-facts-for-it-professionals.html" TargetMode="External"/><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barnraisersllc.com/2012/12/38-big-facts-big-data-companies/" TargetMode="External"/><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www.businessinsider.com/the-lapd-is-predicting-where-crime-will-occur-based-on-computer-analysis-2014-6" TargetMode="External"/><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www.mckinsey.com/insights/business_technology/big_data_the_next_frontier_for_innovation" TargetMode="External"/><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www.dazeinfo.com/2014/05/02/rise-big-data-industry-market-worth-53-4-billion-2017/" TargetMode="External"/><Relationship Id="rId1" Type="http://schemas.openxmlformats.org/officeDocument/2006/relationships/slideLayout" Target="../slideLayouts/slideLayout7.xml"/><Relationship Id="rId2" Type="http://schemas.openxmlformats.org/officeDocument/2006/relationships/hyperlink" Target="http://www.wiley.com/WileyCDA/WileyTitle/productCd-1119231388,descCd-buy.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61.xml.rels><?xml version="1.0" encoding="UTF-8" standalone="yes"?>
<Relationships xmlns="http://schemas.openxmlformats.org/package/2006/relationships"><Relationship Id="rId11" Type="http://schemas.openxmlformats.org/officeDocument/2006/relationships/image" Target="../media/image66.png"/><Relationship Id="rId12" Type="http://schemas.microsoft.com/office/2007/relationships/hdphoto" Target="../media/hdphoto1.wdp"/><Relationship Id="rId13" Type="http://schemas.openxmlformats.org/officeDocument/2006/relationships/image" Target="../media/image67.png"/><Relationship Id="rId14" Type="http://schemas.openxmlformats.org/officeDocument/2006/relationships/image" Target="../media/image68.png"/><Relationship Id="rId1" Type="http://schemas.openxmlformats.org/officeDocument/2006/relationships/vmlDrawing" Target="../drawings/vmlDrawing2.vml"/><Relationship Id="rId2" Type="http://schemas.openxmlformats.org/officeDocument/2006/relationships/tags" Target="../tags/tag1.xml"/><Relationship Id="rId3" Type="http://schemas.openxmlformats.org/officeDocument/2006/relationships/slideLayout" Target="../slideLayouts/slideLayout2.xml"/><Relationship Id="rId4" Type="http://schemas.openxmlformats.org/officeDocument/2006/relationships/image" Target="../media/image11.jpeg"/><Relationship Id="rId5" Type="http://schemas.openxmlformats.org/officeDocument/2006/relationships/oleObject" Target="../embeddings/oleObject1.bin"/><Relationship Id="rId6" Type="http://schemas.openxmlformats.org/officeDocument/2006/relationships/image" Target="../media/image61.emf"/><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s>
</file>

<file path=ppt/slides/_rels/slide62.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62.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 Type="http://schemas.openxmlformats.org/officeDocument/2006/relationships/vmlDrawing" Target="../drawings/vmlDrawing3.vml"/><Relationship Id="rId2" Type="http://schemas.openxmlformats.org/officeDocument/2006/relationships/tags" Target="../tags/tag2.xml"/><Relationship Id="rId3" Type="http://schemas.openxmlformats.org/officeDocument/2006/relationships/slideLayout" Target="../slideLayouts/slideLayout2.xml"/><Relationship Id="rId4" Type="http://schemas.openxmlformats.org/officeDocument/2006/relationships/oleObject" Target="../embeddings/oleObject2.bin"/><Relationship Id="rId5" Type="http://schemas.openxmlformats.org/officeDocument/2006/relationships/image" Target="../media/image69.emf"/><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oleObject" Target="../embeddings/oleObject3.bin"/><Relationship Id="rId5" Type="http://schemas.openxmlformats.org/officeDocument/2006/relationships/image" Target="../media/image79.emf"/><Relationship Id="rId6" Type="http://schemas.openxmlformats.org/officeDocument/2006/relationships/image" Target="../media/image80.jpeg"/><Relationship Id="rId7" Type="http://schemas.openxmlformats.org/officeDocument/2006/relationships/image" Target="../media/image81.jpeg"/><Relationship Id="rId1" Type="http://schemas.openxmlformats.org/officeDocument/2006/relationships/vmlDrawing" Target="../drawings/vmlDrawing4.vml"/><Relationship Id="rId2" Type="http://schemas.openxmlformats.org/officeDocument/2006/relationships/tags" Target="../tags/tag3.xml"/></Relationships>
</file>

<file path=ppt/slides/_rels/slide64.xml.rels><?xml version="1.0" encoding="UTF-8" standalone="yes"?>
<Relationships xmlns="http://schemas.openxmlformats.org/package/2006/relationships"><Relationship Id="rId20" Type="http://schemas.openxmlformats.org/officeDocument/2006/relationships/image" Target="../media/image100.jpeg"/><Relationship Id="rId21" Type="http://schemas.openxmlformats.org/officeDocument/2006/relationships/image" Target="../media/image101.png"/><Relationship Id="rId22" Type="http://schemas.openxmlformats.org/officeDocument/2006/relationships/image" Target="../media/image102.jpeg"/><Relationship Id="rId23" Type="http://schemas.openxmlformats.org/officeDocument/2006/relationships/image" Target="../media/image103.png"/><Relationship Id="rId24" Type="http://schemas.openxmlformats.org/officeDocument/2006/relationships/image" Target="../media/image104.png"/><Relationship Id="rId25" Type="http://schemas.openxmlformats.org/officeDocument/2006/relationships/image" Target="../media/image105.jpeg"/><Relationship Id="rId26" Type="http://schemas.openxmlformats.org/officeDocument/2006/relationships/image" Target="../media/image106.png"/><Relationship Id="rId27" Type="http://schemas.openxmlformats.org/officeDocument/2006/relationships/image" Target="../media/image107.png"/><Relationship Id="rId28" Type="http://schemas.openxmlformats.org/officeDocument/2006/relationships/image" Target="../media/image108.png"/><Relationship Id="rId29"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30" Type="http://schemas.openxmlformats.org/officeDocument/2006/relationships/image" Target="../media/image110.png"/><Relationship Id="rId31" Type="http://schemas.openxmlformats.org/officeDocument/2006/relationships/image" Target="../media/image111.png"/><Relationship Id="rId32" Type="http://schemas.openxmlformats.org/officeDocument/2006/relationships/image" Target="../media/image112.png"/><Relationship Id="rId9" Type="http://schemas.openxmlformats.org/officeDocument/2006/relationships/image" Target="../media/image89.gif"/><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33" Type="http://schemas.openxmlformats.org/officeDocument/2006/relationships/image" Target="../media/image113.png"/><Relationship Id="rId34" Type="http://schemas.openxmlformats.org/officeDocument/2006/relationships/image" Target="../media/image114.png"/><Relationship Id="rId35" Type="http://schemas.openxmlformats.org/officeDocument/2006/relationships/image" Target="../media/image115.png"/><Relationship Id="rId36" Type="http://schemas.openxmlformats.org/officeDocument/2006/relationships/image" Target="../media/image116.jpeg"/><Relationship Id="rId10" Type="http://schemas.openxmlformats.org/officeDocument/2006/relationships/image" Target="../media/image90.jpeg"/><Relationship Id="rId11" Type="http://schemas.openxmlformats.org/officeDocument/2006/relationships/image" Target="../media/image91.png"/><Relationship Id="rId12" Type="http://schemas.openxmlformats.org/officeDocument/2006/relationships/image" Target="../media/image92.jpeg"/><Relationship Id="rId13" Type="http://schemas.openxmlformats.org/officeDocument/2006/relationships/image" Target="../media/image93.png"/><Relationship Id="rId14" Type="http://schemas.openxmlformats.org/officeDocument/2006/relationships/image" Target="../media/image94.gif"/><Relationship Id="rId15" Type="http://schemas.openxmlformats.org/officeDocument/2006/relationships/image" Target="../media/image95.png"/><Relationship Id="rId16" Type="http://schemas.openxmlformats.org/officeDocument/2006/relationships/image" Target="../media/image96.jpeg"/><Relationship Id="rId17" Type="http://schemas.openxmlformats.org/officeDocument/2006/relationships/image" Target="../media/image97.jpeg"/><Relationship Id="rId18" Type="http://schemas.openxmlformats.org/officeDocument/2006/relationships/image" Target="../media/image98.jpeg"/><Relationship Id="rId19" Type="http://schemas.openxmlformats.org/officeDocument/2006/relationships/image" Target="../media/image99.jpeg"/><Relationship Id="rId37" Type="http://schemas.openxmlformats.org/officeDocument/2006/relationships/image" Target="../media/image117.png"/><Relationship Id="rId38" Type="http://schemas.openxmlformats.org/officeDocument/2006/relationships/image" Target="../media/image118.png"/></Relationships>
</file>

<file path=ppt/slides/_rels/slide65.xml.rels><?xml version="1.0" encoding="UTF-8" standalone="yes"?>
<Relationships xmlns="http://schemas.openxmlformats.org/package/2006/relationships"><Relationship Id="rId9" Type="http://schemas.openxmlformats.org/officeDocument/2006/relationships/image" Target="../media/image122.jpeg"/><Relationship Id="rId20" Type="http://schemas.openxmlformats.org/officeDocument/2006/relationships/image" Target="../media/image62.png"/><Relationship Id="rId10" Type="http://schemas.openxmlformats.org/officeDocument/2006/relationships/image" Target="../media/image123.jpeg"/><Relationship Id="rId11" Type="http://schemas.openxmlformats.org/officeDocument/2006/relationships/image" Target="../media/image124.png"/><Relationship Id="rId12" Type="http://schemas.openxmlformats.org/officeDocument/2006/relationships/image" Target="../media/image125.png"/><Relationship Id="rId13" Type="http://schemas.openxmlformats.org/officeDocument/2006/relationships/image" Target="../media/image126.jpeg"/><Relationship Id="rId14" Type="http://schemas.openxmlformats.org/officeDocument/2006/relationships/image" Target="../media/image127.png"/><Relationship Id="rId15" Type="http://schemas.openxmlformats.org/officeDocument/2006/relationships/image" Target="../media/image76.png"/><Relationship Id="rId16" Type="http://schemas.openxmlformats.org/officeDocument/2006/relationships/image" Target="../media/image73.png"/><Relationship Id="rId17" Type="http://schemas.microsoft.com/office/2007/relationships/hdphoto" Target="../media/hdphoto1.wdp"/><Relationship Id="rId18" Type="http://schemas.openxmlformats.org/officeDocument/2006/relationships/image" Target="../media/image128.png"/><Relationship Id="rId19" Type="http://schemas.openxmlformats.org/officeDocument/2006/relationships/image" Target="../media/image77.png"/><Relationship Id="rId1" Type="http://schemas.openxmlformats.org/officeDocument/2006/relationships/vmlDrawing" Target="../drawings/vmlDrawing5.vml"/><Relationship Id="rId2" Type="http://schemas.openxmlformats.org/officeDocument/2006/relationships/tags" Target="../tags/tag4.xml"/><Relationship Id="rId3" Type="http://schemas.openxmlformats.org/officeDocument/2006/relationships/slideLayout" Target="../slideLayouts/slideLayout2.xml"/><Relationship Id="rId4" Type="http://schemas.openxmlformats.org/officeDocument/2006/relationships/oleObject" Target="../embeddings/oleObject4.bin"/><Relationship Id="rId5" Type="http://schemas.openxmlformats.org/officeDocument/2006/relationships/image" Target="../media/image69.emf"/><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oleObject" Target="../embeddings/oleObject5.bin"/><Relationship Id="rId5" Type="http://schemas.openxmlformats.org/officeDocument/2006/relationships/image" Target="../media/image69.emf"/><Relationship Id="rId6" Type="http://schemas.openxmlformats.org/officeDocument/2006/relationships/image" Target="../media/image129.png"/><Relationship Id="rId7" Type="http://schemas.openxmlformats.org/officeDocument/2006/relationships/image" Target="../media/image130.jpeg"/><Relationship Id="rId8" Type="http://schemas.openxmlformats.org/officeDocument/2006/relationships/image" Target="../media/image131.jpeg"/><Relationship Id="rId1" Type="http://schemas.openxmlformats.org/officeDocument/2006/relationships/vmlDrawing" Target="../drawings/vmlDrawing6.vml"/><Relationship Id="rId2" Type="http://schemas.openxmlformats.org/officeDocument/2006/relationships/tags" Target="../tags/tag5.xml"/></Relationships>
</file>

<file path=ppt/slides/_rels/slide67.xml.rels><?xml version="1.0" encoding="UTF-8" standalone="yes"?>
<Relationships xmlns="http://schemas.openxmlformats.org/package/2006/relationships"><Relationship Id="rId13" Type="http://schemas.openxmlformats.org/officeDocument/2006/relationships/image" Target="../media/image136.png"/><Relationship Id="rId14" Type="http://schemas.openxmlformats.org/officeDocument/2006/relationships/image" Target="../media/image137.png"/><Relationship Id="rId15" Type="http://schemas.openxmlformats.org/officeDocument/2006/relationships/image" Target="../media/image138.png"/><Relationship Id="rId16" Type="http://schemas.openxmlformats.org/officeDocument/2006/relationships/image" Target="../media/image139.png"/><Relationship Id="rId17" Type="http://schemas.openxmlformats.org/officeDocument/2006/relationships/image" Target="../media/image140.png"/><Relationship Id="rId18" Type="http://schemas.openxmlformats.org/officeDocument/2006/relationships/image" Target="../media/image141.png"/><Relationship Id="rId19" Type="http://schemas.openxmlformats.org/officeDocument/2006/relationships/image" Target="../media/image142.png"/><Relationship Id="rId63" Type="http://schemas.openxmlformats.org/officeDocument/2006/relationships/image" Target="../media/image186.jpg"/><Relationship Id="rId64" Type="http://schemas.openxmlformats.org/officeDocument/2006/relationships/image" Target="../media/image187.jpg"/><Relationship Id="rId65" Type="http://schemas.openxmlformats.org/officeDocument/2006/relationships/image" Target="../media/image188.jpg"/><Relationship Id="rId66" Type="http://schemas.openxmlformats.org/officeDocument/2006/relationships/image" Target="../media/image189.jpeg"/><Relationship Id="rId67" Type="http://schemas.openxmlformats.org/officeDocument/2006/relationships/image" Target="../media/image190.jpeg"/><Relationship Id="rId68" Type="http://schemas.openxmlformats.org/officeDocument/2006/relationships/image" Target="../media/image191.jpeg"/><Relationship Id="rId69" Type="http://schemas.openxmlformats.org/officeDocument/2006/relationships/image" Target="../media/image192.jpg"/><Relationship Id="rId50" Type="http://schemas.openxmlformats.org/officeDocument/2006/relationships/image" Target="../media/image173.png"/><Relationship Id="rId51" Type="http://schemas.openxmlformats.org/officeDocument/2006/relationships/image" Target="../media/image174.jpeg"/><Relationship Id="rId52" Type="http://schemas.openxmlformats.org/officeDocument/2006/relationships/image" Target="../media/image175.png"/><Relationship Id="rId53" Type="http://schemas.openxmlformats.org/officeDocument/2006/relationships/image" Target="../media/image176.png"/><Relationship Id="rId54" Type="http://schemas.openxmlformats.org/officeDocument/2006/relationships/image" Target="../media/image177.png"/><Relationship Id="rId55" Type="http://schemas.openxmlformats.org/officeDocument/2006/relationships/image" Target="../media/image178.jpg"/><Relationship Id="rId56" Type="http://schemas.openxmlformats.org/officeDocument/2006/relationships/image" Target="../media/image179.jpeg"/><Relationship Id="rId57" Type="http://schemas.openxmlformats.org/officeDocument/2006/relationships/image" Target="../media/image180.JPG"/><Relationship Id="rId58" Type="http://schemas.openxmlformats.org/officeDocument/2006/relationships/image" Target="../media/image181.JPG"/><Relationship Id="rId59" Type="http://schemas.openxmlformats.org/officeDocument/2006/relationships/image" Target="../media/image182.JPG"/><Relationship Id="rId40" Type="http://schemas.openxmlformats.org/officeDocument/2006/relationships/image" Target="../media/image163.jpeg"/><Relationship Id="rId41" Type="http://schemas.openxmlformats.org/officeDocument/2006/relationships/image" Target="../media/image164.jpeg"/><Relationship Id="rId42" Type="http://schemas.openxmlformats.org/officeDocument/2006/relationships/image" Target="../media/image165.jpeg"/><Relationship Id="rId43" Type="http://schemas.openxmlformats.org/officeDocument/2006/relationships/image" Target="../media/image166.jpg"/><Relationship Id="rId44" Type="http://schemas.openxmlformats.org/officeDocument/2006/relationships/image" Target="../media/image167.png"/><Relationship Id="rId45" Type="http://schemas.openxmlformats.org/officeDocument/2006/relationships/image" Target="../media/image168.jpg"/><Relationship Id="rId46" Type="http://schemas.openxmlformats.org/officeDocument/2006/relationships/image" Target="../media/image169.png"/><Relationship Id="rId47" Type="http://schemas.openxmlformats.org/officeDocument/2006/relationships/image" Target="../media/image170.jpeg"/><Relationship Id="rId48" Type="http://schemas.openxmlformats.org/officeDocument/2006/relationships/image" Target="../media/image171.png"/><Relationship Id="rId49" Type="http://schemas.openxmlformats.org/officeDocument/2006/relationships/image" Target="../media/image172.jpg"/><Relationship Id="rId1" Type="http://schemas.openxmlformats.org/officeDocument/2006/relationships/vmlDrawing" Target="../drawings/vmlDrawing7.v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14.xml"/><Relationship Id="rId6" Type="http://schemas.openxmlformats.org/officeDocument/2006/relationships/notesSlide" Target="../notesSlides/notesSlide12.xml"/><Relationship Id="rId7" Type="http://schemas.openxmlformats.org/officeDocument/2006/relationships/oleObject" Target="../embeddings/oleObject6.bin"/><Relationship Id="rId8" Type="http://schemas.openxmlformats.org/officeDocument/2006/relationships/image" Target="../media/image79.emf"/><Relationship Id="rId9" Type="http://schemas.openxmlformats.org/officeDocument/2006/relationships/image" Target="../media/image132.png"/><Relationship Id="rId30" Type="http://schemas.openxmlformats.org/officeDocument/2006/relationships/image" Target="../media/image153.png"/><Relationship Id="rId31" Type="http://schemas.openxmlformats.org/officeDocument/2006/relationships/image" Target="../media/image154.png"/><Relationship Id="rId32" Type="http://schemas.openxmlformats.org/officeDocument/2006/relationships/image" Target="../media/image155.png"/><Relationship Id="rId33" Type="http://schemas.openxmlformats.org/officeDocument/2006/relationships/image" Target="../media/image156.png"/><Relationship Id="rId34" Type="http://schemas.openxmlformats.org/officeDocument/2006/relationships/image" Target="../media/image157.png"/><Relationship Id="rId35" Type="http://schemas.openxmlformats.org/officeDocument/2006/relationships/image" Target="../media/image158.png"/><Relationship Id="rId36" Type="http://schemas.openxmlformats.org/officeDocument/2006/relationships/image" Target="../media/image159.png"/><Relationship Id="rId37" Type="http://schemas.openxmlformats.org/officeDocument/2006/relationships/image" Target="../media/image160.png"/><Relationship Id="rId38" Type="http://schemas.openxmlformats.org/officeDocument/2006/relationships/image" Target="../media/image161.png"/><Relationship Id="rId39" Type="http://schemas.openxmlformats.org/officeDocument/2006/relationships/image" Target="../media/image162.png"/><Relationship Id="rId70" Type="http://schemas.openxmlformats.org/officeDocument/2006/relationships/image" Target="../media/image193.jpg"/><Relationship Id="rId71" Type="http://schemas.openxmlformats.org/officeDocument/2006/relationships/image" Target="../media/image194.jpg"/><Relationship Id="rId72" Type="http://schemas.openxmlformats.org/officeDocument/2006/relationships/image" Target="../media/image195.png"/><Relationship Id="rId20" Type="http://schemas.openxmlformats.org/officeDocument/2006/relationships/image" Target="../media/image143.png"/><Relationship Id="rId21" Type="http://schemas.openxmlformats.org/officeDocument/2006/relationships/image" Target="../media/image144.png"/><Relationship Id="rId22" Type="http://schemas.openxmlformats.org/officeDocument/2006/relationships/image" Target="../media/image145.png"/><Relationship Id="rId23" Type="http://schemas.openxmlformats.org/officeDocument/2006/relationships/image" Target="../media/image146.png"/><Relationship Id="rId24" Type="http://schemas.openxmlformats.org/officeDocument/2006/relationships/image" Target="../media/image147.png"/><Relationship Id="rId25" Type="http://schemas.openxmlformats.org/officeDocument/2006/relationships/image" Target="../media/image148.png"/><Relationship Id="rId26" Type="http://schemas.openxmlformats.org/officeDocument/2006/relationships/image" Target="../media/image149.png"/><Relationship Id="rId27" Type="http://schemas.openxmlformats.org/officeDocument/2006/relationships/image" Target="../media/image150.png"/><Relationship Id="rId28" Type="http://schemas.openxmlformats.org/officeDocument/2006/relationships/image" Target="../media/image151.png"/><Relationship Id="rId29" Type="http://schemas.openxmlformats.org/officeDocument/2006/relationships/image" Target="../media/image152.png"/><Relationship Id="rId73" Type="http://schemas.openxmlformats.org/officeDocument/2006/relationships/image" Target="../media/image196.png"/><Relationship Id="rId74" Type="http://schemas.openxmlformats.org/officeDocument/2006/relationships/image" Target="../media/image197.png"/><Relationship Id="rId75" Type="http://schemas.openxmlformats.org/officeDocument/2006/relationships/image" Target="../media/image198.jpeg"/><Relationship Id="rId76" Type="http://schemas.openxmlformats.org/officeDocument/2006/relationships/image" Target="../media/image199.jpg"/><Relationship Id="rId77" Type="http://schemas.openxmlformats.org/officeDocument/2006/relationships/image" Target="../media/image200.png"/><Relationship Id="rId78" Type="http://schemas.openxmlformats.org/officeDocument/2006/relationships/image" Target="../media/image201.JPG"/><Relationship Id="rId60" Type="http://schemas.openxmlformats.org/officeDocument/2006/relationships/image" Target="../media/image183.JPG"/><Relationship Id="rId61" Type="http://schemas.openxmlformats.org/officeDocument/2006/relationships/image" Target="../media/image184.JPG"/><Relationship Id="rId62" Type="http://schemas.openxmlformats.org/officeDocument/2006/relationships/image" Target="../media/image185.png"/><Relationship Id="rId10" Type="http://schemas.openxmlformats.org/officeDocument/2006/relationships/image" Target="../media/image133.png"/><Relationship Id="rId11" Type="http://schemas.openxmlformats.org/officeDocument/2006/relationships/image" Target="../media/image134.png"/><Relationship Id="rId12"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image" Target="../media/image202.jpeg"/><Relationship Id="rId4" Type="http://schemas.openxmlformats.org/officeDocument/2006/relationships/image" Target="../media/image203.jpeg"/><Relationship Id="rId5" Type="http://schemas.openxmlformats.org/officeDocument/2006/relationships/image" Target="../media/image204.jpeg"/><Relationship Id="rId6" Type="http://schemas.openxmlformats.org/officeDocument/2006/relationships/image" Target="../media/image205.jpeg"/><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oleObject" Target="../embeddings/oleObject7.bin"/><Relationship Id="rId5" Type="http://schemas.openxmlformats.org/officeDocument/2006/relationships/image" Target="../media/image79.emf"/><Relationship Id="rId6" Type="http://schemas.openxmlformats.org/officeDocument/2006/relationships/image" Target="../media/image206.jpeg"/><Relationship Id="rId1" Type="http://schemas.openxmlformats.org/officeDocument/2006/relationships/vmlDrawing" Target="../drawings/vmlDrawing8.vml"/><Relationship Id="rId2" Type="http://schemas.openxmlformats.org/officeDocument/2006/relationships/tags" Target="../tags/tag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s>
</file>

<file path=ppt/slides/_rels/slide70.xml.rels><?xml version="1.0" encoding="UTF-8" standalone="yes"?>
<Relationships xmlns="http://schemas.openxmlformats.org/package/2006/relationships"><Relationship Id="rId3" Type="http://schemas.openxmlformats.org/officeDocument/2006/relationships/tags" Target="../tags/tag11.xml"/><Relationship Id="rId4" Type="http://schemas.openxmlformats.org/officeDocument/2006/relationships/slideLayout" Target="../slideLayouts/slideLayout14.xml"/><Relationship Id="rId5" Type="http://schemas.openxmlformats.org/officeDocument/2006/relationships/oleObject" Target="../embeddings/oleObject8.bin"/><Relationship Id="rId6" Type="http://schemas.openxmlformats.org/officeDocument/2006/relationships/image" Target="../media/image79.emf"/><Relationship Id="rId7" Type="http://schemas.openxmlformats.org/officeDocument/2006/relationships/image" Target="../media/image207.png"/><Relationship Id="rId8" Type="http://schemas.openxmlformats.org/officeDocument/2006/relationships/image" Target="../media/image208.png"/><Relationship Id="rId1" Type="http://schemas.openxmlformats.org/officeDocument/2006/relationships/vmlDrawing" Target="../drawings/vmlDrawing9.vml"/><Relationship Id="rId2" Type="http://schemas.openxmlformats.org/officeDocument/2006/relationships/tags" Target="../tags/tag10.xml"/></Relationships>
</file>

<file path=ppt/slides/_rels/slide71.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slideLayout" Target="../slideLayouts/slideLayout14.xml"/><Relationship Id="rId5" Type="http://schemas.openxmlformats.org/officeDocument/2006/relationships/oleObject" Target="../embeddings/oleObject9.bin"/><Relationship Id="rId6" Type="http://schemas.openxmlformats.org/officeDocument/2006/relationships/image" Target="../media/image79.emf"/><Relationship Id="rId7" Type="http://schemas.openxmlformats.org/officeDocument/2006/relationships/image" Target="../media/image207.png"/><Relationship Id="rId8" Type="http://schemas.openxmlformats.org/officeDocument/2006/relationships/image" Target="../media/image209.png"/><Relationship Id="rId9" Type="http://schemas.openxmlformats.org/officeDocument/2006/relationships/image" Target="../media/image210.png"/><Relationship Id="rId10" Type="http://schemas.openxmlformats.org/officeDocument/2006/relationships/image" Target="../media/image211.png"/><Relationship Id="rId1" Type="http://schemas.openxmlformats.org/officeDocument/2006/relationships/vmlDrawing" Target="../drawings/vmlDrawing10.vml"/><Relationship Id="rId2" Type="http://schemas.openxmlformats.org/officeDocument/2006/relationships/tags" Target="../tags/tag12.xml"/></Relationships>
</file>

<file path=ppt/slides/_rels/slide72.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07.png"/><Relationship Id="rId1" Type="http://schemas.openxmlformats.org/officeDocument/2006/relationships/slideLayout" Target="../slideLayouts/slideLayout14.xml"/><Relationship Id="rId2" Type="http://schemas.openxmlformats.org/officeDocument/2006/relationships/image" Target="../media/image212.png"/></Relationships>
</file>

<file path=ppt/slides/_rels/slide73.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14.xml"/><Relationship Id="rId5" Type="http://schemas.openxmlformats.org/officeDocument/2006/relationships/oleObject" Target="../embeddings/oleObject10.bin"/><Relationship Id="rId6" Type="http://schemas.openxmlformats.org/officeDocument/2006/relationships/image" Target="../media/image79.emf"/><Relationship Id="rId7" Type="http://schemas.openxmlformats.org/officeDocument/2006/relationships/image" Target="../media/image207.png"/><Relationship Id="rId8" Type="http://schemas.openxmlformats.org/officeDocument/2006/relationships/image" Target="../media/image216.png"/><Relationship Id="rId1" Type="http://schemas.openxmlformats.org/officeDocument/2006/relationships/vmlDrawing" Target="../drawings/vmlDrawing11.vml"/><Relationship Id="rId2" Type="http://schemas.openxmlformats.org/officeDocument/2006/relationships/tags" Target="../tags/tag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7.png"/><Relationship Id="rId3" Type="http://schemas.openxmlformats.org/officeDocument/2006/relationships/image" Target="../media/image207.png"/></Relationships>
</file>

<file path=ppt/slides/_rels/slide75.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slideLayout" Target="../slideLayouts/slideLayout14.xml"/><Relationship Id="rId5" Type="http://schemas.openxmlformats.org/officeDocument/2006/relationships/oleObject" Target="../embeddings/oleObject11.bin"/><Relationship Id="rId6" Type="http://schemas.openxmlformats.org/officeDocument/2006/relationships/image" Target="../media/image79.emf"/><Relationship Id="rId7" Type="http://schemas.openxmlformats.org/officeDocument/2006/relationships/image" Target="../media/image207.png"/><Relationship Id="rId8" Type="http://schemas.openxmlformats.org/officeDocument/2006/relationships/image" Target="../media/image218.png"/><Relationship Id="rId9" Type="http://schemas.openxmlformats.org/officeDocument/2006/relationships/image" Target="../media/image219.png"/><Relationship Id="rId1" Type="http://schemas.openxmlformats.org/officeDocument/2006/relationships/vmlDrawing" Target="../drawings/vmlDrawing12.vml"/><Relationship Id="rId2" Type="http://schemas.openxmlformats.org/officeDocument/2006/relationships/tags" Target="../tags/tag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hyperlink" Target="http://sage-fox.com/"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46379" y="5697673"/>
            <a:ext cx="6705247" cy="107091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chemeClr val="bg1"/>
                </a:solidFill>
              </a:rPr>
              <a:t>Presented by: </a:t>
            </a:r>
            <a:r>
              <a:rPr lang="en-US" sz="3200" dirty="0" smtClean="0">
                <a:solidFill>
                  <a:schemeClr val="bg1"/>
                </a:solidFill>
              </a:rPr>
              <a:t>Dr. </a:t>
            </a:r>
            <a:r>
              <a:rPr lang="en-US" sz="3200" dirty="0" err="1" smtClean="0">
                <a:solidFill>
                  <a:schemeClr val="bg1"/>
                </a:solidFill>
              </a:rPr>
              <a:t>Frans</a:t>
            </a:r>
            <a:r>
              <a:rPr lang="en-US" sz="3200" dirty="0">
                <a:solidFill>
                  <a:schemeClr val="bg1"/>
                </a:solidFill>
              </a:rPr>
              <a:t> </a:t>
            </a:r>
            <a:r>
              <a:rPr lang="en-US" sz="3200" dirty="0" smtClean="0">
                <a:solidFill>
                  <a:schemeClr val="bg1"/>
                </a:solidFill>
              </a:rPr>
              <a:t>Budi </a:t>
            </a:r>
            <a:r>
              <a:rPr lang="en-US" sz="3200" dirty="0" err="1" smtClean="0">
                <a:solidFill>
                  <a:schemeClr val="bg1"/>
                </a:solidFill>
              </a:rPr>
              <a:t>Pranata</a:t>
            </a:r>
            <a:endParaRPr lang="en-US" sz="3200" dirty="0">
              <a:solidFill>
                <a:schemeClr val="bg1"/>
              </a:solidFill>
            </a:endParaRPr>
          </a:p>
        </p:txBody>
      </p:sp>
      <p:sp>
        <p:nvSpPr>
          <p:cNvPr id="3" name="Rectangle 2"/>
          <p:cNvSpPr/>
          <p:nvPr/>
        </p:nvSpPr>
        <p:spPr>
          <a:xfrm>
            <a:off x="3998841" y="2893137"/>
            <a:ext cx="5226017" cy="111368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600" b="1" dirty="0" smtClean="0">
                <a:solidFill>
                  <a:srgbClr val="FFFFFF"/>
                </a:solidFill>
                <a:ea typeface="Verdana" panose="020B0604030504040204" pitchFamily="34" charset="0"/>
                <a:cs typeface="Verdana" panose="020B0604030504040204" pitchFamily="34" charset="0"/>
              </a:rPr>
              <a:t>Big Data </a:t>
            </a:r>
            <a:endParaRPr lang="en-US" sz="6600" b="1" dirty="0">
              <a:solidFill>
                <a:srgbClr val="FFFFFF"/>
              </a:solidFill>
              <a:ea typeface="Verdana" panose="020B0604030504040204" pitchFamily="34" charset="0"/>
              <a:cs typeface="Verdana" panose="020B0604030504040204" pitchFamily="34" charset="0"/>
            </a:endParaRPr>
          </a:p>
        </p:txBody>
      </p:sp>
      <p:sp>
        <p:nvSpPr>
          <p:cNvPr id="4" name="TextBox 3"/>
          <p:cNvSpPr txBox="1"/>
          <p:nvPr/>
        </p:nvSpPr>
        <p:spPr>
          <a:xfrm>
            <a:off x="10977537" y="6688723"/>
            <a:ext cx="1659941" cy="169277"/>
          </a:xfrm>
          <a:prstGeom prst="rect">
            <a:avLst/>
          </a:prstGeom>
          <a:noFill/>
        </p:spPr>
        <p:txBody>
          <a:bodyPr wrap="square" rtlCol="0">
            <a:spAutoFit/>
          </a:bodyPr>
          <a:lstStyle/>
          <a:p>
            <a:r>
              <a:rPr lang="en-US" sz="500" dirty="0">
                <a:solidFill>
                  <a:schemeClr val="bg1">
                    <a:lumMod val="75000"/>
                  </a:schemeClr>
                </a:solidFill>
                <a:hlinkClick r:id="rId3"/>
              </a:rPr>
              <a:t>Sage-Fox.com Free PowerPoint Templates</a:t>
            </a:r>
            <a:endParaRPr lang="en-US" sz="500" dirty="0">
              <a:solidFill>
                <a:schemeClr val="bg1">
                  <a:lumMod val="75000"/>
                </a:schemeClr>
              </a:solidFill>
            </a:endParaRPr>
          </a:p>
        </p:txBody>
      </p:sp>
      <p:sp>
        <p:nvSpPr>
          <p:cNvPr id="5" name="Rectangle 4"/>
          <p:cNvSpPr/>
          <p:nvPr/>
        </p:nvSpPr>
        <p:spPr>
          <a:xfrm>
            <a:off x="270557" y="536220"/>
            <a:ext cx="2833887" cy="268111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3200" dirty="0" smtClean="0">
                <a:solidFill>
                  <a:schemeClr val="bg1"/>
                </a:solidFill>
              </a:rPr>
              <a:t>History</a:t>
            </a:r>
          </a:p>
          <a:p>
            <a:r>
              <a:rPr lang="en-US" sz="3200" dirty="0" smtClean="0">
                <a:solidFill>
                  <a:schemeClr val="bg1"/>
                </a:solidFill>
              </a:rPr>
              <a:t>Definition</a:t>
            </a:r>
          </a:p>
          <a:p>
            <a:r>
              <a:rPr lang="en-US" sz="3200" dirty="0" smtClean="0">
                <a:solidFill>
                  <a:schemeClr val="bg1"/>
                </a:solidFill>
              </a:rPr>
              <a:t>Dimension</a:t>
            </a:r>
          </a:p>
          <a:p>
            <a:r>
              <a:rPr lang="en-US" sz="3200" dirty="0" smtClean="0">
                <a:solidFill>
                  <a:schemeClr val="bg1"/>
                </a:solidFill>
              </a:rPr>
              <a:t>How it works</a:t>
            </a:r>
          </a:p>
          <a:p>
            <a:r>
              <a:rPr lang="en-US" sz="3200" dirty="0" smtClean="0">
                <a:solidFill>
                  <a:schemeClr val="bg1"/>
                </a:solidFill>
              </a:rPr>
              <a:t>Its Application in Business</a:t>
            </a:r>
            <a:endParaRPr lang="en-US" sz="3200" dirty="0" smtClean="0">
              <a:solidFill>
                <a:schemeClr val="bg1"/>
              </a:solidFill>
            </a:endParaRPr>
          </a:p>
          <a:p>
            <a:endParaRPr lang="en-US" sz="3200" dirty="0">
              <a:solidFill>
                <a:schemeClr val="bg1"/>
              </a:solidFill>
            </a:endParaRPr>
          </a:p>
        </p:txBody>
      </p:sp>
    </p:spTree>
    <p:extLst>
      <p:ext uri="{BB962C8B-B14F-4D97-AF65-F5344CB8AC3E}">
        <p14:creationId xmlns:p14="http://schemas.microsoft.com/office/powerpoint/2010/main" val="37202229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1400"/>
            <a:ext cx="10972800" cy="1143000"/>
          </a:xfrm>
        </p:spPr>
        <p:txBody>
          <a:bodyPr/>
          <a:lstStyle/>
          <a:p>
            <a:r>
              <a:rPr lang="en-US" dirty="0" smtClean="0"/>
              <a:t>Plug &amp; Play, Wall of Fame</a:t>
            </a:r>
            <a:endParaRPr lang="en-US" dirty="0"/>
          </a:p>
        </p:txBody>
      </p:sp>
      <p:pic>
        <p:nvPicPr>
          <p:cNvPr id="4" name="Content Placeholder 3" descr="IMG_20160729_090322.jpg"/>
          <p:cNvPicPr>
            <a:picLocks noGrp="1" noChangeAspect="1"/>
          </p:cNvPicPr>
          <p:nvPr>
            <p:ph idx="1"/>
          </p:nvPr>
        </p:nvPicPr>
        <p:blipFill>
          <a:blip r:embed="rId2" cstate="print">
            <a:extLst>
              <a:ext uri="{28A0092B-C50C-407E-A947-70E740481C1C}">
                <a14:useLocalDpi xmlns:a14="http://schemas.microsoft.com/office/drawing/2010/main" val="0"/>
              </a:ext>
            </a:extLst>
          </a:blip>
          <a:srcRect l="-28597" r="-28597"/>
          <a:stretch>
            <a:fillRect/>
          </a:stretch>
        </p:blipFill>
        <p:spPr>
          <a:xfrm>
            <a:off x="-2160918" y="908720"/>
            <a:ext cx="16626619" cy="5949280"/>
          </a:xfrm>
        </p:spPr>
      </p:pic>
    </p:spTree>
    <p:extLst>
      <p:ext uri="{BB962C8B-B14F-4D97-AF65-F5344CB8AC3E}">
        <p14:creationId xmlns:p14="http://schemas.microsoft.com/office/powerpoint/2010/main" val="4175608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10" name="Content Placeholder 9" descr="emir4.jpg"/>
          <p:cNvPicPr>
            <a:picLocks noGrp="1" noChangeAspect="1"/>
          </p:cNvPicPr>
          <p:nvPr>
            <p:ph sz="quarter" idx="13"/>
          </p:nvPr>
        </p:nvPicPr>
        <p:blipFill>
          <a:blip r:embed="rId2">
            <a:extLst>
              <a:ext uri="{28A0092B-C50C-407E-A947-70E740481C1C}">
                <a14:useLocalDpi xmlns:a14="http://schemas.microsoft.com/office/drawing/2010/main" val="0"/>
              </a:ext>
            </a:extLst>
          </a:blip>
          <a:srcRect l="-51639" r="-51639"/>
          <a:stretch>
            <a:fillRect/>
          </a:stretch>
        </p:blipFill>
        <p:spPr>
          <a:xfrm>
            <a:off x="-6380305" y="0"/>
            <a:ext cx="24959999" cy="6874224"/>
          </a:xfrm>
        </p:spPr>
      </p:pic>
      <p:sp>
        <p:nvSpPr>
          <p:cNvPr id="5" name="Text Placeholder 4"/>
          <p:cNvSpPr>
            <a:spLocks noGrp="1"/>
          </p:cNvSpPr>
          <p:nvPr>
            <p:ph type="body" sz="quarter" idx="24"/>
          </p:nvPr>
        </p:nvSpPr>
        <p:spPr/>
        <p:txBody>
          <a:bodyPr/>
          <a:lstStyle/>
          <a:p>
            <a:endParaRPr lang="en-US"/>
          </a:p>
        </p:txBody>
      </p:sp>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24954740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812800" y="260648"/>
            <a:ext cx="11176000" cy="720080"/>
          </a:xfrm>
          <a:prstGeom prst="rect">
            <a:avLst/>
          </a:prstGeom>
          <a:noFill/>
          <a:ln w="9525">
            <a:noFill/>
            <a:miter lim="800000"/>
            <a:headEnd/>
            <a:tailEnd/>
          </a:ln>
        </p:spPr>
        <p:txBody>
          <a:bodyPr anchor="b"/>
          <a:lstStyle/>
          <a:p>
            <a:pPr>
              <a:lnSpc>
                <a:spcPts val="3280"/>
              </a:lnSpc>
              <a:defRPr/>
            </a:pPr>
            <a:r>
              <a:rPr lang="id-ID" sz="3400" b="1" kern="0" dirty="0" smtClean="0">
                <a:solidFill>
                  <a:srgbClr val="C00000"/>
                </a:solidFill>
                <a:latin typeface="Calibri" pitchFamily="34" charset="0"/>
              </a:rPr>
              <a:t>Scarcity </a:t>
            </a:r>
            <a:r>
              <a:rPr lang="id-ID" sz="3400" b="1" kern="0" dirty="0">
                <a:solidFill>
                  <a:srgbClr val="C00000"/>
                </a:solidFill>
                <a:latin typeface="Calibri" pitchFamily="34" charset="0"/>
              </a:rPr>
              <a:t>of scientists and engineers, </a:t>
            </a:r>
          </a:p>
          <a:p>
            <a:pPr>
              <a:lnSpc>
                <a:spcPts val="3280"/>
              </a:lnSpc>
              <a:defRPr/>
            </a:pPr>
            <a:r>
              <a:rPr lang="id-ID" sz="3400" b="1" kern="0" dirty="0">
                <a:solidFill>
                  <a:srgbClr val="C00000"/>
                </a:solidFill>
                <a:latin typeface="Calibri" pitchFamily="34" charset="0"/>
              </a:rPr>
              <a:t>very low spending on </a:t>
            </a:r>
            <a:r>
              <a:rPr lang="id-ID" sz="3400" b="1" kern="0" dirty="0" smtClean="0">
                <a:solidFill>
                  <a:srgbClr val="C00000"/>
                </a:solidFill>
                <a:latin typeface="Calibri" pitchFamily="34" charset="0"/>
              </a:rPr>
              <a:t>R&amp;D</a:t>
            </a:r>
            <a:endParaRPr lang="en-GB" sz="3400" b="1" kern="0" dirty="0">
              <a:solidFill>
                <a:srgbClr val="C00000"/>
              </a:solidFill>
              <a:latin typeface="Calibri" pitchFamily="34" charset="0"/>
            </a:endParaRPr>
          </a:p>
        </p:txBody>
      </p:sp>
      <p:cxnSp>
        <p:nvCxnSpPr>
          <p:cNvPr id="94210" name="Straight Connector 6"/>
          <p:cNvCxnSpPr>
            <a:cxnSpLocks noChangeShapeType="1"/>
          </p:cNvCxnSpPr>
          <p:nvPr/>
        </p:nvCxnSpPr>
        <p:spPr bwMode="auto">
          <a:xfrm>
            <a:off x="-203200" y="1905000"/>
            <a:ext cx="12192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12" name="Rectangle 2"/>
          <p:cNvSpPr txBox="1">
            <a:spLocks noChangeArrowheads="1"/>
          </p:cNvSpPr>
          <p:nvPr/>
        </p:nvSpPr>
        <p:spPr bwMode="auto">
          <a:xfrm>
            <a:off x="711200" y="6324600"/>
            <a:ext cx="10566400" cy="304800"/>
          </a:xfrm>
          <a:prstGeom prst="rect">
            <a:avLst/>
          </a:prstGeom>
          <a:noFill/>
          <a:ln w="9525">
            <a:noFill/>
            <a:miter lim="800000"/>
            <a:headEnd/>
            <a:tailEnd/>
          </a:ln>
        </p:spPr>
        <p:txBody>
          <a:bodyPr anchor="b"/>
          <a:lstStyle/>
          <a:p>
            <a:pPr>
              <a:defRPr/>
            </a:pPr>
            <a:r>
              <a:rPr lang="en-US" sz="1200" i="1" kern="0" dirty="0">
                <a:solidFill>
                  <a:schemeClr val="tx2"/>
                </a:solidFill>
                <a:latin typeface="Calibri" panose="020F0502020204030204" pitchFamily="34" charset="0"/>
                <a:ea typeface="+mj-ea"/>
                <a:cs typeface="+mj-cs"/>
              </a:rPr>
              <a:t>Source:</a:t>
            </a:r>
            <a:r>
              <a:rPr lang="en-US" sz="1200" kern="0" dirty="0">
                <a:solidFill>
                  <a:schemeClr val="tx2"/>
                </a:solidFill>
                <a:latin typeface="Calibri" panose="020F0502020204030204" pitchFamily="34" charset="0"/>
                <a:ea typeface="+mj-ea"/>
                <a:cs typeface="+mj-cs"/>
              </a:rPr>
              <a:t> </a:t>
            </a:r>
            <a:r>
              <a:rPr lang="id-ID" sz="1200" kern="0" dirty="0" err="1">
                <a:solidFill>
                  <a:schemeClr val="tx2"/>
                </a:solidFill>
                <a:latin typeface="Calibri" panose="020F0502020204030204" pitchFamily="34" charset="0"/>
                <a:ea typeface="+mj-ea"/>
                <a:cs typeface="+mj-cs"/>
              </a:rPr>
              <a:t>Battelle</a:t>
            </a:r>
            <a:r>
              <a:rPr lang="id-ID" sz="1200" kern="0" dirty="0">
                <a:solidFill>
                  <a:schemeClr val="tx2"/>
                </a:solidFill>
                <a:latin typeface="Calibri" panose="020F0502020204030204" pitchFamily="34" charset="0"/>
                <a:ea typeface="+mj-ea"/>
                <a:cs typeface="+mj-cs"/>
              </a:rPr>
              <a:t>, 2014 Global </a:t>
            </a:r>
            <a:r>
              <a:rPr lang="id-ID" sz="1200" kern="0" dirty="0" err="1">
                <a:solidFill>
                  <a:schemeClr val="tx2"/>
                </a:solidFill>
                <a:latin typeface="Calibri" panose="020F0502020204030204" pitchFamily="34" charset="0"/>
                <a:ea typeface="+mj-ea"/>
                <a:cs typeface="+mj-cs"/>
              </a:rPr>
              <a:t>R&amp;D</a:t>
            </a:r>
            <a:r>
              <a:rPr lang="id-ID" sz="1200" kern="0" dirty="0">
                <a:solidFill>
                  <a:schemeClr val="tx2"/>
                </a:solidFill>
                <a:latin typeface="Calibri" panose="020F0502020204030204" pitchFamily="34" charset="0"/>
                <a:ea typeface="+mj-ea"/>
                <a:cs typeface="+mj-cs"/>
              </a:rPr>
              <a:t> </a:t>
            </a:r>
            <a:r>
              <a:rPr lang="id-ID" sz="1200" kern="0" dirty="0" err="1">
                <a:solidFill>
                  <a:schemeClr val="tx2"/>
                </a:solidFill>
                <a:latin typeface="Calibri" panose="020F0502020204030204" pitchFamily="34" charset="0"/>
                <a:ea typeface="+mj-ea"/>
                <a:cs typeface="+mj-cs"/>
              </a:rPr>
              <a:t>Funding</a:t>
            </a:r>
            <a:r>
              <a:rPr lang="id-ID" sz="1200" kern="0" dirty="0">
                <a:solidFill>
                  <a:schemeClr val="tx2"/>
                </a:solidFill>
                <a:latin typeface="Calibri" panose="020F0502020204030204" pitchFamily="34" charset="0"/>
                <a:ea typeface="+mj-ea"/>
                <a:cs typeface="+mj-cs"/>
              </a:rPr>
              <a:t> </a:t>
            </a:r>
            <a:r>
              <a:rPr lang="id-ID" sz="1200" kern="0" dirty="0" err="1">
                <a:solidFill>
                  <a:schemeClr val="tx2"/>
                </a:solidFill>
                <a:latin typeface="Calibri" panose="020F0502020204030204" pitchFamily="34" charset="0"/>
                <a:ea typeface="+mj-ea"/>
                <a:cs typeface="+mj-cs"/>
              </a:rPr>
              <a:t>Forecast</a:t>
            </a:r>
            <a:r>
              <a:rPr lang="id-ID" sz="1200" kern="0" dirty="0">
                <a:solidFill>
                  <a:schemeClr val="tx2"/>
                </a:solidFill>
                <a:latin typeface="Calibri" panose="020F0502020204030204" pitchFamily="34" charset="0"/>
                <a:ea typeface="+mj-ea"/>
                <a:cs typeface="+mj-cs"/>
              </a:rPr>
              <a:t>, </a:t>
            </a:r>
            <a:r>
              <a:rPr lang="id-ID" sz="1200" kern="0" dirty="0" err="1">
                <a:solidFill>
                  <a:schemeClr val="tx2"/>
                </a:solidFill>
                <a:latin typeface="Calibri" panose="020F0502020204030204" pitchFamily="34" charset="0"/>
                <a:ea typeface="+mj-ea"/>
                <a:cs typeface="+mj-cs"/>
              </a:rPr>
              <a:t>December</a:t>
            </a:r>
            <a:r>
              <a:rPr lang="id-ID" sz="1200" kern="0" dirty="0">
                <a:solidFill>
                  <a:schemeClr val="tx2"/>
                </a:solidFill>
                <a:latin typeface="Calibri" panose="020F0502020204030204" pitchFamily="34" charset="0"/>
                <a:ea typeface="+mj-ea"/>
                <a:cs typeface="+mj-cs"/>
              </a:rPr>
              <a:t> 2013: 6.</a:t>
            </a:r>
            <a:endParaRPr lang="en-GB" sz="1200" kern="0" dirty="0">
              <a:solidFill>
                <a:schemeClr val="tx2"/>
              </a:solidFill>
              <a:latin typeface="Calibri" panose="020F0502020204030204" pitchFamily="34" charset="0"/>
              <a:ea typeface="+mj-ea"/>
              <a:cs typeface="+mj-cs"/>
            </a:endParaRPr>
          </a:p>
        </p:txBody>
      </p:sp>
      <p:pic>
        <p:nvPicPr>
          <p:cNvPr id="9421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10363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3"/>
          <p:cNvGrpSpPr>
            <a:grpSpLocks/>
          </p:cNvGrpSpPr>
          <p:nvPr/>
        </p:nvGrpSpPr>
        <p:grpSpPr bwMode="auto">
          <a:xfrm>
            <a:off x="0" y="0"/>
            <a:ext cx="12192000" cy="990600"/>
            <a:chOff x="528" y="366"/>
            <a:chExt cx="4416" cy="240"/>
          </a:xfrm>
        </p:grpSpPr>
        <p:sp>
          <p:nvSpPr>
            <p:cNvPr id="10" name="Line 4"/>
            <p:cNvSpPr>
              <a:spLocks noChangeShapeType="1"/>
            </p:cNvSpPr>
            <p:nvPr/>
          </p:nvSpPr>
          <p:spPr bwMode="auto">
            <a:xfrm>
              <a:off x="528" y="606"/>
              <a:ext cx="4416"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Rectangle 5"/>
            <p:cNvSpPr>
              <a:spLocks noChangeArrowheads="1"/>
            </p:cNvSpPr>
            <p:nvPr/>
          </p:nvSpPr>
          <p:spPr bwMode="auto">
            <a:xfrm>
              <a:off x="528" y="366"/>
              <a:ext cx="288" cy="240"/>
            </a:xfrm>
            <a:prstGeom prst="rect">
              <a:avLst/>
            </a:prstGeom>
            <a:gradFill rotWithShape="0">
              <a:gsLst>
                <a:gs pos="0">
                  <a:srgbClr val="760000"/>
                </a:gs>
                <a:gs pos="50000">
                  <a:srgbClr val="FF0000"/>
                </a:gs>
                <a:gs pos="100000">
                  <a:srgbClr val="76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20000"/>
                </a:spcBef>
                <a:buClr>
                  <a:schemeClr val="accent2"/>
                </a:buClr>
                <a:buFont typeface="Wingdings" charset="0"/>
                <a:buChar char="o"/>
              </a:pPr>
              <a:endParaRPr lang="id-ID"/>
            </a:p>
          </p:txBody>
        </p:sp>
      </p:grpSp>
    </p:spTree>
    <p:extLst>
      <p:ext uri="{BB962C8B-B14F-4D97-AF65-F5344CB8AC3E}">
        <p14:creationId xmlns:p14="http://schemas.microsoft.com/office/powerpoint/2010/main" val="3950411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812800" y="228600"/>
            <a:ext cx="10972800" cy="762000"/>
          </a:xfrm>
          <a:prstGeom prst="rect">
            <a:avLst/>
          </a:prstGeom>
          <a:noFill/>
          <a:ln w="9525">
            <a:noFill/>
            <a:miter lim="800000"/>
            <a:headEnd/>
            <a:tailEnd/>
          </a:ln>
        </p:spPr>
        <p:txBody>
          <a:bodyPr anchor="b"/>
          <a:lstStyle/>
          <a:p>
            <a:pPr eaLnBrk="1" hangingPunct="1">
              <a:lnSpc>
                <a:spcPts val="3000"/>
              </a:lnSpc>
              <a:defRPr/>
            </a:pPr>
            <a:r>
              <a:rPr lang="en-US" sz="3400" b="1" kern="0" dirty="0">
                <a:solidFill>
                  <a:srgbClr val="C00000"/>
                </a:solidFill>
                <a:latin typeface="Calibri" pitchFamily="34" charset="0"/>
                <a:ea typeface="+mn-ea"/>
                <a:cs typeface="Arial" panose="020B0604020202020204" pitchFamily="34" charset="0"/>
              </a:rPr>
              <a:t>Indonesia has one of the highest concentrations of wealth</a:t>
            </a:r>
            <a:endParaRPr lang="en-GB" sz="3400" b="1" kern="0" dirty="0">
              <a:solidFill>
                <a:srgbClr val="C00000"/>
              </a:solidFill>
              <a:latin typeface="Calibri" pitchFamily="34" charset="0"/>
              <a:ea typeface="+mn-ea"/>
              <a:cs typeface="Arial" panose="020B0604020202020204" pitchFamily="34" charset="0"/>
            </a:endParaRPr>
          </a:p>
        </p:txBody>
      </p:sp>
      <p:graphicFrame>
        <p:nvGraphicFramePr>
          <p:cNvPr id="118786" name="Bagan 6"/>
          <p:cNvGraphicFramePr>
            <a:graphicFrameLocks/>
          </p:cNvGraphicFramePr>
          <p:nvPr/>
        </p:nvGraphicFramePr>
        <p:xfrm>
          <a:off x="850900" y="1171575"/>
          <a:ext cx="10287000" cy="5200650"/>
        </p:xfrm>
        <a:graphic>
          <a:graphicData uri="http://schemas.openxmlformats.org/presentationml/2006/ole">
            <mc:AlternateContent xmlns:mc="http://schemas.openxmlformats.org/markup-compatibility/2006">
              <mc:Choice xmlns:v="urn:schemas-microsoft-com:vml" Requires="v">
                <p:oleObj spid="_x0000_s12318" name="Worksheet" r:id="rId3" imgW="7721600" imgH="5207000" progId="Excel.Sheet.8">
                  <p:embed/>
                </p:oleObj>
              </mc:Choice>
              <mc:Fallback>
                <p:oleObj name="Worksheet" r:id="rId3" imgW="7721600" imgH="5207000"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00" y="1171575"/>
                        <a:ext cx="10287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8787" name="Group 3"/>
          <p:cNvGrpSpPr>
            <a:grpSpLocks/>
          </p:cNvGrpSpPr>
          <p:nvPr/>
        </p:nvGrpSpPr>
        <p:grpSpPr bwMode="auto">
          <a:xfrm>
            <a:off x="0" y="0"/>
            <a:ext cx="12192000" cy="990600"/>
            <a:chOff x="528" y="366"/>
            <a:chExt cx="4416" cy="240"/>
          </a:xfrm>
        </p:grpSpPr>
        <p:sp>
          <p:nvSpPr>
            <p:cNvPr id="118789" name="Line 4"/>
            <p:cNvSpPr>
              <a:spLocks noChangeShapeType="1"/>
            </p:cNvSpPr>
            <p:nvPr/>
          </p:nvSpPr>
          <p:spPr bwMode="auto">
            <a:xfrm>
              <a:off x="528" y="606"/>
              <a:ext cx="4416"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790" name="Rectangle 5"/>
            <p:cNvSpPr>
              <a:spLocks noChangeArrowheads="1"/>
            </p:cNvSpPr>
            <p:nvPr/>
          </p:nvSpPr>
          <p:spPr bwMode="auto">
            <a:xfrm>
              <a:off x="528" y="366"/>
              <a:ext cx="288" cy="240"/>
            </a:xfrm>
            <a:prstGeom prst="rect">
              <a:avLst/>
            </a:prstGeom>
            <a:gradFill rotWithShape="0">
              <a:gsLst>
                <a:gs pos="0">
                  <a:srgbClr val="760000"/>
                </a:gs>
                <a:gs pos="50000">
                  <a:srgbClr val="FF0000"/>
                </a:gs>
                <a:gs pos="100000">
                  <a:srgbClr val="76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20000"/>
                </a:spcBef>
                <a:buClr>
                  <a:schemeClr val="accent2"/>
                </a:buClr>
                <a:buFont typeface="Wingdings" charset="0"/>
                <a:buChar char="o"/>
              </a:pPr>
              <a:endParaRPr lang="id-ID"/>
            </a:p>
          </p:txBody>
        </p:sp>
      </p:grpSp>
      <p:sp>
        <p:nvSpPr>
          <p:cNvPr id="118788" name="Text Box 78"/>
          <p:cNvSpPr txBox="1">
            <a:spLocks noChangeArrowheads="1"/>
          </p:cNvSpPr>
          <p:nvPr/>
        </p:nvSpPr>
        <p:spPr bwMode="auto">
          <a:xfrm>
            <a:off x="914400" y="6357939"/>
            <a:ext cx="6705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Verdana" charset="0"/>
                <a:ea typeface="ＭＳ Ｐゴシック" charset="0"/>
                <a:cs typeface="ＭＳ Ｐゴシック" charset="0"/>
              </a:defRPr>
            </a:lvl1pPr>
            <a:lvl2pPr marL="742950" indent="-285750">
              <a:defRPr sz="3000">
                <a:solidFill>
                  <a:schemeClr val="tx1"/>
                </a:solidFill>
                <a:latin typeface="Verdana" charset="0"/>
                <a:ea typeface="ＭＳ Ｐゴシック" charset="0"/>
              </a:defRPr>
            </a:lvl2pPr>
            <a:lvl3pPr marL="1143000" indent="-228600">
              <a:defRPr sz="3000">
                <a:solidFill>
                  <a:schemeClr val="tx1"/>
                </a:solidFill>
                <a:latin typeface="Verdana" charset="0"/>
                <a:ea typeface="ＭＳ Ｐゴシック" charset="0"/>
              </a:defRPr>
            </a:lvl3pPr>
            <a:lvl4pPr marL="1600200" indent="-228600">
              <a:defRPr sz="3000">
                <a:solidFill>
                  <a:schemeClr val="tx1"/>
                </a:solidFill>
                <a:latin typeface="Verdana" charset="0"/>
                <a:ea typeface="ＭＳ Ｐゴシック" charset="0"/>
              </a:defRPr>
            </a:lvl4pPr>
            <a:lvl5pPr marL="2057400" indent="-228600">
              <a:defRPr sz="3000">
                <a:solidFill>
                  <a:schemeClr val="tx1"/>
                </a:solidFill>
                <a:latin typeface="Verdana" charset="0"/>
                <a:ea typeface="ＭＳ Ｐゴシック" charset="0"/>
              </a:defRPr>
            </a:lvl5pPr>
            <a:lvl6pPr marL="2514600" indent="-228600" eaLnBrk="0" fontAlgn="base" hangingPunct="0">
              <a:spcBef>
                <a:spcPct val="0"/>
              </a:spcBef>
              <a:spcAft>
                <a:spcPct val="0"/>
              </a:spcAft>
              <a:defRPr sz="3000">
                <a:solidFill>
                  <a:schemeClr val="tx1"/>
                </a:solidFill>
                <a:latin typeface="Verdana" charset="0"/>
                <a:ea typeface="ＭＳ Ｐゴシック" charset="0"/>
              </a:defRPr>
            </a:lvl6pPr>
            <a:lvl7pPr marL="2971800" indent="-228600" eaLnBrk="0" fontAlgn="base" hangingPunct="0">
              <a:spcBef>
                <a:spcPct val="0"/>
              </a:spcBef>
              <a:spcAft>
                <a:spcPct val="0"/>
              </a:spcAft>
              <a:defRPr sz="3000">
                <a:solidFill>
                  <a:schemeClr val="tx1"/>
                </a:solidFill>
                <a:latin typeface="Verdana" charset="0"/>
                <a:ea typeface="ＭＳ Ｐゴシック" charset="0"/>
              </a:defRPr>
            </a:lvl7pPr>
            <a:lvl8pPr marL="3429000" indent="-228600" eaLnBrk="0" fontAlgn="base" hangingPunct="0">
              <a:spcBef>
                <a:spcPct val="0"/>
              </a:spcBef>
              <a:spcAft>
                <a:spcPct val="0"/>
              </a:spcAft>
              <a:defRPr sz="3000">
                <a:solidFill>
                  <a:schemeClr val="tx1"/>
                </a:solidFill>
                <a:latin typeface="Verdana" charset="0"/>
                <a:ea typeface="ＭＳ Ｐゴシック" charset="0"/>
              </a:defRPr>
            </a:lvl8pPr>
            <a:lvl9pPr marL="3886200" indent="-228600" eaLnBrk="0" fontAlgn="base" hangingPunct="0">
              <a:spcBef>
                <a:spcPct val="0"/>
              </a:spcBef>
              <a:spcAft>
                <a:spcPct val="0"/>
              </a:spcAft>
              <a:defRPr sz="3000">
                <a:solidFill>
                  <a:schemeClr val="tx1"/>
                </a:solidFill>
                <a:latin typeface="Verdana" charset="0"/>
                <a:ea typeface="ＭＳ Ｐゴシック" charset="0"/>
              </a:defRPr>
            </a:lvl9pPr>
          </a:lstStyle>
          <a:p>
            <a:pPr eaLnBrk="1" hangingPunct="1">
              <a:lnSpc>
                <a:spcPts val="1400"/>
              </a:lnSpc>
              <a:buClr>
                <a:schemeClr val="accent2"/>
              </a:buClr>
            </a:pPr>
            <a:r>
              <a:rPr lang="en-US" sz="1200" i="1">
                <a:latin typeface="Arial Narrow" charset="0"/>
              </a:rPr>
              <a:t>Source:</a:t>
            </a:r>
            <a:r>
              <a:rPr lang="en-US" sz="1200">
                <a:latin typeface="Arial Narrow" charset="0"/>
              </a:rPr>
              <a:t> World Bank, Indonesia’s Rising Divide, December 2015.</a:t>
            </a:r>
          </a:p>
        </p:txBody>
      </p:sp>
    </p:spTree>
    <p:extLst>
      <p:ext uri="{BB962C8B-B14F-4D97-AF65-F5344CB8AC3E}">
        <p14:creationId xmlns:p14="http://schemas.microsoft.com/office/powerpoint/2010/main" val="24992491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7" name="Content Placeholder 6" descr="emir2.jpg"/>
          <p:cNvPicPr>
            <a:picLocks noGrp="1" noChangeAspect="1"/>
          </p:cNvPicPr>
          <p:nvPr>
            <p:ph sz="quarter" idx="13"/>
          </p:nvPr>
        </p:nvPicPr>
        <p:blipFill>
          <a:blip r:embed="rId2">
            <a:extLst>
              <a:ext uri="{28A0092B-C50C-407E-A947-70E740481C1C}">
                <a14:useLocalDpi xmlns:a14="http://schemas.microsoft.com/office/drawing/2010/main" val="0"/>
              </a:ext>
            </a:extLst>
          </a:blip>
          <a:srcRect l="-51639" r="-51639"/>
          <a:stretch>
            <a:fillRect/>
          </a:stretch>
        </p:blipFill>
        <p:spPr>
          <a:xfrm>
            <a:off x="-3480824" y="144300"/>
            <a:ext cx="19414498" cy="6545402"/>
          </a:xfrm>
        </p:spPr>
      </p:pic>
      <p:sp>
        <p:nvSpPr>
          <p:cNvPr id="5" name="Text Placeholder 4"/>
          <p:cNvSpPr>
            <a:spLocks noGrp="1"/>
          </p:cNvSpPr>
          <p:nvPr>
            <p:ph type="body" sz="quarter" idx="24"/>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05262187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
        <p:nvSpPr>
          <p:cNvPr id="8" name="Rectangle 7"/>
          <p:cNvSpPr/>
          <p:nvPr/>
        </p:nvSpPr>
        <p:spPr>
          <a:xfrm>
            <a:off x="0" y="182880"/>
            <a:ext cx="10991604" cy="860320"/>
          </a:xfrm>
          <a:prstGeom prst="rect">
            <a:avLst/>
          </a:prstGeom>
          <a:solidFill>
            <a:srgbClr val="3A3A3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Technology Inventions and Business Opportunities</a:t>
            </a:r>
            <a:endParaRPr lang="en-US" sz="4000" dirty="0">
              <a:solidFill>
                <a:schemeClr val="bg1"/>
              </a:solidFill>
            </a:endParaRPr>
          </a:p>
        </p:txBody>
      </p:sp>
      <p:sp>
        <p:nvSpPr>
          <p:cNvPr id="3" name="TextBox 2"/>
          <p:cNvSpPr txBox="1"/>
          <p:nvPr/>
        </p:nvSpPr>
        <p:spPr>
          <a:xfrm>
            <a:off x="10991604" y="6688723"/>
            <a:ext cx="1659941" cy="169277"/>
          </a:xfrm>
          <a:prstGeom prst="rect">
            <a:avLst/>
          </a:prstGeom>
          <a:noFill/>
        </p:spPr>
        <p:txBody>
          <a:bodyPr wrap="square" rtlCol="0">
            <a:spAutoFit/>
          </a:bodyPr>
          <a:lstStyle/>
          <a:p>
            <a:r>
              <a:rPr lang="en-US" sz="500" dirty="0">
                <a:solidFill>
                  <a:schemeClr val="bg1">
                    <a:lumMod val="75000"/>
                  </a:schemeClr>
                </a:solidFill>
                <a:hlinkClick r:id="rId3"/>
              </a:rPr>
              <a:t>Sage-Fox.com Free PowerPoint Templates</a:t>
            </a:r>
            <a:endParaRPr lang="en-US" sz="500" dirty="0">
              <a:solidFill>
                <a:schemeClr val="bg1">
                  <a:lumMod val="75000"/>
                </a:schemeClr>
              </a:solidFill>
            </a:endParaRPr>
          </a:p>
        </p:txBody>
      </p:sp>
      <p:pic>
        <p:nvPicPr>
          <p:cNvPr id="6" name="Picture 2" descr="http://spectrum.ieee.org/image/10227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13" y="2099256"/>
            <a:ext cx="12329632" cy="378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0323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8" name="Content Placeholder 7" descr="emir1.jpg"/>
          <p:cNvPicPr>
            <a:picLocks noGrp="1" noChangeAspect="1"/>
          </p:cNvPicPr>
          <p:nvPr>
            <p:ph sz="quarter" idx="13"/>
          </p:nvPr>
        </p:nvPicPr>
        <p:blipFill>
          <a:blip r:embed="rId2">
            <a:extLst>
              <a:ext uri="{28A0092B-C50C-407E-A947-70E740481C1C}">
                <a14:useLocalDpi xmlns:a14="http://schemas.microsoft.com/office/drawing/2010/main" val="0"/>
              </a:ext>
            </a:extLst>
          </a:blip>
          <a:srcRect l="-51639" r="-51639"/>
          <a:stretch>
            <a:fillRect/>
          </a:stretch>
        </p:blipFill>
        <p:spPr>
          <a:xfrm>
            <a:off x="-6439376" y="28861"/>
            <a:ext cx="25284914" cy="7203999"/>
          </a:xfrm>
        </p:spPr>
      </p:pic>
      <p:sp>
        <p:nvSpPr>
          <p:cNvPr id="5" name="Text Placeholder 4"/>
          <p:cNvSpPr>
            <a:spLocks noGrp="1"/>
          </p:cNvSpPr>
          <p:nvPr>
            <p:ph type="body" sz="quarter" idx="24"/>
          </p:nvPr>
        </p:nvSpPr>
        <p:spPr/>
        <p:txBody>
          <a:bodyPr/>
          <a:lstStyle/>
          <a:p>
            <a:endParaRPr lang="en-US" dirty="0"/>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6686986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9" y="-297"/>
            <a:ext cx="12193057" cy="6858594"/>
          </a:xfrm>
          <a:prstGeom prst="rect">
            <a:avLst/>
          </a:prstGeom>
        </p:spPr>
      </p:pic>
      <p:sp>
        <p:nvSpPr>
          <p:cNvPr id="3" name="TextBox 2"/>
          <p:cNvSpPr txBox="1"/>
          <p:nvPr/>
        </p:nvSpPr>
        <p:spPr>
          <a:xfrm>
            <a:off x="10991604" y="6688723"/>
            <a:ext cx="1659941" cy="169277"/>
          </a:xfrm>
          <a:prstGeom prst="rect">
            <a:avLst/>
          </a:prstGeom>
          <a:noFill/>
        </p:spPr>
        <p:txBody>
          <a:bodyPr wrap="square" rtlCol="0">
            <a:spAutoFit/>
          </a:bodyPr>
          <a:lstStyle/>
          <a:p>
            <a:r>
              <a:rPr lang="en-US" sz="500" dirty="0">
                <a:solidFill>
                  <a:schemeClr val="bg1">
                    <a:lumMod val="75000"/>
                  </a:schemeClr>
                </a:solidFill>
                <a:hlinkClick r:id="rId4"/>
              </a:rPr>
              <a:t>Sage-Fox.com Free PowerPoint Templates</a:t>
            </a:r>
            <a:endParaRPr lang="en-US" sz="500" dirty="0">
              <a:solidFill>
                <a:schemeClr val="bg1">
                  <a:lumMod val="75000"/>
                </a:schemeClr>
              </a:solidFill>
            </a:endParaRPr>
          </a:p>
        </p:txBody>
      </p:sp>
      <p:cxnSp>
        <p:nvCxnSpPr>
          <p:cNvPr id="43" name="Straight Connector 42"/>
          <p:cNvCxnSpPr/>
          <p:nvPr/>
        </p:nvCxnSpPr>
        <p:spPr>
          <a:xfrm flipV="1">
            <a:off x="955040" y="4135120"/>
            <a:ext cx="0" cy="1766"/>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353780" y="1845243"/>
            <a:ext cx="2013361" cy="4581520"/>
            <a:chOff x="353780" y="1845243"/>
            <a:chExt cx="2013361" cy="4581520"/>
          </a:xfrm>
        </p:grpSpPr>
        <p:sp>
          <p:nvSpPr>
            <p:cNvPr id="45" name="Rectangle 44"/>
            <p:cNvSpPr/>
            <p:nvPr/>
          </p:nvSpPr>
          <p:spPr>
            <a:xfrm>
              <a:off x="355880" y="1854763"/>
              <a:ext cx="1993392" cy="4572000"/>
            </a:xfrm>
            <a:prstGeom prst="rect">
              <a:avLst/>
            </a:prstGeom>
            <a:solidFill>
              <a:schemeClr val="tx1">
                <a:alpha val="80000"/>
              </a:schemeClr>
            </a:solidFill>
            <a:ln w="12700">
              <a:solidFill>
                <a:srgbClr val="3B77AE">
                  <a:alpha val="8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55460" y="1845243"/>
              <a:ext cx="2011680" cy="137160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25400">
              <a:noFill/>
            </a:ln>
            <a:effectLst/>
            <a:scene3d>
              <a:camera prst="orthographicFront"/>
              <a:lightRig rig="threePt" dir="t"/>
            </a:scene3d>
            <a:sp3d prstMaterial="plastic">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9590" y="1969061"/>
              <a:ext cx="1143000" cy="1143000"/>
            </a:xfrm>
            <a:prstGeom prst="ellipse">
              <a:avLst/>
            </a:prstGeom>
            <a:blipFill dpi="0" rotWithShape="1">
              <a:blip r:embed="rId5"/>
              <a:srcRect/>
              <a:stretch>
                <a:fillRect l="-3000" t="-3000" r="-3000" b="-3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55460" y="4088132"/>
              <a:ext cx="2011681" cy="2308324"/>
            </a:xfrm>
            <a:prstGeom prst="rect">
              <a:avLst/>
            </a:prstGeom>
            <a:noFill/>
          </p:spPr>
          <p:txBody>
            <a:bodyPr wrap="square" rtlCol="0">
              <a:spAutoFit/>
            </a:bodyPr>
            <a:lstStyle/>
            <a:p>
              <a:r>
                <a:rPr lang="en-US" sz="1600" dirty="0">
                  <a:solidFill>
                    <a:schemeClr val="bg1"/>
                  </a:solidFill>
                </a:rPr>
                <a:t>In recent times, a number of handheld mobile communications devices have taken prominence with a significant impact on global business operations.. </a:t>
              </a:r>
            </a:p>
          </p:txBody>
        </p:sp>
        <p:sp>
          <p:nvSpPr>
            <p:cNvPr id="49" name="TextBox 48"/>
            <p:cNvSpPr txBox="1"/>
            <p:nvPr/>
          </p:nvSpPr>
          <p:spPr>
            <a:xfrm>
              <a:off x="353780" y="3429000"/>
              <a:ext cx="2011680" cy="707886"/>
            </a:xfrm>
            <a:prstGeom prst="rect">
              <a:avLst/>
            </a:prstGeom>
            <a:noFill/>
          </p:spPr>
          <p:txBody>
            <a:bodyPr wrap="square" rtlCol="0">
              <a:spAutoFit/>
            </a:bodyPr>
            <a:lstStyle/>
            <a:p>
              <a:pPr algn="ctr"/>
              <a:r>
                <a:rPr lang="en-US" sz="2000" dirty="0">
                  <a:solidFill>
                    <a:srgbClr val="3976AD"/>
                  </a:solidFill>
                  <a:latin typeface="Candara" panose="020E0502030303020204" pitchFamily="34" charset="0"/>
                </a:rPr>
                <a:t>Mobile Communication</a:t>
              </a:r>
            </a:p>
          </p:txBody>
        </p:sp>
      </p:grpSp>
      <p:grpSp>
        <p:nvGrpSpPr>
          <p:cNvPr id="50" name="Group 49"/>
          <p:cNvGrpSpPr/>
          <p:nvPr/>
        </p:nvGrpSpPr>
        <p:grpSpPr>
          <a:xfrm>
            <a:off x="2721970" y="1845243"/>
            <a:ext cx="2081045" cy="4581519"/>
            <a:chOff x="2721970" y="1845243"/>
            <a:chExt cx="2081045" cy="4581519"/>
          </a:xfrm>
        </p:grpSpPr>
        <p:sp>
          <p:nvSpPr>
            <p:cNvPr id="51" name="Rectangle 50"/>
            <p:cNvSpPr/>
            <p:nvPr/>
          </p:nvSpPr>
          <p:spPr>
            <a:xfrm>
              <a:off x="2734595" y="1854762"/>
              <a:ext cx="1993392" cy="4572000"/>
            </a:xfrm>
            <a:prstGeom prst="rect">
              <a:avLst/>
            </a:prstGeom>
            <a:solidFill>
              <a:schemeClr val="tx1">
                <a:alpha val="80000"/>
              </a:schemeClr>
            </a:solidFill>
            <a:ln>
              <a:solidFill>
                <a:srgbClr val="BF5F1E">
                  <a:alpha val="8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722600" y="1845243"/>
              <a:ext cx="2011680" cy="137160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effectLst/>
            <a:scene3d>
              <a:camera prst="orthographicFront"/>
              <a:lightRig rig="threePt" dir="t"/>
            </a:scene3d>
            <a:sp3d prstMaterial="plastic">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156310" y="1969061"/>
              <a:ext cx="1143000" cy="1143000"/>
            </a:xfrm>
            <a:prstGeom prst="ellipse">
              <a:avLst/>
            </a:prstGeom>
            <a:blipFill dpi="0" rotWithShape="1">
              <a:blip r:embed="rId6"/>
              <a:srcRect/>
              <a:stretch>
                <a:fillRect l="-3000" t="-3000" r="-3000" b="-3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721970" y="3429000"/>
              <a:ext cx="2011680" cy="400110"/>
            </a:xfrm>
            <a:prstGeom prst="rect">
              <a:avLst/>
            </a:prstGeom>
            <a:noFill/>
          </p:spPr>
          <p:txBody>
            <a:bodyPr wrap="square" rtlCol="0">
              <a:spAutoFit/>
            </a:bodyPr>
            <a:lstStyle/>
            <a:p>
              <a:pPr algn="ctr"/>
              <a:r>
                <a:rPr lang="en-US" sz="2000" dirty="0" err="1">
                  <a:solidFill>
                    <a:srgbClr val="BB5D1C"/>
                  </a:solidFill>
                  <a:latin typeface="Candara" panose="020E0502030303020204" pitchFamily="34" charset="0"/>
                </a:rPr>
                <a:t>IoT</a:t>
              </a:r>
              <a:endParaRPr lang="en-US" sz="2000" dirty="0">
                <a:solidFill>
                  <a:srgbClr val="BB5D1C"/>
                </a:solidFill>
                <a:latin typeface="Candara" panose="020E0502030303020204" pitchFamily="34" charset="0"/>
              </a:endParaRPr>
            </a:p>
          </p:txBody>
        </p:sp>
        <p:sp>
          <p:nvSpPr>
            <p:cNvPr id="55" name="TextBox 54"/>
            <p:cNvSpPr txBox="1"/>
            <p:nvPr/>
          </p:nvSpPr>
          <p:spPr>
            <a:xfrm>
              <a:off x="2791334" y="4140887"/>
              <a:ext cx="2011681" cy="1754326"/>
            </a:xfrm>
            <a:prstGeom prst="rect">
              <a:avLst/>
            </a:prstGeom>
            <a:noFill/>
          </p:spPr>
          <p:txBody>
            <a:bodyPr wrap="square" rtlCol="0">
              <a:spAutoFit/>
            </a:bodyPr>
            <a:lstStyle/>
            <a:p>
              <a:r>
                <a:rPr lang="en-US" sz="1600" dirty="0">
                  <a:solidFill>
                    <a:schemeClr val="bg1"/>
                  </a:solidFill>
                </a:rPr>
                <a:t>The </a:t>
              </a:r>
              <a:r>
                <a:rPr lang="en-US" sz="1600" dirty="0" err="1">
                  <a:solidFill>
                    <a:schemeClr val="bg1"/>
                  </a:solidFill>
                </a:rPr>
                <a:t>IoT</a:t>
              </a:r>
              <a:r>
                <a:rPr lang="en-US" sz="1600" dirty="0">
                  <a:solidFill>
                    <a:schemeClr val="bg1"/>
                  </a:solidFill>
                </a:rPr>
                <a:t> creates the ability to digitize, sell and deliver physical assets as easily as with virtual goods today. </a:t>
              </a:r>
            </a:p>
            <a:p>
              <a:r>
                <a:rPr lang="en-US" sz="1200" dirty="0">
                  <a:solidFill>
                    <a:schemeClr val="bg1"/>
                  </a:solidFill>
                </a:rPr>
                <a:t>(Brody &amp; </a:t>
              </a:r>
              <a:r>
                <a:rPr lang="en-US" sz="1200" dirty="0" err="1">
                  <a:solidFill>
                    <a:schemeClr val="bg1"/>
                  </a:solidFill>
                </a:rPr>
                <a:t>Pureswaran</a:t>
              </a:r>
              <a:r>
                <a:rPr lang="en-US" sz="1200" dirty="0">
                  <a:solidFill>
                    <a:schemeClr val="bg1"/>
                  </a:solidFill>
                </a:rPr>
                <a:t>, 2015)</a:t>
              </a:r>
              <a:endParaRPr lang="en-US" sz="1200" dirty="0">
                <a:solidFill>
                  <a:schemeClr val="bg2"/>
                </a:solidFill>
              </a:endParaRPr>
            </a:p>
          </p:txBody>
        </p:sp>
      </p:grpSp>
      <p:grpSp>
        <p:nvGrpSpPr>
          <p:cNvPr id="56" name="Group 55"/>
          <p:cNvGrpSpPr/>
          <p:nvPr/>
        </p:nvGrpSpPr>
        <p:grpSpPr>
          <a:xfrm>
            <a:off x="5088060" y="1854761"/>
            <a:ext cx="2046850" cy="4572001"/>
            <a:chOff x="5088060" y="1854761"/>
            <a:chExt cx="2046850" cy="4572001"/>
          </a:xfrm>
        </p:grpSpPr>
        <p:sp>
          <p:nvSpPr>
            <p:cNvPr id="57" name="Rectangle 56"/>
            <p:cNvSpPr/>
            <p:nvPr/>
          </p:nvSpPr>
          <p:spPr>
            <a:xfrm>
              <a:off x="5090160" y="1854762"/>
              <a:ext cx="1993392" cy="4572000"/>
            </a:xfrm>
            <a:prstGeom prst="rect">
              <a:avLst/>
            </a:prstGeom>
            <a:solidFill>
              <a:schemeClr val="tx1">
                <a:alpha val="80000"/>
              </a:schemeClr>
            </a:solidFill>
            <a:ln>
              <a:solidFill>
                <a:srgbClr val="808080">
                  <a:alpha val="8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089320" y="1854761"/>
              <a:ext cx="2011680" cy="137160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cene3d>
              <a:camera prst="orthographicFront"/>
              <a:lightRig rig="threePt" dir="t"/>
            </a:scene3d>
            <a:sp3d prstMaterial="plastic">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387757" y="1979990"/>
              <a:ext cx="1143000" cy="1143000"/>
            </a:xfrm>
            <a:prstGeom prst="ellipse">
              <a:avLst/>
            </a:prstGeom>
            <a:blipFill dpi="0" rotWithShape="1">
              <a:blip r:embed="rId7"/>
              <a:srcRect/>
              <a:stretch>
                <a:fillRect l="-3000" t="-3000" r="-3000" b="-3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5088060" y="3429000"/>
              <a:ext cx="2011680" cy="400110"/>
            </a:xfrm>
            <a:prstGeom prst="rect">
              <a:avLst/>
            </a:prstGeom>
            <a:noFill/>
          </p:spPr>
          <p:txBody>
            <a:bodyPr wrap="square" rtlCol="0">
              <a:spAutoFit/>
            </a:bodyPr>
            <a:lstStyle/>
            <a:p>
              <a:pPr algn="ctr"/>
              <a:r>
                <a:rPr lang="en-US" sz="2000" dirty="0">
                  <a:solidFill>
                    <a:srgbClr val="7B7B7B"/>
                  </a:solidFill>
                  <a:latin typeface="Candara" panose="020E0502030303020204" pitchFamily="34" charset="0"/>
                </a:rPr>
                <a:t>Big Data</a:t>
              </a:r>
            </a:p>
          </p:txBody>
        </p:sp>
        <p:sp>
          <p:nvSpPr>
            <p:cNvPr id="61" name="TextBox 60"/>
            <p:cNvSpPr txBox="1"/>
            <p:nvPr/>
          </p:nvSpPr>
          <p:spPr>
            <a:xfrm>
              <a:off x="5123229" y="4135120"/>
              <a:ext cx="2011681" cy="1985159"/>
            </a:xfrm>
            <a:prstGeom prst="rect">
              <a:avLst/>
            </a:prstGeom>
            <a:noFill/>
          </p:spPr>
          <p:txBody>
            <a:bodyPr wrap="square" rtlCol="0">
              <a:spAutoFit/>
            </a:bodyPr>
            <a:lstStyle/>
            <a:p>
              <a:r>
                <a:rPr lang="en-US" sz="1600" dirty="0">
                  <a:solidFill>
                    <a:schemeClr val="bg1"/>
                  </a:solidFill>
                </a:rPr>
                <a:t>“Big Data has had a tremendous impact on businesses from customer relations to supply chain operations and will continue to do so”  </a:t>
              </a:r>
            </a:p>
            <a:p>
              <a:r>
                <a:rPr lang="en-US" sz="1100" dirty="0">
                  <a:solidFill>
                    <a:schemeClr val="bg1"/>
                  </a:solidFill>
                </a:rPr>
                <a:t>(Edwin Miller, CEO of 9Lenses) </a:t>
              </a:r>
              <a:endParaRPr lang="en-US" sz="1600" dirty="0">
                <a:solidFill>
                  <a:schemeClr val="bg1"/>
                </a:solidFill>
              </a:endParaRPr>
            </a:p>
          </p:txBody>
        </p:sp>
      </p:grpSp>
      <p:grpSp>
        <p:nvGrpSpPr>
          <p:cNvPr id="62" name="Group 61"/>
          <p:cNvGrpSpPr/>
          <p:nvPr/>
        </p:nvGrpSpPr>
        <p:grpSpPr>
          <a:xfrm>
            <a:off x="7457300" y="1845243"/>
            <a:ext cx="2095405" cy="4581518"/>
            <a:chOff x="7457300" y="1845243"/>
            <a:chExt cx="2095405" cy="4581518"/>
          </a:xfrm>
        </p:grpSpPr>
        <p:sp>
          <p:nvSpPr>
            <p:cNvPr id="63" name="Rectangle 62"/>
            <p:cNvSpPr/>
            <p:nvPr/>
          </p:nvSpPr>
          <p:spPr>
            <a:xfrm>
              <a:off x="7468875" y="1854761"/>
              <a:ext cx="1993392" cy="4572000"/>
            </a:xfrm>
            <a:prstGeom prst="rect">
              <a:avLst/>
            </a:prstGeom>
            <a:solidFill>
              <a:schemeClr val="tx1">
                <a:alpha val="80000"/>
              </a:schemeClr>
            </a:solidFill>
            <a:ln>
              <a:solidFill>
                <a:srgbClr val="BE9106">
                  <a:alpha val="8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457300" y="1845243"/>
              <a:ext cx="2011680" cy="1371600"/>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scene3d>
              <a:camera prst="orthographicFront"/>
              <a:lightRig rig="threePt" dir="t"/>
            </a:scene3d>
            <a:sp3d prstMaterial="plastic">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926717" y="1955737"/>
              <a:ext cx="1143000" cy="1143000"/>
            </a:xfrm>
            <a:prstGeom prst="ellipse">
              <a:avLst/>
            </a:prstGeom>
            <a:blipFill dpi="0" rotWithShape="1">
              <a:blip r:embed="rId8"/>
              <a:srcRect/>
              <a:stretch>
                <a:fillRect l="-3000" t="-3000" r="-3000" b="-3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7458907" y="3434893"/>
              <a:ext cx="2011680" cy="707886"/>
            </a:xfrm>
            <a:prstGeom prst="rect">
              <a:avLst/>
            </a:prstGeom>
            <a:noFill/>
          </p:spPr>
          <p:txBody>
            <a:bodyPr wrap="square" rtlCol="0">
              <a:spAutoFit/>
            </a:bodyPr>
            <a:lstStyle/>
            <a:p>
              <a:pPr algn="ctr"/>
              <a:r>
                <a:rPr lang="en-US" sz="2000" dirty="0">
                  <a:solidFill>
                    <a:srgbClr val="BD9005"/>
                  </a:solidFill>
                  <a:latin typeface="Candara" panose="020E0502030303020204" pitchFamily="34" charset="0"/>
                </a:rPr>
                <a:t>Augmented Reality</a:t>
              </a:r>
            </a:p>
          </p:txBody>
        </p:sp>
        <p:sp>
          <p:nvSpPr>
            <p:cNvPr id="67" name="TextBox 66"/>
            <p:cNvSpPr txBox="1"/>
            <p:nvPr/>
          </p:nvSpPr>
          <p:spPr>
            <a:xfrm>
              <a:off x="7541024" y="4135120"/>
              <a:ext cx="2011681" cy="2062103"/>
            </a:xfrm>
            <a:prstGeom prst="rect">
              <a:avLst/>
            </a:prstGeom>
            <a:noFill/>
          </p:spPr>
          <p:txBody>
            <a:bodyPr wrap="square" rtlCol="0">
              <a:spAutoFit/>
            </a:bodyPr>
            <a:lstStyle/>
            <a:p>
              <a:r>
                <a:rPr lang="en-US" sz="1600" dirty="0">
                  <a:solidFill>
                    <a:schemeClr val="bg1"/>
                  </a:solidFill>
                </a:rPr>
                <a:t>Augmented reality will have a strong impact on society. The marketing and advertisement fields will explode with augmented reality devices. </a:t>
              </a:r>
            </a:p>
          </p:txBody>
        </p:sp>
      </p:grpSp>
      <p:grpSp>
        <p:nvGrpSpPr>
          <p:cNvPr id="68" name="Group 67"/>
          <p:cNvGrpSpPr/>
          <p:nvPr/>
        </p:nvGrpSpPr>
        <p:grpSpPr>
          <a:xfrm>
            <a:off x="9822833" y="1854761"/>
            <a:ext cx="2129592" cy="4572000"/>
            <a:chOff x="9822833" y="1854761"/>
            <a:chExt cx="2129592" cy="4572000"/>
          </a:xfrm>
        </p:grpSpPr>
        <p:sp>
          <p:nvSpPr>
            <p:cNvPr id="69" name="Rectangle 68"/>
            <p:cNvSpPr/>
            <p:nvPr/>
          </p:nvSpPr>
          <p:spPr>
            <a:xfrm>
              <a:off x="9824440" y="1854761"/>
              <a:ext cx="1993392" cy="4572000"/>
            </a:xfrm>
            <a:prstGeom prst="rect">
              <a:avLst/>
            </a:prstGeom>
            <a:solidFill>
              <a:schemeClr val="tx1">
                <a:alpha val="80000"/>
              </a:schemeClr>
            </a:solidFill>
            <a:ln>
              <a:solidFill>
                <a:srgbClr val="5A8A3B">
                  <a:alpha val="80000"/>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823600" y="1854761"/>
              <a:ext cx="2011680" cy="1371600"/>
            </a:xfrm>
            <a:prstGeom prst="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scene3d>
              <a:camera prst="orthographicFront"/>
              <a:lightRig rig="threePt" dir="t"/>
            </a:scene3d>
            <a:sp3d prstMaterial="plastic">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257940" y="1959543"/>
              <a:ext cx="1143000" cy="1143000"/>
            </a:xfrm>
            <a:prstGeom prst="ellipse">
              <a:avLst/>
            </a:prstGeom>
            <a:blipFill dpi="0" rotWithShape="1">
              <a:blip r:embed="rId9"/>
              <a:srcRect/>
              <a:stretch>
                <a:fillRect l="-3000" t="-3000" r="-3000" b="-3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9822833" y="3443468"/>
              <a:ext cx="2011680" cy="400110"/>
            </a:xfrm>
            <a:prstGeom prst="rect">
              <a:avLst/>
            </a:prstGeom>
            <a:noFill/>
          </p:spPr>
          <p:txBody>
            <a:bodyPr wrap="square" rtlCol="0">
              <a:spAutoFit/>
            </a:bodyPr>
            <a:lstStyle/>
            <a:p>
              <a:pPr algn="ctr"/>
              <a:r>
                <a:rPr lang="en-US" sz="2000" dirty="0">
                  <a:solidFill>
                    <a:srgbClr val="568438"/>
                  </a:solidFill>
                  <a:latin typeface="Candara" panose="020E0502030303020204" pitchFamily="34" charset="0"/>
                </a:rPr>
                <a:t>GPS</a:t>
              </a:r>
            </a:p>
          </p:txBody>
        </p:sp>
        <p:sp>
          <p:nvSpPr>
            <p:cNvPr id="73" name="TextBox 72"/>
            <p:cNvSpPr txBox="1"/>
            <p:nvPr/>
          </p:nvSpPr>
          <p:spPr>
            <a:xfrm>
              <a:off x="9940744" y="4151282"/>
              <a:ext cx="2011681" cy="2062103"/>
            </a:xfrm>
            <a:prstGeom prst="rect">
              <a:avLst/>
            </a:prstGeom>
            <a:noFill/>
          </p:spPr>
          <p:txBody>
            <a:bodyPr wrap="square" rtlCol="0">
              <a:spAutoFit/>
            </a:bodyPr>
            <a:lstStyle/>
            <a:p>
              <a:r>
                <a:rPr lang="en-US" sz="1600" dirty="0">
                  <a:solidFill>
                    <a:schemeClr val="bg1"/>
                  </a:solidFill>
                </a:rPr>
                <a:t>The benefits of GPS have grown rapidly with the integration of GPS with other technologies and its wider and deeper infusion into applications.</a:t>
              </a:r>
            </a:p>
          </p:txBody>
        </p:sp>
      </p:grpSp>
      <p:sp>
        <p:nvSpPr>
          <p:cNvPr id="75" name="TextBox 74"/>
          <p:cNvSpPr txBox="1"/>
          <p:nvPr/>
        </p:nvSpPr>
        <p:spPr>
          <a:xfrm>
            <a:off x="0" y="728870"/>
            <a:ext cx="12191999" cy="707886"/>
          </a:xfrm>
          <a:prstGeom prst="rect">
            <a:avLst/>
          </a:prstGeom>
          <a:solidFill>
            <a:schemeClr val="tx1">
              <a:alpha val="80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4000" dirty="0">
                <a:solidFill>
                  <a:schemeClr val="bg1"/>
                </a:solidFill>
                <a:latin typeface="Candara" panose="020E0502030303020204" pitchFamily="34" charset="0"/>
                <a:cs typeface="Estrangelo Edessa" panose="03080600000000000000" pitchFamily="66" charset="0"/>
              </a:rPr>
              <a:t>Digital Gold Rush</a:t>
            </a:r>
          </a:p>
        </p:txBody>
      </p:sp>
      <p:pic>
        <p:nvPicPr>
          <p:cNvPr id="2052" name="Picture 4" descr="https://thumbs.dreamstime.com/z/internet-things-iot-concept-icons-end-devices-objects-network-standards-business-security-innovation-big-data-vector-51175831.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245" t="5650" r="20223" b="18062"/>
          <a:stretch/>
        </p:blipFill>
        <p:spPr bwMode="auto">
          <a:xfrm>
            <a:off x="2895600" y="1955737"/>
            <a:ext cx="1677553" cy="11802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arketingprofs.com/assets/images/opinions/augmented-reality.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10700" y="1954436"/>
            <a:ext cx="1687721" cy="11824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xoriant.com/sites/default/files/styles/large/public/big-data.jpg"/>
          <p:cNvPicPr>
            <a:picLocks noChangeAspect="1" noChangeArrowheads="1"/>
          </p:cNvPicPr>
          <p:nvPr/>
        </p:nvPicPr>
        <p:blipFill rotWithShape="1">
          <a:blip r:embed="rId12">
            <a:extLst>
              <a:ext uri="{28A0092B-C50C-407E-A947-70E740481C1C}">
                <a14:useLocalDpi xmlns:a14="http://schemas.microsoft.com/office/drawing/2010/main" val="0"/>
              </a:ext>
            </a:extLst>
          </a:blip>
          <a:srcRect t="6256" r="45450" b="14053"/>
          <a:stretch/>
        </p:blipFill>
        <p:spPr bwMode="auto">
          <a:xfrm>
            <a:off x="5280590" y="1969060"/>
            <a:ext cx="1641493" cy="11703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pc631.com/wp-content/uploads/2015/07/consult2a.jpeg.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510" y="1954436"/>
            <a:ext cx="1684108" cy="120065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pocketgpsworld.com/reviews/howgpsworks/gps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40818" y="1971729"/>
            <a:ext cx="1600200" cy="11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8624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9" y="-297"/>
            <a:ext cx="12193057" cy="6858594"/>
          </a:xfrm>
          <a:prstGeom prst="rect">
            <a:avLst/>
          </a:prstGeom>
        </p:spPr>
      </p:pic>
      <p:sp>
        <p:nvSpPr>
          <p:cNvPr id="8" name="Rectangle 7"/>
          <p:cNvSpPr/>
          <p:nvPr/>
        </p:nvSpPr>
        <p:spPr>
          <a:xfrm>
            <a:off x="0" y="182880"/>
            <a:ext cx="4213185" cy="860320"/>
          </a:xfrm>
          <a:prstGeom prst="rect">
            <a:avLst/>
          </a:prstGeom>
          <a:solidFill>
            <a:srgbClr val="3A3A3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What is </a:t>
            </a:r>
            <a:r>
              <a:rPr lang="en-US" sz="4000" dirty="0" smtClean="0">
                <a:solidFill>
                  <a:schemeClr val="bg1"/>
                </a:solidFill>
              </a:rPr>
              <a:t>big data?</a:t>
            </a:r>
            <a:endParaRPr lang="en-US" sz="4000" dirty="0">
              <a:solidFill>
                <a:schemeClr val="bg1"/>
              </a:solidFill>
            </a:endParaRPr>
          </a:p>
        </p:txBody>
      </p:sp>
      <p:sp>
        <p:nvSpPr>
          <p:cNvPr id="3" name="TextBox 2"/>
          <p:cNvSpPr txBox="1"/>
          <p:nvPr/>
        </p:nvSpPr>
        <p:spPr>
          <a:xfrm>
            <a:off x="10991604" y="6688723"/>
            <a:ext cx="1659941" cy="169277"/>
          </a:xfrm>
          <a:prstGeom prst="rect">
            <a:avLst/>
          </a:prstGeom>
          <a:noFill/>
        </p:spPr>
        <p:txBody>
          <a:bodyPr wrap="square" rtlCol="0">
            <a:spAutoFit/>
          </a:bodyPr>
          <a:lstStyle/>
          <a:p>
            <a:r>
              <a:rPr lang="en-US" sz="500" dirty="0">
                <a:solidFill>
                  <a:schemeClr val="bg1">
                    <a:lumMod val="75000"/>
                  </a:schemeClr>
                </a:solidFill>
                <a:hlinkClick r:id="rId4"/>
              </a:rPr>
              <a:t>Sage-Fox.com Free PowerPoint Templates</a:t>
            </a:r>
            <a:endParaRPr lang="en-US" sz="500" dirty="0">
              <a:solidFill>
                <a:schemeClr val="bg1">
                  <a:lumMod val="75000"/>
                </a:schemeClr>
              </a:solidFill>
            </a:endParaRPr>
          </a:p>
        </p:txBody>
      </p:sp>
      <p:sp>
        <p:nvSpPr>
          <p:cNvPr id="9" name="TextBox 8"/>
          <p:cNvSpPr txBox="1"/>
          <p:nvPr/>
        </p:nvSpPr>
        <p:spPr>
          <a:xfrm>
            <a:off x="612154" y="1851430"/>
            <a:ext cx="10726590" cy="25545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3200" dirty="0">
                <a:solidFill>
                  <a:schemeClr val="tx1"/>
                </a:solidFill>
              </a:rPr>
              <a:t>E</a:t>
            </a:r>
            <a:r>
              <a:rPr lang="en-US" sz="3200" dirty="0" smtClean="0">
                <a:solidFill>
                  <a:schemeClr val="tx1"/>
                </a:solidFill>
              </a:rPr>
              <a:t>xtremely </a:t>
            </a:r>
            <a:r>
              <a:rPr lang="en-US" sz="3200" dirty="0">
                <a:solidFill>
                  <a:schemeClr val="tx1"/>
                </a:solidFill>
              </a:rPr>
              <a:t>large data sets that may be analyzed computationally to reveal patterns, trends, and associations, especially relating to human behavior and interactions.</a:t>
            </a:r>
          </a:p>
          <a:p>
            <a:r>
              <a:rPr lang="en-US" sz="3200" dirty="0">
                <a:solidFill>
                  <a:schemeClr val="tx1"/>
                </a:solidFill>
              </a:rPr>
              <a:t>"much IT investment is going towards managing and maintaining big data"</a:t>
            </a:r>
            <a:endParaRPr lang="en-AU" sz="3200" dirty="0">
              <a:solidFill>
                <a:schemeClr val="tx1"/>
              </a:solidFill>
            </a:endParaRPr>
          </a:p>
        </p:txBody>
      </p:sp>
      <p:sp>
        <p:nvSpPr>
          <p:cNvPr id="4" name="Rectangle 3"/>
          <p:cNvSpPr/>
          <p:nvPr/>
        </p:nvSpPr>
        <p:spPr>
          <a:xfrm>
            <a:off x="307665" y="1108650"/>
            <a:ext cx="216893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r>
              <a:rPr lang="en-US" i="1" dirty="0" smtClean="0">
                <a:solidFill>
                  <a:schemeClr val="bg1"/>
                </a:solidFill>
              </a:rPr>
              <a:t>Noun     </a:t>
            </a:r>
            <a:r>
              <a:rPr lang="en-US" dirty="0" smtClean="0">
                <a:solidFill>
                  <a:schemeClr val="bg1"/>
                </a:solidFill>
              </a:rPr>
              <a:t>COMPUTING</a:t>
            </a:r>
            <a:endParaRPr lang="en-US" dirty="0">
              <a:solidFill>
                <a:schemeClr val="bg1"/>
              </a:solidFill>
            </a:endParaRPr>
          </a:p>
        </p:txBody>
      </p:sp>
    </p:spTree>
    <p:extLst>
      <p:ext uri="{BB962C8B-B14F-4D97-AF65-F5344CB8AC3E}">
        <p14:creationId xmlns:p14="http://schemas.microsoft.com/office/powerpoint/2010/main" val="16766441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820_202914-3.jpg"/>
          <p:cNvPicPr>
            <a:picLocks noGrp="1" noChangeAspect="1"/>
          </p:cNvPicPr>
          <p:nvPr>
            <p:ph idx="1"/>
          </p:nvPr>
        </p:nvPicPr>
        <p:blipFill>
          <a:blip r:embed="rId2" cstate="print">
            <a:extLst>
              <a:ext uri="{28A0092B-C50C-407E-A947-70E740481C1C}">
                <a14:useLocalDpi xmlns:a14="http://schemas.microsoft.com/office/drawing/2010/main" val="0"/>
              </a:ext>
            </a:extLst>
          </a:blip>
          <a:srcRect l="-40612" r="-40612"/>
          <a:stretch>
            <a:fillRect/>
          </a:stretch>
        </p:blipFill>
        <p:spPr>
          <a:xfrm>
            <a:off x="-4995723" y="0"/>
            <a:ext cx="22246185" cy="6858000"/>
          </a:xfrm>
        </p:spPr>
      </p:pic>
    </p:spTree>
    <p:extLst>
      <p:ext uri="{BB962C8B-B14F-4D97-AF65-F5344CB8AC3E}">
        <p14:creationId xmlns:p14="http://schemas.microsoft.com/office/powerpoint/2010/main" val="38200817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numero diapositiva 3"/>
          <p:cNvSpPr>
            <a:spLocks noGrp="1"/>
          </p:cNvSpPr>
          <p:nvPr>
            <p:ph type="sldNum" sz="quarter" idx="12"/>
          </p:nvPr>
        </p:nvSpPr>
        <p:spPr/>
        <p:txBody>
          <a:bodyPr/>
          <a:lstStyle/>
          <a:p>
            <a:fld id="{28AB556A-19F1-454F-B224-7CFF829E48A7}" type="slidenum">
              <a:rPr lang="ru-RU" smtClean="0"/>
              <a:pPr/>
              <a:t>2</a:t>
            </a:fld>
            <a:endParaRPr lang="ru-RU" dirty="0"/>
          </a:p>
        </p:txBody>
      </p:sp>
      <p:sp>
        <p:nvSpPr>
          <p:cNvPr id="2" name="Title 1"/>
          <p:cNvSpPr>
            <a:spLocks noGrp="1"/>
          </p:cNvSpPr>
          <p:nvPr>
            <p:ph type="title" idx="4294967295"/>
          </p:nvPr>
        </p:nvSpPr>
        <p:spPr>
          <a:xfrm>
            <a:off x="911424" y="274638"/>
            <a:ext cx="10061376" cy="1143000"/>
          </a:xfrm>
        </p:spPr>
        <p:txBody>
          <a:bodyPr>
            <a:normAutofit/>
          </a:bodyPr>
          <a:lstStyle/>
          <a:p>
            <a:pPr algn="l"/>
            <a:r>
              <a:rPr lang="en-US" sz="3200" dirty="0" smtClean="0"/>
              <a:t>About me</a:t>
            </a:r>
            <a:endParaRPr lang="en-SG" sz="3200" dirty="0"/>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61" y="1557338"/>
            <a:ext cx="3426883" cy="3859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983765" y="476672"/>
            <a:ext cx="8208235" cy="4893648"/>
          </a:xfrm>
          <a:prstGeom prst="rect">
            <a:avLst/>
          </a:prstGeom>
        </p:spPr>
        <p:txBody>
          <a:bodyPr wrap="square">
            <a:spAutoFit/>
          </a:bodyPr>
          <a:lstStyle/>
          <a:p>
            <a:pPr algn="just"/>
            <a:r>
              <a:rPr lang="en-US" sz="2400" b="1" dirty="0" smtClean="0">
                <a:hlinkClick r:id="rId4" action="ppaction://hlinkfile"/>
              </a:rPr>
              <a:t>Dr. </a:t>
            </a:r>
            <a:r>
              <a:rPr lang="en-US" sz="2400" b="1" dirty="0" err="1" smtClean="0">
                <a:hlinkClick r:id="rId4" action="ppaction://hlinkfile"/>
              </a:rPr>
              <a:t>Fransiscus</a:t>
            </a:r>
            <a:r>
              <a:rPr lang="en-US" sz="2400" b="1" dirty="0" smtClean="0">
                <a:hlinkClick r:id="rId4" action="ppaction://hlinkfile"/>
              </a:rPr>
              <a:t> Budi Pranata SE </a:t>
            </a:r>
            <a:r>
              <a:rPr lang="en-US" sz="2400" b="1" dirty="0" err="1" smtClean="0">
                <a:hlinkClick r:id="rId4" action="ppaction://hlinkfile"/>
              </a:rPr>
              <a:t>Ak</a:t>
            </a:r>
            <a:r>
              <a:rPr lang="en-US" sz="2400" b="1" dirty="0" smtClean="0">
                <a:hlinkClick r:id="rId4" action="ppaction://hlinkfile"/>
              </a:rPr>
              <a:t>. MBA</a:t>
            </a:r>
            <a:endParaRPr lang="en-US" sz="2400" b="1" dirty="0" smtClean="0"/>
          </a:p>
          <a:p>
            <a:endParaRPr lang="en-US" dirty="0" smtClean="0"/>
          </a:p>
          <a:p>
            <a:r>
              <a:rPr lang="en-US" dirty="0" smtClean="0"/>
              <a:t>Best CFO 2013 &amp; 2015 as CFO </a:t>
            </a:r>
            <a:r>
              <a:rPr lang="en-US" dirty="0" err="1" smtClean="0"/>
              <a:t>Zalora</a:t>
            </a:r>
            <a:r>
              <a:rPr lang="en-US" dirty="0" smtClean="0"/>
              <a:t> Indo </a:t>
            </a:r>
            <a:r>
              <a:rPr lang="en-SG" dirty="0" smtClean="0">
                <a:solidFill>
                  <a:schemeClr val="tx1">
                    <a:lumMod val="65000"/>
                    <a:lumOff val="35000"/>
                  </a:schemeClr>
                </a:solidFill>
                <a:hlinkClick r:id="rId5"/>
              </a:rPr>
              <a:t>www.zalora.co.id</a:t>
            </a:r>
            <a:endParaRPr lang="en-US" dirty="0" smtClean="0">
              <a:solidFill>
                <a:schemeClr val="tx1">
                  <a:lumMod val="65000"/>
                  <a:lumOff val="35000"/>
                </a:schemeClr>
              </a:solidFill>
            </a:endParaRPr>
          </a:p>
          <a:p>
            <a:endParaRPr lang="en-US" dirty="0" smtClean="0"/>
          </a:p>
          <a:p>
            <a:r>
              <a:rPr lang="en-US" dirty="0" smtClean="0"/>
              <a:t>CFO </a:t>
            </a:r>
            <a:r>
              <a:rPr lang="en-US" dirty="0" err="1"/>
              <a:t>Kinerjapay</a:t>
            </a:r>
            <a:r>
              <a:rPr lang="en-US" dirty="0"/>
              <a:t> Indonesia</a:t>
            </a:r>
          </a:p>
          <a:p>
            <a:r>
              <a:rPr lang="en-US" dirty="0"/>
              <a:t>Group Advisor Golden Truly Group &amp; Ecommerce Development</a:t>
            </a:r>
          </a:p>
          <a:p>
            <a:r>
              <a:rPr lang="en-US" dirty="0"/>
              <a:t>Co-founder </a:t>
            </a:r>
            <a:r>
              <a:rPr lang="en-US" dirty="0" err="1"/>
              <a:t>Anneavantiemall.com</a:t>
            </a:r>
            <a:r>
              <a:rPr lang="en-US" dirty="0"/>
              <a:t>, </a:t>
            </a:r>
            <a:r>
              <a:rPr lang="en-US" dirty="0" err="1"/>
              <a:t>Webemall.co.id</a:t>
            </a:r>
            <a:endParaRPr lang="en-US" dirty="0"/>
          </a:p>
          <a:p>
            <a:endParaRPr lang="en-US" dirty="0" smtClean="0"/>
          </a:p>
          <a:p>
            <a:r>
              <a:rPr lang="en-US" b="1" i="1" dirty="0" smtClean="0">
                <a:solidFill>
                  <a:srgbClr val="0070C0"/>
                </a:solidFill>
              </a:rPr>
              <a:t>Before</a:t>
            </a:r>
            <a:r>
              <a:rPr lang="en-US" dirty="0" smtClean="0"/>
              <a:t>: President Director of Guinness Beer</a:t>
            </a:r>
          </a:p>
          <a:p>
            <a:r>
              <a:rPr lang="en-US" dirty="0" smtClean="0"/>
              <a:t>Doctor in Management Studies, Kaizen SBM, </a:t>
            </a:r>
            <a:r>
              <a:rPr lang="en-US" dirty="0" err="1" smtClean="0"/>
              <a:t>Punai</a:t>
            </a:r>
            <a:r>
              <a:rPr lang="en-US" dirty="0" smtClean="0"/>
              <a:t> India</a:t>
            </a:r>
          </a:p>
          <a:p>
            <a:r>
              <a:rPr lang="en-US" dirty="0" smtClean="0"/>
              <a:t>Master of Business Administration: Newport University, USA</a:t>
            </a:r>
          </a:p>
          <a:p>
            <a:r>
              <a:rPr lang="en-US" dirty="0" smtClean="0"/>
              <a:t>Bachelor of Accounting, University of Indonesia</a:t>
            </a:r>
            <a:endParaRPr lang="en-US" dirty="0" smtClean="0">
              <a:solidFill>
                <a:schemeClr val="tx1">
                  <a:lumMod val="65000"/>
                  <a:lumOff val="35000"/>
                </a:schemeClr>
              </a:solidFill>
            </a:endParaRPr>
          </a:p>
          <a:p>
            <a:pPr algn="just"/>
            <a:endParaRPr lang="en-US" dirty="0" smtClean="0">
              <a:solidFill>
                <a:schemeClr val="tx1">
                  <a:lumMod val="65000"/>
                  <a:lumOff val="35000"/>
                </a:schemeClr>
              </a:solidFill>
            </a:endParaRPr>
          </a:p>
          <a:p>
            <a:pPr algn="just"/>
            <a:r>
              <a:rPr lang="en-US" dirty="0" err="1" smtClean="0">
                <a:solidFill>
                  <a:schemeClr val="tx1">
                    <a:lumMod val="65000"/>
                    <a:lumOff val="35000"/>
                  </a:schemeClr>
                </a:solidFill>
              </a:rPr>
              <a:t>Dewan</a:t>
            </a:r>
            <a:r>
              <a:rPr lang="en-US" dirty="0" smtClean="0">
                <a:solidFill>
                  <a:schemeClr val="tx1">
                    <a:lumMod val="65000"/>
                    <a:lumOff val="35000"/>
                  </a:schemeClr>
                </a:solidFill>
              </a:rPr>
              <a:t> Pembina ADEI </a:t>
            </a:r>
            <a:r>
              <a:rPr lang="en-US" dirty="0" err="1" smtClean="0">
                <a:solidFill>
                  <a:schemeClr val="tx1">
                    <a:lumMod val="65000"/>
                    <a:lumOff val="35000"/>
                  </a:schemeClr>
                </a:solidFill>
              </a:rPr>
              <a:t>Asosiasi</a:t>
            </a:r>
            <a:r>
              <a:rPr lang="en-US" dirty="0" smtClean="0">
                <a:solidFill>
                  <a:schemeClr val="tx1">
                    <a:lumMod val="65000"/>
                    <a:lumOff val="35000"/>
                  </a:schemeClr>
                </a:solidFill>
              </a:rPr>
              <a:t> Digital Entrepreneur Indonesia</a:t>
            </a:r>
          </a:p>
          <a:p>
            <a:pPr algn="just"/>
            <a:r>
              <a:rPr lang="en-US" dirty="0" err="1" smtClean="0">
                <a:solidFill>
                  <a:schemeClr val="tx1">
                    <a:lumMod val="65000"/>
                    <a:lumOff val="35000"/>
                  </a:schemeClr>
                </a:solidFill>
              </a:rPr>
              <a:t>Dewan</a:t>
            </a:r>
            <a:r>
              <a:rPr lang="en-US" dirty="0" smtClean="0">
                <a:solidFill>
                  <a:schemeClr val="tx1">
                    <a:lumMod val="65000"/>
                    <a:lumOff val="35000"/>
                  </a:schemeClr>
                </a:solidFill>
              </a:rPr>
              <a:t> Pembina </a:t>
            </a:r>
            <a:r>
              <a:rPr lang="en-US" dirty="0" err="1" smtClean="0">
                <a:solidFill>
                  <a:schemeClr val="tx1">
                    <a:lumMod val="65000"/>
                    <a:lumOff val="35000"/>
                  </a:schemeClr>
                </a:solidFill>
              </a:rPr>
              <a:t>Aspirasi</a:t>
            </a:r>
            <a:r>
              <a:rPr lang="en-US" dirty="0" smtClean="0">
                <a:solidFill>
                  <a:schemeClr val="tx1">
                    <a:lumMod val="65000"/>
                    <a:lumOff val="35000"/>
                  </a:schemeClr>
                </a:solidFill>
              </a:rPr>
              <a:t> </a:t>
            </a:r>
            <a:r>
              <a:rPr lang="en-US" dirty="0" err="1" smtClean="0">
                <a:solidFill>
                  <a:schemeClr val="tx1">
                    <a:lumMod val="65000"/>
                    <a:lumOff val="35000"/>
                  </a:schemeClr>
                </a:solidFill>
              </a:rPr>
              <a:t>Asosiasi</a:t>
            </a:r>
            <a:r>
              <a:rPr lang="en-US" dirty="0" smtClean="0">
                <a:solidFill>
                  <a:schemeClr val="tx1">
                    <a:lumMod val="65000"/>
                    <a:lumOff val="35000"/>
                  </a:schemeClr>
                </a:solidFill>
              </a:rPr>
              <a:t> </a:t>
            </a:r>
            <a:r>
              <a:rPr lang="en-US" dirty="0" err="1" smtClean="0">
                <a:solidFill>
                  <a:schemeClr val="tx1">
                    <a:lumMod val="65000"/>
                    <a:lumOff val="35000"/>
                  </a:schemeClr>
                </a:solidFill>
              </a:rPr>
              <a:t>Penulis</a:t>
            </a:r>
            <a:r>
              <a:rPr lang="en-US" dirty="0">
                <a:solidFill>
                  <a:schemeClr val="tx1">
                    <a:lumMod val="65000"/>
                    <a:lumOff val="35000"/>
                  </a:schemeClr>
                </a:solidFill>
              </a:rPr>
              <a:t> </a:t>
            </a:r>
            <a:r>
              <a:rPr lang="en-US" dirty="0" smtClean="0">
                <a:solidFill>
                  <a:schemeClr val="tx1">
                    <a:lumMod val="65000"/>
                    <a:lumOff val="35000"/>
                  </a:schemeClr>
                </a:solidFill>
              </a:rPr>
              <a:t>&amp; </a:t>
            </a:r>
            <a:r>
              <a:rPr lang="en-US" dirty="0" err="1" smtClean="0">
                <a:solidFill>
                  <a:schemeClr val="tx1">
                    <a:lumMod val="65000"/>
                    <a:lumOff val="35000"/>
                  </a:schemeClr>
                </a:solidFill>
              </a:rPr>
              <a:t>Inspirator</a:t>
            </a:r>
            <a:r>
              <a:rPr lang="en-US" dirty="0" smtClean="0">
                <a:solidFill>
                  <a:schemeClr val="tx1">
                    <a:lumMod val="65000"/>
                    <a:lumOff val="35000"/>
                  </a:schemeClr>
                </a:solidFill>
              </a:rPr>
              <a:t> Indonesia</a:t>
            </a:r>
          </a:p>
          <a:p>
            <a:pPr algn="just"/>
            <a:r>
              <a:rPr lang="en-US" dirty="0" err="1" smtClean="0">
                <a:solidFill>
                  <a:schemeClr val="tx1">
                    <a:lumMod val="65000"/>
                    <a:lumOff val="35000"/>
                  </a:schemeClr>
                </a:solidFill>
              </a:rPr>
              <a:t>Dewan</a:t>
            </a:r>
            <a:r>
              <a:rPr lang="en-US" dirty="0" smtClean="0">
                <a:solidFill>
                  <a:schemeClr val="tx1">
                    <a:lumMod val="65000"/>
                    <a:lumOff val="35000"/>
                  </a:schemeClr>
                </a:solidFill>
              </a:rPr>
              <a:t> </a:t>
            </a:r>
            <a:r>
              <a:rPr lang="en-US" dirty="0" err="1" smtClean="0">
                <a:solidFill>
                  <a:schemeClr val="tx1">
                    <a:lumMod val="65000"/>
                    <a:lumOff val="35000"/>
                  </a:schemeClr>
                </a:solidFill>
              </a:rPr>
              <a:t>Pengurus</a:t>
            </a:r>
            <a:r>
              <a:rPr lang="en-US" dirty="0" smtClean="0">
                <a:solidFill>
                  <a:schemeClr val="tx1">
                    <a:lumMod val="65000"/>
                    <a:lumOff val="35000"/>
                  </a:schemeClr>
                </a:solidFill>
              </a:rPr>
              <a:t> AMA </a:t>
            </a:r>
            <a:r>
              <a:rPr lang="en-US" dirty="0" err="1" smtClean="0">
                <a:solidFill>
                  <a:schemeClr val="tx1">
                    <a:lumMod val="65000"/>
                    <a:lumOff val="35000"/>
                  </a:schemeClr>
                </a:solidFill>
              </a:rPr>
              <a:t>Asosiasi</a:t>
            </a:r>
            <a:r>
              <a:rPr lang="en-US" dirty="0" smtClean="0">
                <a:solidFill>
                  <a:schemeClr val="tx1">
                    <a:lumMod val="65000"/>
                    <a:lumOff val="35000"/>
                  </a:schemeClr>
                </a:solidFill>
              </a:rPr>
              <a:t> </a:t>
            </a:r>
            <a:r>
              <a:rPr lang="en-US" dirty="0" err="1" smtClean="0">
                <a:solidFill>
                  <a:schemeClr val="tx1">
                    <a:lumMod val="65000"/>
                    <a:lumOff val="35000"/>
                  </a:schemeClr>
                </a:solidFill>
              </a:rPr>
              <a:t>Manajemen</a:t>
            </a:r>
            <a:r>
              <a:rPr lang="en-US" dirty="0" smtClean="0">
                <a:solidFill>
                  <a:schemeClr val="tx1">
                    <a:lumMod val="65000"/>
                    <a:lumOff val="35000"/>
                  </a:schemeClr>
                </a:solidFill>
              </a:rPr>
              <a:t> Indonesia</a:t>
            </a:r>
          </a:p>
          <a:p>
            <a:pPr algn="just"/>
            <a:r>
              <a:rPr lang="en-US" dirty="0" smtClean="0">
                <a:solidFill>
                  <a:schemeClr val="tx1">
                    <a:lumMod val="65000"/>
                    <a:lumOff val="35000"/>
                  </a:schemeClr>
                </a:solidFill>
              </a:rPr>
              <a:t>Founder Billionaire Mindset Community </a:t>
            </a:r>
            <a:endParaRPr lang="en-US" dirty="0">
              <a:solidFill>
                <a:schemeClr val="tx1">
                  <a:lumMod val="65000"/>
                  <a:lumOff val="35000"/>
                </a:schemeClr>
              </a:solidFill>
            </a:endParaRPr>
          </a:p>
        </p:txBody>
      </p:sp>
    </p:spTree>
    <p:extLst>
      <p:ext uri="{BB962C8B-B14F-4D97-AF65-F5344CB8AC3E}">
        <p14:creationId xmlns:p14="http://schemas.microsoft.com/office/powerpoint/2010/main" val="3665738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Title 1"/>
          <p:cNvSpPr txBox="1">
            <a:spLocks/>
          </p:cNvSpPr>
          <p:nvPr/>
        </p:nvSpPr>
        <p:spPr>
          <a:xfrm>
            <a:off x="609600" y="274638"/>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400" b="1" smtClean="0">
                <a:latin typeface="Arial"/>
                <a:cs typeface="Arial"/>
              </a:rPr>
              <a:t>1989</a:t>
            </a:r>
            <a:endParaRPr lang="en-US" sz="5400" b="1" dirty="0">
              <a:latin typeface="Arial"/>
              <a:cs typeface="Arial"/>
            </a:endParaRPr>
          </a:p>
        </p:txBody>
      </p:sp>
      <p:sp>
        <p:nvSpPr>
          <p:cNvPr id="7" name="Content Placeholder 2"/>
          <p:cNvSpPr txBox="1">
            <a:spLocks/>
          </p:cNvSpPr>
          <p:nvPr/>
        </p:nvSpPr>
        <p:spPr>
          <a:xfrm>
            <a:off x="609600" y="1600201"/>
            <a:ext cx="9902891"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smtClean="0">
                <a:latin typeface="Arial"/>
                <a:cs typeface="Arial"/>
              </a:rPr>
              <a:t>Early use of term Big Data in magazine article by fiction author Erik Larson – commenting on advertisers’ use of data to target customers. </a:t>
            </a:r>
            <a:endParaRPr lang="en-US" sz="4000" dirty="0">
              <a:latin typeface="Arial"/>
              <a:cs typeface="Arial"/>
            </a:endParaRPr>
          </a:p>
        </p:txBody>
      </p:sp>
    </p:spTree>
    <p:extLst>
      <p:ext uri="{BB962C8B-B14F-4D97-AF65-F5344CB8AC3E}">
        <p14:creationId xmlns:p14="http://schemas.microsoft.com/office/powerpoint/2010/main" val="42316408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Title 1"/>
          <p:cNvSpPr txBox="1">
            <a:spLocks/>
          </p:cNvSpPr>
          <p:nvPr/>
        </p:nvSpPr>
        <p:spPr>
          <a:xfrm>
            <a:off x="609600" y="274638"/>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400" b="1" smtClean="0">
                <a:latin typeface="Arial"/>
                <a:cs typeface="Arial"/>
              </a:rPr>
              <a:t>1991</a:t>
            </a:r>
            <a:endParaRPr lang="en-US" sz="5400" b="1" dirty="0">
              <a:latin typeface="Arial"/>
              <a:cs typeface="Arial"/>
            </a:endParaRPr>
          </a:p>
        </p:txBody>
      </p:sp>
      <p:sp>
        <p:nvSpPr>
          <p:cNvPr id="7" name="Content Placeholder 2"/>
          <p:cNvSpPr txBox="1">
            <a:spLocks/>
          </p:cNvSpPr>
          <p:nvPr/>
        </p:nvSpPr>
        <p:spPr>
          <a:xfrm>
            <a:off x="609600" y="1600201"/>
            <a:ext cx="9998901"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smtClean="0">
                <a:latin typeface="Arial"/>
                <a:cs typeface="Arial"/>
              </a:rPr>
              <a:t>The birth of the internet. Anyone can now go online and upload their own data, or analyze data uploaded by other people. </a:t>
            </a:r>
            <a:endParaRPr lang="en-US" sz="4000" dirty="0">
              <a:latin typeface="Arial"/>
              <a:cs typeface="Arial"/>
            </a:endParaRPr>
          </a:p>
        </p:txBody>
      </p:sp>
    </p:spTree>
    <p:extLst>
      <p:ext uri="{BB962C8B-B14F-4D97-AF65-F5344CB8AC3E}">
        <p14:creationId xmlns:p14="http://schemas.microsoft.com/office/powerpoint/2010/main" val="365620037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Title 1"/>
          <p:cNvSpPr txBox="1">
            <a:spLocks/>
          </p:cNvSpPr>
          <p:nvPr/>
        </p:nvSpPr>
        <p:spPr>
          <a:xfrm>
            <a:off x="609600" y="274638"/>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400" b="1" smtClean="0">
                <a:latin typeface="Arial"/>
                <a:cs typeface="Arial"/>
              </a:rPr>
              <a:t>1996</a:t>
            </a:r>
            <a:endParaRPr lang="en-US" sz="5400" b="1" dirty="0">
              <a:latin typeface="Arial"/>
              <a:cs typeface="Arial"/>
            </a:endParaRPr>
          </a:p>
        </p:txBody>
      </p:sp>
      <p:sp>
        <p:nvSpPr>
          <p:cNvPr id="7" name="Content Placeholder 2"/>
          <p:cNvSpPr txBox="1">
            <a:spLocks/>
          </p:cNvSpPr>
          <p:nvPr/>
        </p:nvSpPr>
        <p:spPr>
          <a:xfrm>
            <a:off x="609600" y="1600201"/>
            <a:ext cx="9614859"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smtClean="0">
                <a:latin typeface="Arial"/>
                <a:cs typeface="Arial"/>
              </a:rPr>
              <a:t>The price of digital storage falls to the point where it is more cost-effective than paper.</a:t>
            </a:r>
            <a:endParaRPr lang="en-US" sz="4000" dirty="0">
              <a:latin typeface="Arial"/>
              <a:cs typeface="Arial"/>
            </a:endParaRPr>
          </a:p>
        </p:txBody>
      </p:sp>
    </p:spTree>
    <p:extLst>
      <p:ext uri="{BB962C8B-B14F-4D97-AF65-F5344CB8AC3E}">
        <p14:creationId xmlns:p14="http://schemas.microsoft.com/office/powerpoint/2010/main" val="40468053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Title 1"/>
          <p:cNvSpPr txBox="1">
            <a:spLocks/>
          </p:cNvSpPr>
          <p:nvPr/>
        </p:nvSpPr>
        <p:spPr>
          <a:xfrm>
            <a:off x="609600" y="274638"/>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400" b="1" smtClean="0">
                <a:latin typeface="Arial"/>
                <a:cs typeface="Arial"/>
              </a:rPr>
              <a:t>1997</a:t>
            </a:r>
            <a:endParaRPr lang="en-US" sz="5400" b="1" dirty="0">
              <a:latin typeface="Arial"/>
              <a:cs typeface="Arial"/>
            </a:endParaRPr>
          </a:p>
        </p:txBody>
      </p:sp>
      <p:sp>
        <p:nvSpPr>
          <p:cNvPr id="7" name="Content Placeholder 2"/>
          <p:cNvSpPr txBox="1">
            <a:spLocks/>
          </p:cNvSpPr>
          <p:nvPr/>
        </p:nvSpPr>
        <p:spPr>
          <a:xfrm>
            <a:off x="609600" y="1340769"/>
            <a:ext cx="10286933"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smtClean="0">
                <a:latin typeface="Arial"/>
                <a:cs typeface="Arial"/>
              </a:rPr>
              <a:t>Google launch their search engine which will quickly become the most popular in the world. </a:t>
            </a:r>
          </a:p>
          <a:p>
            <a:r>
              <a:rPr lang="en-US" sz="4000" smtClean="0">
                <a:latin typeface="Arial"/>
                <a:cs typeface="Arial"/>
              </a:rPr>
              <a:t>Michael Lesk estimates the digital universe is increasing tenfold in size every year.</a:t>
            </a:r>
            <a:endParaRPr lang="en-US" sz="4000" dirty="0">
              <a:latin typeface="Arial"/>
              <a:cs typeface="Arial"/>
            </a:endParaRPr>
          </a:p>
        </p:txBody>
      </p:sp>
    </p:spTree>
    <p:extLst>
      <p:ext uri="{BB962C8B-B14F-4D97-AF65-F5344CB8AC3E}">
        <p14:creationId xmlns:p14="http://schemas.microsoft.com/office/powerpoint/2010/main" val="37036360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Title 1"/>
          <p:cNvSpPr txBox="1">
            <a:spLocks/>
          </p:cNvSpPr>
          <p:nvPr/>
        </p:nvSpPr>
        <p:spPr>
          <a:xfrm>
            <a:off x="609600" y="274638"/>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400" b="1" smtClean="0">
                <a:latin typeface="Arial"/>
                <a:cs typeface="Arial"/>
              </a:rPr>
              <a:t>1999</a:t>
            </a:r>
            <a:endParaRPr lang="en-US" sz="5400" b="1" dirty="0">
              <a:latin typeface="Arial"/>
              <a:cs typeface="Arial"/>
            </a:endParaRPr>
          </a:p>
        </p:txBody>
      </p:sp>
      <p:sp>
        <p:nvSpPr>
          <p:cNvPr id="7" name="Content Placeholder 2"/>
          <p:cNvSpPr txBox="1">
            <a:spLocks/>
          </p:cNvSpPr>
          <p:nvPr/>
        </p:nvSpPr>
        <p:spPr>
          <a:xfrm>
            <a:off x="609600" y="1340769"/>
            <a:ext cx="9998901" cy="452596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smtClean="0">
                <a:latin typeface="Arial"/>
                <a:cs typeface="Arial"/>
              </a:rPr>
              <a:t>First use of the term Big Data in an academic paper – Visually Exploring Gigabyte Datasets in Realtime (ACM)</a:t>
            </a:r>
          </a:p>
          <a:p>
            <a:r>
              <a:rPr lang="en-US" sz="3600" smtClean="0">
                <a:latin typeface="Arial"/>
                <a:cs typeface="Arial"/>
              </a:rPr>
              <a:t>First use of term Internet of Things, in a business presentation by Kevin Ashton to Procter and Gamble. </a:t>
            </a:r>
            <a:endParaRPr lang="en-US" sz="3600" dirty="0">
              <a:latin typeface="Arial"/>
              <a:cs typeface="Arial"/>
            </a:endParaRPr>
          </a:p>
        </p:txBody>
      </p:sp>
    </p:spTree>
    <p:extLst>
      <p:ext uri="{BB962C8B-B14F-4D97-AF65-F5344CB8AC3E}">
        <p14:creationId xmlns:p14="http://schemas.microsoft.com/office/powerpoint/2010/main" val="3565927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Title 1"/>
          <p:cNvSpPr txBox="1">
            <a:spLocks/>
          </p:cNvSpPr>
          <p:nvPr/>
        </p:nvSpPr>
        <p:spPr>
          <a:xfrm>
            <a:off x="609600" y="274638"/>
            <a:ext cx="10972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5400" b="1" smtClean="0">
                <a:latin typeface="Arial"/>
                <a:cs typeface="Arial"/>
              </a:rPr>
              <a:t>2008</a:t>
            </a:r>
            <a:endParaRPr lang="en-US" sz="5400" b="1" dirty="0">
              <a:latin typeface="Arial"/>
              <a:cs typeface="Arial"/>
            </a:endParaRPr>
          </a:p>
        </p:txBody>
      </p:sp>
      <p:sp>
        <p:nvSpPr>
          <p:cNvPr id="7" name="Content Placeholder 2"/>
          <p:cNvSpPr txBox="1">
            <a:spLocks/>
          </p:cNvSpPr>
          <p:nvPr/>
        </p:nvSpPr>
        <p:spPr>
          <a:xfrm>
            <a:off x="609600" y="1412776"/>
            <a:ext cx="10286933" cy="452596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4000" smtClean="0">
                <a:latin typeface="Arial"/>
                <a:cs typeface="Arial"/>
              </a:rPr>
              <a:t>Globally 9.57 zettabytes (9.57 trillion gigabytes) of information is processed by the world’s CPUs.</a:t>
            </a:r>
          </a:p>
          <a:p>
            <a:r>
              <a:rPr lang="en-GB" sz="4000" smtClean="0">
                <a:latin typeface="Arial"/>
                <a:cs typeface="Arial"/>
              </a:rPr>
              <a:t> An estimated 14.7 exabytes of new information is produced this year. </a:t>
            </a:r>
            <a:endParaRPr lang="en-US" sz="4000" dirty="0">
              <a:latin typeface="Arial"/>
              <a:cs typeface="Arial"/>
            </a:endParaRPr>
          </a:p>
        </p:txBody>
      </p:sp>
    </p:spTree>
    <p:extLst>
      <p:ext uri="{BB962C8B-B14F-4D97-AF65-F5344CB8AC3E}">
        <p14:creationId xmlns:p14="http://schemas.microsoft.com/office/powerpoint/2010/main" val="17633323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820_203018.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2234035" y="0"/>
            <a:ext cx="16677172" cy="6878852"/>
          </a:xfrm>
        </p:spPr>
      </p:pic>
    </p:spTree>
    <p:extLst>
      <p:ext uri="{BB962C8B-B14F-4D97-AF65-F5344CB8AC3E}">
        <p14:creationId xmlns:p14="http://schemas.microsoft.com/office/powerpoint/2010/main" val="14351512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8477250" y="1811338"/>
            <a:ext cx="3714751" cy="164306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9" name="Rounded Rectangle 28"/>
          <p:cNvSpPr/>
          <p:nvPr/>
        </p:nvSpPr>
        <p:spPr>
          <a:xfrm>
            <a:off x="8477250" y="3497263"/>
            <a:ext cx="3714751" cy="164306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3" name="Group 27"/>
          <p:cNvGrpSpPr>
            <a:grpSpLocks/>
          </p:cNvGrpSpPr>
          <p:nvPr/>
        </p:nvGrpSpPr>
        <p:grpSpPr bwMode="auto">
          <a:xfrm>
            <a:off x="571500" y="1292226"/>
            <a:ext cx="7501467" cy="4200525"/>
            <a:chOff x="650585" y="1292256"/>
            <a:chExt cx="5626107" cy="4201194"/>
          </a:xfrm>
        </p:grpSpPr>
        <p:sp>
          <p:nvSpPr>
            <p:cNvPr id="15362" name="Rectangle 2"/>
            <p:cNvSpPr>
              <a:spLocks noChangeArrowheads="1"/>
            </p:cNvSpPr>
            <p:nvPr/>
          </p:nvSpPr>
          <p:spPr bwMode="auto">
            <a:xfrm>
              <a:off x="1845973" y="1368455"/>
              <a:ext cx="4430719" cy="808053"/>
            </a:xfrm>
            <a:prstGeom prst="rect">
              <a:avLst/>
            </a:prstGeom>
            <a:solidFill>
              <a:schemeClr val="bg2"/>
            </a:solidFill>
            <a:ln w="3175" algn="ctr">
              <a:noFill/>
              <a:miter lim="800000"/>
              <a:headEnd/>
              <a:tailEnd/>
            </a:ln>
            <a:scene3d>
              <a:camera prst="orthographicFront"/>
              <a:lightRig rig="threePt" dir="t"/>
            </a:scene3d>
            <a:sp3d>
              <a:bevelT w="165100" prst="coolSlant"/>
            </a:sp3d>
          </p:spPr>
          <p:txBody>
            <a:bodyPr anchor="ctr"/>
            <a:lstStyle/>
            <a:p>
              <a:pPr algn="ctr">
                <a:defRPr/>
              </a:pPr>
              <a:r>
                <a:rPr lang="en-US" sz="1600" b="1" dirty="0">
                  <a:solidFill>
                    <a:srgbClr val="030B23"/>
                  </a:solidFill>
                  <a:latin typeface="Calibri" pitchFamily="34" charset="0"/>
                </a:rPr>
                <a:t>Have customers &amp; transactions data, but all data is not there in one place</a:t>
              </a:r>
            </a:p>
          </p:txBody>
        </p:sp>
        <p:sp>
          <p:nvSpPr>
            <p:cNvPr id="15363" name="Rectangle 3"/>
            <p:cNvSpPr>
              <a:spLocks noChangeArrowheads="1"/>
            </p:cNvSpPr>
            <p:nvPr/>
          </p:nvSpPr>
          <p:spPr bwMode="auto">
            <a:xfrm>
              <a:off x="1845973" y="2199369"/>
              <a:ext cx="4428670" cy="808053"/>
            </a:xfrm>
            <a:prstGeom prst="rect">
              <a:avLst/>
            </a:prstGeom>
            <a:solidFill>
              <a:schemeClr val="bg2"/>
            </a:solidFill>
            <a:ln w="3175" algn="ctr">
              <a:noFill/>
              <a:miter lim="800000"/>
              <a:headEnd/>
              <a:tailEnd/>
            </a:ln>
            <a:scene3d>
              <a:camera prst="orthographicFront"/>
              <a:lightRig rig="threePt" dir="t"/>
            </a:scene3d>
            <a:sp3d>
              <a:bevelT w="165100" prst="coolSlant"/>
            </a:sp3d>
          </p:spPr>
          <p:txBody>
            <a:bodyPr anchor="ctr"/>
            <a:lstStyle/>
            <a:p>
              <a:pPr algn="ctr">
                <a:defRPr/>
              </a:pPr>
              <a:r>
                <a:rPr lang="en-US" sz="1600" b="1" dirty="0">
                  <a:solidFill>
                    <a:srgbClr val="030B23"/>
                  </a:solidFill>
                  <a:latin typeface="Calibri" pitchFamily="34" charset="0"/>
                </a:rPr>
                <a:t>Has partial data warehouse, but it is not comprehensive &amp; data quality is an issue</a:t>
              </a:r>
            </a:p>
          </p:txBody>
        </p:sp>
        <p:sp>
          <p:nvSpPr>
            <p:cNvPr id="15364" name="Rectangle 4"/>
            <p:cNvSpPr>
              <a:spLocks noChangeArrowheads="1"/>
            </p:cNvSpPr>
            <p:nvPr/>
          </p:nvSpPr>
          <p:spPr bwMode="auto">
            <a:xfrm>
              <a:off x="1845973" y="3028045"/>
              <a:ext cx="4428670" cy="808053"/>
            </a:xfrm>
            <a:prstGeom prst="rect">
              <a:avLst/>
            </a:prstGeom>
            <a:solidFill>
              <a:schemeClr val="bg2"/>
            </a:solidFill>
            <a:ln w="3175" algn="ctr">
              <a:noFill/>
              <a:miter lim="800000"/>
              <a:headEnd/>
              <a:tailEnd/>
            </a:ln>
            <a:scene3d>
              <a:camera prst="orthographicFront"/>
              <a:lightRig rig="threePt" dir="t"/>
            </a:scene3d>
            <a:sp3d>
              <a:bevelT w="165100" prst="coolSlant"/>
            </a:sp3d>
          </p:spPr>
          <p:txBody>
            <a:bodyPr anchor="ctr"/>
            <a:lstStyle/>
            <a:p>
              <a:pPr algn="ctr">
                <a:defRPr/>
              </a:pPr>
              <a:r>
                <a:rPr lang="en-US" sz="1600" b="1" dirty="0">
                  <a:solidFill>
                    <a:srgbClr val="030B23"/>
                  </a:solidFill>
                  <a:latin typeface="Calibri" pitchFamily="34" charset="0"/>
                </a:rPr>
                <a:t>Has partial data warehouse that captures information from the source system, but “Know-how” is missing</a:t>
              </a:r>
            </a:p>
          </p:txBody>
        </p:sp>
        <p:sp>
          <p:nvSpPr>
            <p:cNvPr id="15365" name="Rectangle 5"/>
            <p:cNvSpPr>
              <a:spLocks noChangeArrowheads="1"/>
            </p:cNvSpPr>
            <p:nvPr/>
          </p:nvSpPr>
          <p:spPr bwMode="auto">
            <a:xfrm>
              <a:off x="1845973" y="3855137"/>
              <a:ext cx="4430719" cy="808053"/>
            </a:xfrm>
            <a:prstGeom prst="rect">
              <a:avLst/>
            </a:prstGeom>
            <a:solidFill>
              <a:schemeClr val="bg2"/>
            </a:solidFill>
            <a:ln w="3175" algn="ctr">
              <a:noFill/>
              <a:miter lim="800000"/>
              <a:headEnd/>
              <a:tailEnd/>
            </a:ln>
            <a:scene3d>
              <a:camera prst="orthographicFront"/>
              <a:lightRig rig="threePt" dir="t"/>
            </a:scene3d>
            <a:sp3d>
              <a:bevelT w="165100" prst="coolSlant"/>
            </a:sp3d>
          </p:spPr>
          <p:txBody>
            <a:bodyPr anchor="ctr"/>
            <a:lstStyle/>
            <a:p>
              <a:pPr algn="ctr">
                <a:defRPr/>
              </a:pPr>
              <a:r>
                <a:rPr lang="en-US" sz="1600" b="1" dirty="0">
                  <a:solidFill>
                    <a:srgbClr val="030B23"/>
                  </a:solidFill>
                  <a:latin typeface="Calibri" pitchFamily="34" charset="0"/>
                </a:rPr>
                <a:t>Analysis &amp; usage is there, but very ad-hoc.  More reports &amp; info than knowledge – lack of accountability</a:t>
              </a:r>
            </a:p>
          </p:txBody>
        </p:sp>
        <p:sp>
          <p:nvSpPr>
            <p:cNvPr id="15366" name="Rectangle 7"/>
            <p:cNvSpPr>
              <a:spLocks noChangeArrowheads="1"/>
            </p:cNvSpPr>
            <p:nvPr/>
          </p:nvSpPr>
          <p:spPr bwMode="auto">
            <a:xfrm>
              <a:off x="1845972" y="4685397"/>
              <a:ext cx="4430719" cy="808053"/>
            </a:xfrm>
            <a:prstGeom prst="rect">
              <a:avLst/>
            </a:prstGeom>
            <a:solidFill>
              <a:schemeClr val="bg2"/>
            </a:solidFill>
            <a:ln w="3175" algn="ctr">
              <a:noFill/>
              <a:miter lim="800000"/>
              <a:headEnd/>
              <a:tailEnd/>
            </a:ln>
            <a:scene3d>
              <a:camera prst="orthographicFront"/>
              <a:lightRig rig="threePt" dir="t"/>
            </a:scene3d>
            <a:sp3d>
              <a:bevelT w="165100" prst="coolSlant"/>
            </a:sp3d>
          </p:spPr>
          <p:txBody>
            <a:bodyPr anchor="ctr"/>
            <a:lstStyle/>
            <a:p>
              <a:pPr algn="ctr">
                <a:defRPr/>
              </a:pPr>
              <a:r>
                <a:rPr lang="en-US" sz="1600" b="1" dirty="0">
                  <a:solidFill>
                    <a:srgbClr val="030B23"/>
                  </a:solidFill>
                  <a:latin typeface="Calibri" pitchFamily="34" charset="0"/>
                </a:rPr>
                <a:t>Analysis performed in silos unable to support rapidly changing business requirements </a:t>
              </a:r>
            </a:p>
          </p:txBody>
        </p:sp>
        <p:sp>
          <p:nvSpPr>
            <p:cNvPr id="16391" name="Text Box 14"/>
            <p:cNvSpPr txBox="1">
              <a:spLocks noChangeArrowheads="1"/>
            </p:cNvSpPr>
            <p:nvPr/>
          </p:nvSpPr>
          <p:spPr bwMode="auto">
            <a:xfrm>
              <a:off x="726785" y="1444656"/>
              <a:ext cx="1166813" cy="606040"/>
            </a:xfrm>
            <a:prstGeom prst="rect">
              <a:avLst/>
            </a:prstGeom>
            <a:solidFill>
              <a:schemeClr val="accent2">
                <a:lumMod val="20000"/>
                <a:lumOff val="80000"/>
              </a:schemeClr>
            </a:solidFill>
            <a:ln w="3175" algn="ctr">
              <a:solidFill>
                <a:srgbClr val="B2B2B2"/>
              </a:solidFill>
              <a:miter lim="800000"/>
              <a:headEnd/>
              <a:tailEnd/>
            </a:ln>
            <a:scene3d>
              <a:camera prst="orthographicFront"/>
              <a:lightRig rig="threePt" dir="t"/>
            </a:scene3d>
            <a:sp3d>
              <a:bevelT w="165100" prst="coolSlant"/>
            </a:sp3d>
          </p:spPr>
          <p:txBody>
            <a:bodyPr lIns="0" rIns="0" anchor="ctr"/>
            <a:lstStyle/>
            <a:p>
              <a:pPr algn="ctr">
                <a:defRPr/>
              </a:pPr>
              <a:r>
                <a:rPr lang="en-US" sz="1600" b="1" dirty="0">
                  <a:solidFill>
                    <a:srgbClr val="030B23"/>
                  </a:solidFill>
                  <a:latin typeface="Calibri" pitchFamily="34" charset="0"/>
                </a:rPr>
                <a:t>Data availability</a:t>
              </a:r>
            </a:p>
          </p:txBody>
        </p:sp>
        <p:sp>
          <p:nvSpPr>
            <p:cNvPr id="16392" name="Text Box 15"/>
            <p:cNvSpPr txBox="1">
              <a:spLocks noChangeArrowheads="1"/>
            </p:cNvSpPr>
            <p:nvPr/>
          </p:nvSpPr>
          <p:spPr bwMode="auto">
            <a:xfrm>
              <a:off x="726785" y="2275570"/>
              <a:ext cx="1169988" cy="606040"/>
            </a:xfrm>
            <a:prstGeom prst="rect">
              <a:avLst/>
            </a:prstGeom>
            <a:solidFill>
              <a:schemeClr val="accent2">
                <a:lumMod val="20000"/>
                <a:lumOff val="80000"/>
              </a:schemeClr>
            </a:solidFill>
            <a:ln w="3175" algn="ctr">
              <a:solidFill>
                <a:srgbClr val="B2B2B2"/>
              </a:solidFill>
              <a:miter lim="800000"/>
              <a:headEnd/>
              <a:tailEnd/>
            </a:ln>
            <a:scene3d>
              <a:camera prst="orthographicFront"/>
              <a:lightRig rig="threePt" dir="t"/>
            </a:scene3d>
            <a:sp3d>
              <a:bevelT w="165100" prst="coolSlant"/>
            </a:sp3d>
          </p:spPr>
          <p:txBody>
            <a:bodyPr lIns="0" rIns="0" anchor="ctr"/>
            <a:lstStyle/>
            <a:p>
              <a:pPr algn="ctr">
                <a:defRPr/>
              </a:pPr>
              <a:r>
                <a:rPr lang="en-US" sz="1600" b="1" dirty="0">
                  <a:solidFill>
                    <a:srgbClr val="030B23"/>
                  </a:solidFill>
                  <a:latin typeface="Calibri" pitchFamily="34" charset="0"/>
                </a:rPr>
                <a:t>Data quality</a:t>
              </a:r>
            </a:p>
          </p:txBody>
        </p:sp>
        <p:sp>
          <p:nvSpPr>
            <p:cNvPr id="16393" name="Text Box 16"/>
            <p:cNvSpPr txBox="1">
              <a:spLocks noChangeArrowheads="1"/>
            </p:cNvSpPr>
            <p:nvPr/>
          </p:nvSpPr>
          <p:spPr bwMode="auto">
            <a:xfrm>
              <a:off x="726785" y="3104246"/>
              <a:ext cx="1169988" cy="606040"/>
            </a:xfrm>
            <a:prstGeom prst="rect">
              <a:avLst/>
            </a:prstGeom>
            <a:solidFill>
              <a:schemeClr val="accent2">
                <a:lumMod val="20000"/>
                <a:lumOff val="80000"/>
              </a:schemeClr>
            </a:solidFill>
            <a:ln w="3175" algn="ctr">
              <a:solidFill>
                <a:srgbClr val="B2B2B2"/>
              </a:solidFill>
              <a:miter lim="800000"/>
              <a:headEnd/>
              <a:tailEnd/>
            </a:ln>
            <a:scene3d>
              <a:camera prst="orthographicFront"/>
              <a:lightRig rig="threePt" dir="t"/>
            </a:scene3d>
            <a:sp3d>
              <a:bevelT w="165100" prst="coolSlant"/>
            </a:sp3d>
          </p:spPr>
          <p:txBody>
            <a:bodyPr lIns="0" rIns="0" anchor="ctr"/>
            <a:lstStyle/>
            <a:p>
              <a:pPr algn="ctr">
                <a:defRPr/>
              </a:pPr>
              <a:r>
                <a:rPr lang="en-US" sz="1600" b="1" dirty="0">
                  <a:solidFill>
                    <a:srgbClr val="030B23"/>
                  </a:solidFill>
                  <a:latin typeface="Calibri" pitchFamily="34" charset="0"/>
                </a:rPr>
                <a:t>Adoption</a:t>
              </a:r>
            </a:p>
          </p:txBody>
        </p:sp>
        <p:sp>
          <p:nvSpPr>
            <p:cNvPr id="16394" name="Text Box 17"/>
            <p:cNvSpPr txBox="1">
              <a:spLocks noChangeArrowheads="1"/>
            </p:cNvSpPr>
            <p:nvPr/>
          </p:nvSpPr>
          <p:spPr bwMode="auto">
            <a:xfrm>
              <a:off x="726785" y="3931338"/>
              <a:ext cx="1169988" cy="606040"/>
            </a:xfrm>
            <a:prstGeom prst="rect">
              <a:avLst/>
            </a:prstGeom>
            <a:solidFill>
              <a:schemeClr val="accent2">
                <a:lumMod val="20000"/>
                <a:lumOff val="80000"/>
              </a:schemeClr>
            </a:solidFill>
            <a:ln w="3175" algn="ctr">
              <a:solidFill>
                <a:srgbClr val="B2B2B2"/>
              </a:solidFill>
              <a:miter lim="800000"/>
              <a:headEnd/>
              <a:tailEnd/>
            </a:ln>
            <a:scene3d>
              <a:camera prst="orthographicFront"/>
              <a:lightRig rig="threePt" dir="t"/>
            </a:scene3d>
            <a:sp3d>
              <a:bevelT w="165100" prst="coolSlant"/>
            </a:sp3d>
          </p:spPr>
          <p:txBody>
            <a:bodyPr lIns="0" rIns="0" anchor="ctr"/>
            <a:lstStyle/>
            <a:p>
              <a:pPr algn="ctr">
                <a:defRPr/>
              </a:pPr>
              <a:r>
                <a:rPr lang="en-US" sz="1600" b="1" dirty="0">
                  <a:solidFill>
                    <a:srgbClr val="030B23"/>
                  </a:solidFill>
                  <a:latin typeface="Calibri" pitchFamily="34" charset="0"/>
                </a:rPr>
                <a:t>Info. overload</a:t>
              </a:r>
            </a:p>
          </p:txBody>
        </p:sp>
        <p:sp>
          <p:nvSpPr>
            <p:cNvPr id="16395" name="Text Box 19"/>
            <p:cNvSpPr txBox="1">
              <a:spLocks noChangeArrowheads="1"/>
            </p:cNvSpPr>
            <p:nvPr/>
          </p:nvSpPr>
          <p:spPr bwMode="auto">
            <a:xfrm>
              <a:off x="726785" y="4761598"/>
              <a:ext cx="1169988" cy="606040"/>
            </a:xfrm>
            <a:prstGeom prst="rect">
              <a:avLst/>
            </a:prstGeom>
            <a:solidFill>
              <a:schemeClr val="accent2">
                <a:lumMod val="20000"/>
                <a:lumOff val="80000"/>
              </a:schemeClr>
            </a:solidFill>
            <a:ln w="3175" algn="ctr">
              <a:solidFill>
                <a:srgbClr val="B2B2B2"/>
              </a:solidFill>
              <a:miter lim="800000"/>
              <a:headEnd/>
              <a:tailEnd/>
            </a:ln>
            <a:scene3d>
              <a:camera prst="orthographicFront"/>
              <a:lightRig rig="threePt" dir="t"/>
            </a:scene3d>
            <a:sp3d>
              <a:bevelT w="165100" prst="coolSlant"/>
            </a:sp3d>
          </p:spPr>
          <p:txBody>
            <a:bodyPr lIns="0" rIns="0" anchor="ctr"/>
            <a:lstStyle/>
            <a:p>
              <a:pPr algn="ctr">
                <a:defRPr/>
              </a:pPr>
              <a:r>
                <a:rPr lang="en-US" sz="1600" b="1" dirty="0">
                  <a:solidFill>
                    <a:srgbClr val="030B23"/>
                  </a:solidFill>
                  <a:latin typeface="Calibri" pitchFamily="34" charset="0"/>
                </a:rPr>
                <a:t>Effect on business</a:t>
              </a:r>
            </a:p>
          </p:txBody>
        </p:sp>
        <p:sp>
          <p:nvSpPr>
            <p:cNvPr id="15372" name="Oval 21"/>
            <p:cNvSpPr>
              <a:spLocks noChangeArrowheads="1"/>
            </p:cNvSpPr>
            <p:nvPr/>
          </p:nvSpPr>
          <p:spPr bwMode="auto">
            <a:xfrm>
              <a:off x="650585" y="1292256"/>
              <a:ext cx="192088" cy="303020"/>
            </a:xfrm>
            <a:prstGeom prst="ellipse">
              <a:avLst/>
            </a:prstGeom>
            <a:solidFill>
              <a:schemeClr val="tx2">
                <a:lumMod val="40000"/>
                <a:lumOff val="60000"/>
              </a:schemeClr>
            </a:solidFill>
            <a:ln w="12700">
              <a:solidFill>
                <a:srgbClr val="C0C0C0"/>
              </a:solidFill>
              <a:round/>
              <a:headEnd/>
              <a:tailEnd/>
            </a:ln>
            <a:scene3d>
              <a:camera prst="orthographicFront"/>
              <a:lightRig rig="threePt" dir="t"/>
            </a:scene3d>
            <a:sp3d>
              <a:bevelT w="165100" prst="coolSlant"/>
            </a:sp3d>
          </p:spPr>
          <p:txBody>
            <a:bodyPr wrap="none" anchor="ctr"/>
            <a:lstStyle/>
            <a:p>
              <a:pPr algn="r">
                <a:defRPr/>
              </a:pPr>
              <a:r>
                <a:rPr lang="en-US" sz="1400" b="1" dirty="0">
                  <a:solidFill>
                    <a:srgbClr val="030B23"/>
                  </a:solidFill>
                  <a:latin typeface="Calibri" pitchFamily="34" charset="0"/>
                </a:rPr>
                <a:t>1</a:t>
              </a:r>
            </a:p>
          </p:txBody>
        </p:sp>
        <p:sp>
          <p:nvSpPr>
            <p:cNvPr id="15373" name="Oval 22"/>
            <p:cNvSpPr>
              <a:spLocks noChangeArrowheads="1"/>
            </p:cNvSpPr>
            <p:nvPr/>
          </p:nvSpPr>
          <p:spPr bwMode="auto">
            <a:xfrm>
              <a:off x="650585" y="2123170"/>
              <a:ext cx="192088" cy="303020"/>
            </a:xfrm>
            <a:prstGeom prst="ellipse">
              <a:avLst/>
            </a:prstGeom>
            <a:solidFill>
              <a:schemeClr val="tx2">
                <a:lumMod val="40000"/>
                <a:lumOff val="60000"/>
              </a:schemeClr>
            </a:solidFill>
            <a:ln w="12700">
              <a:solidFill>
                <a:srgbClr val="C0C0C0"/>
              </a:solidFill>
              <a:round/>
              <a:headEnd/>
              <a:tailEnd/>
            </a:ln>
            <a:scene3d>
              <a:camera prst="orthographicFront"/>
              <a:lightRig rig="threePt" dir="t"/>
            </a:scene3d>
            <a:sp3d>
              <a:bevelT w="165100" prst="coolSlant"/>
            </a:sp3d>
          </p:spPr>
          <p:txBody>
            <a:bodyPr wrap="none" anchor="ctr"/>
            <a:lstStyle/>
            <a:p>
              <a:pPr algn="r">
                <a:defRPr/>
              </a:pPr>
              <a:r>
                <a:rPr lang="en-US" sz="1400" b="1" dirty="0">
                  <a:solidFill>
                    <a:srgbClr val="030B23"/>
                  </a:solidFill>
                  <a:latin typeface="Calibri" pitchFamily="34" charset="0"/>
                </a:rPr>
                <a:t>2</a:t>
              </a:r>
            </a:p>
          </p:txBody>
        </p:sp>
        <p:sp>
          <p:nvSpPr>
            <p:cNvPr id="15374" name="Oval 23"/>
            <p:cNvSpPr>
              <a:spLocks noChangeArrowheads="1"/>
            </p:cNvSpPr>
            <p:nvPr/>
          </p:nvSpPr>
          <p:spPr bwMode="auto">
            <a:xfrm>
              <a:off x="650585" y="2951846"/>
              <a:ext cx="193675" cy="303020"/>
            </a:xfrm>
            <a:prstGeom prst="ellipse">
              <a:avLst/>
            </a:prstGeom>
            <a:solidFill>
              <a:schemeClr val="tx2">
                <a:lumMod val="40000"/>
                <a:lumOff val="60000"/>
              </a:schemeClr>
            </a:solidFill>
            <a:ln w="12700">
              <a:solidFill>
                <a:srgbClr val="C0C0C0"/>
              </a:solidFill>
              <a:round/>
              <a:headEnd/>
              <a:tailEnd/>
            </a:ln>
            <a:scene3d>
              <a:camera prst="orthographicFront"/>
              <a:lightRig rig="threePt" dir="t"/>
            </a:scene3d>
            <a:sp3d>
              <a:bevelT w="165100" prst="coolSlant"/>
            </a:sp3d>
          </p:spPr>
          <p:txBody>
            <a:bodyPr wrap="none" anchor="ctr"/>
            <a:lstStyle/>
            <a:p>
              <a:pPr algn="r">
                <a:defRPr/>
              </a:pPr>
              <a:r>
                <a:rPr lang="en-US" sz="1400" b="1" dirty="0">
                  <a:solidFill>
                    <a:srgbClr val="030B23"/>
                  </a:solidFill>
                  <a:latin typeface="Calibri" pitchFamily="34" charset="0"/>
                </a:rPr>
                <a:t>3</a:t>
              </a:r>
            </a:p>
          </p:txBody>
        </p:sp>
        <p:sp>
          <p:nvSpPr>
            <p:cNvPr id="15375" name="Oval 24"/>
            <p:cNvSpPr>
              <a:spLocks noChangeArrowheads="1"/>
            </p:cNvSpPr>
            <p:nvPr/>
          </p:nvSpPr>
          <p:spPr bwMode="auto">
            <a:xfrm>
              <a:off x="650585" y="3778938"/>
              <a:ext cx="192088" cy="303020"/>
            </a:xfrm>
            <a:prstGeom prst="ellipse">
              <a:avLst/>
            </a:prstGeom>
            <a:solidFill>
              <a:schemeClr val="tx2">
                <a:lumMod val="40000"/>
                <a:lumOff val="60000"/>
              </a:schemeClr>
            </a:solidFill>
            <a:ln w="12700">
              <a:solidFill>
                <a:srgbClr val="C0C0C0"/>
              </a:solidFill>
              <a:round/>
              <a:headEnd/>
              <a:tailEnd/>
            </a:ln>
            <a:scene3d>
              <a:camera prst="orthographicFront"/>
              <a:lightRig rig="threePt" dir="t"/>
            </a:scene3d>
            <a:sp3d>
              <a:bevelT w="165100" prst="coolSlant"/>
            </a:sp3d>
          </p:spPr>
          <p:txBody>
            <a:bodyPr wrap="none" anchor="ctr"/>
            <a:lstStyle/>
            <a:p>
              <a:pPr algn="r">
                <a:defRPr/>
              </a:pPr>
              <a:r>
                <a:rPr lang="en-US" sz="1400" b="1" dirty="0">
                  <a:solidFill>
                    <a:srgbClr val="030B23"/>
                  </a:solidFill>
                  <a:latin typeface="Calibri" pitchFamily="34" charset="0"/>
                </a:rPr>
                <a:t>4</a:t>
              </a:r>
            </a:p>
          </p:txBody>
        </p:sp>
        <p:sp>
          <p:nvSpPr>
            <p:cNvPr id="15376" name="Oval 25"/>
            <p:cNvSpPr>
              <a:spLocks noChangeArrowheads="1"/>
            </p:cNvSpPr>
            <p:nvPr/>
          </p:nvSpPr>
          <p:spPr bwMode="auto">
            <a:xfrm>
              <a:off x="650585" y="4609198"/>
              <a:ext cx="193675" cy="303020"/>
            </a:xfrm>
            <a:prstGeom prst="ellipse">
              <a:avLst/>
            </a:prstGeom>
            <a:solidFill>
              <a:schemeClr val="tx2">
                <a:lumMod val="40000"/>
                <a:lumOff val="60000"/>
              </a:schemeClr>
            </a:solidFill>
            <a:ln w="12700">
              <a:solidFill>
                <a:srgbClr val="C0C0C0"/>
              </a:solidFill>
              <a:round/>
              <a:headEnd/>
              <a:tailEnd/>
            </a:ln>
            <a:scene3d>
              <a:camera prst="orthographicFront"/>
              <a:lightRig rig="threePt" dir="t"/>
            </a:scene3d>
            <a:sp3d>
              <a:bevelT w="165100" prst="coolSlant"/>
            </a:sp3d>
          </p:spPr>
          <p:txBody>
            <a:bodyPr wrap="none" anchor="ctr"/>
            <a:lstStyle/>
            <a:p>
              <a:pPr algn="r">
                <a:defRPr/>
              </a:pPr>
              <a:r>
                <a:rPr lang="en-US" sz="1400" b="1" dirty="0">
                  <a:solidFill>
                    <a:srgbClr val="030B23"/>
                  </a:solidFill>
                  <a:latin typeface="Calibri" pitchFamily="34" charset="0"/>
                </a:rPr>
                <a:t>5</a:t>
              </a:r>
            </a:p>
          </p:txBody>
        </p:sp>
      </p:grpSp>
      <p:sp>
        <p:nvSpPr>
          <p:cNvPr id="11286" name="Rectangle 7"/>
          <p:cNvSpPr>
            <a:spLocks noChangeArrowheads="1"/>
          </p:cNvSpPr>
          <p:nvPr/>
        </p:nvSpPr>
        <p:spPr bwMode="auto">
          <a:xfrm>
            <a:off x="869951" y="325439"/>
            <a:ext cx="11417300" cy="564257"/>
          </a:xfrm>
          <a:prstGeom prst="rect">
            <a:avLst/>
          </a:prstGeom>
          <a:noFill/>
          <a:ln w="12700" algn="ctr">
            <a:noFill/>
            <a:miter lim="800000"/>
            <a:headEnd/>
            <a:tailEnd/>
          </a:ln>
        </p:spPr>
        <p:txBody>
          <a:bodyPr lIns="0" tIns="0" rIns="0" bIns="0">
            <a:spAutoFit/>
          </a:bodyPr>
          <a:lstStyle/>
          <a:p>
            <a:pPr>
              <a:lnSpc>
                <a:spcPct val="90000"/>
              </a:lnSpc>
              <a:defRPr/>
            </a:pPr>
            <a:r>
              <a:rPr lang="en-US" sz="4000" b="1" dirty="0">
                <a:solidFill>
                  <a:schemeClr val="bg1">
                    <a:lumMod val="50000"/>
                  </a:schemeClr>
                </a:solidFill>
                <a:latin typeface="Calibri" pitchFamily="34" charset="0"/>
                <a:ea typeface="+mj-ea"/>
                <a:cs typeface="+mj-cs"/>
              </a:rPr>
              <a:t>Data Management Challenges</a:t>
            </a:r>
            <a:endParaRPr lang="en-GB" sz="4000" b="1" dirty="0">
              <a:solidFill>
                <a:schemeClr val="bg1">
                  <a:lumMod val="50000"/>
                </a:schemeClr>
              </a:solidFill>
              <a:latin typeface="Calibri" pitchFamily="34" charset="0"/>
              <a:ea typeface="+mj-ea"/>
              <a:cs typeface="+mj-cs"/>
            </a:endParaRPr>
          </a:p>
        </p:txBody>
      </p:sp>
      <p:sp>
        <p:nvSpPr>
          <p:cNvPr id="2" name="Rectangle 7"/>
          <p:cNvSpPr>
            <a:spLocks noChangeArrowheads="1"/>
          </p:cNvSpPr>
          <p:nvPr/>
        </p:nvSpPr>
        <p:spPr bwMode="auto">
          <a:xfrm>
            <a:off x="2499783" y="5891214"/>
            <a:ext cx="7433733" cy="282129"/>
          </a:xfrm>
          <a:prstGeom prst="rect">
            <a:avLst/>
          </a:prstGeom>
          <a:noFill/>
          <a:ln w="12700" algn="ctr">
            <a:noFill/>
            <a:miter lim="800000"/>
            <a:headEnd/>
            <a:tailEnd/>
          </a:ln>
        </p:spPr>
        <p:txBody>
          <a:bodyPr lIns="0" tIns="0" rIns="0" bIns="0">
            <a:spAutoFit/>
          </a:bodyPr>
          <a:lstStyle/>
          <a:p>
            <a:pPr algn="ctr">
              <a:lnSpc>
                <a:spcPct val="90000"/>
              </a:lnSpc>
              <a:defRPr/>
            </a:pPr>
            <a:r>
              <a:rPr lang="en-US" sz="2000" b="1" dirty="0">
                <a:solidFill>
                  <a:srgbClr val="800000"/>
                </a:solidFill>
                <a:effectLst>
                  <a:outerShdw blurRad="38100" dist="38100" dir="2700000" algn="tl">
                    <a:srgbClr val="C0C0C0"/>
                  </a:outerShdw>
                </a:effectLst>
                <a:latin typeface="Calibri" pitchFamily="34" charset="0"/>
                <a:cs typeface="Arial" pitchFamily="34" charset="0"/>
              </a:rPr>
              <a:t>But how about external research data ???</a:t>
            </a:r>
            <a:endParaRPr lang="en-GB" sz="2000" b="1" dirty="0">
              <a:solidFill>
                <a:srgbClr val="800000"/>
              </a:solidFill>
              <a:effectLst>
                <a:outerShdw blurRad="38100" dist="38100" dir="2700000" algn="tl">
                  <a:srgbClr val="C0C0C0"/>
                </a:outerShdw>
              </a:effectLst>
              <a:latin typeface="Calibri" pitchFamily="34" charset="0"/>
              <a:cs typeface="Arial" pitchFamily="34" charset="0"/>
            </a:endParaRPr>
          </a:p>
        </p:txBody>
      </p:sp>
      <p:graphicFrame>
        <p:nvGraphicFramePr>
          <p:cNvPr id="23" name="Content Placeholder 4"/>
          <p:cNvGraphicFramePr>
            <a:graphicFrameLocks noGrp="1"/>
          </p:cNvGraphicFramePr>
          <p:nvPr>
            <p:ph idx="1"/>
          </p:nvPr>
        </p:nvGraphicFramePr>
        <p:xfrm>
          <a:off x="8286763" y="2425480"/>
          <a:ext cx="3848123" cy="2120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TextBox 7"/>
          <p:cNvSpPr txBox="1">
            <a:spLocks noChangeArrowheads="1"/>
          </p:cNvSpPr>
          <p:nvPr/>
        </p:nvSpPr>
        <p:spPr bwMode="auto">
          <a:xfrm>
            <a:off x="9239250" y="4572001"/>
            <a:ext cx="2571751" cy="646113"/>
          </a:xfrm>
          <a:prstGeom prst="rect">
            <a:avLst/>
          </a:prstGeom>
          <a:noFill/>
          <a:ln w="9525">
            <a:noFill/>
            <a:miter lim="800000"/>
            <a:headEnd/>
            <a:tailEnd/>
          </a:ln>
        </p:spPr>
        <p:txBody>
          <a:bodyPr>
            <a:spAutoFit/>
          </a:bodyPr>
          <a:lstStyle/>
          <a:p>
            <a:r>
              <a:rPr lang="en-US" b="1">
                <a:solidFill>
                  <a:srgbClr val="030B23"/>
                </a:solidFill>
                <a:latin typeface="Calibri" pitchFamily="34" charset="0"/>
              </a:rPr>
              <a:t>Most effort done in this phase</a:t>
            </a:r>
          </a:p>
        </p:txBody>
      </p:sp>
      <p:sp>
        <p:nvSpPr>
          <p:cNvPr id="27" name="TextBox 8"/>
          <p:cNvSpPr txBox="1">
            <a:spLocks noChangeArrowheads="1"/>
          </p:cNvSpPr>
          <p:nvPr/>
        </p:nvSpPr>
        <p:spPr bwMode="auto">
          <a:xfrm>
            <a:off x="9144001" y="1785938"/>
            <a:ext cx="2857500" cy="646112"/>
          </a:xfrm>
          <a:prstGeom prst="rect">
            <a:avLst/>
          </a:prstGeom>
          <a:noFill/>
          <a:ln w="9525">
            <a:noFill/>
            <a:miter lim="800000"/>
            <a:headEnd/>
            <a:tailEnd/>
          </a:ln>
        </p:spPr>
        <p:txBody>
          <a:bodyPr>
            <a:spAutoFit/>
          </a:bodyPr>
          <a:lstStyle/>
          <a:p>
            <a:r>
              <a:rPr lang="en-US" b="1">
                <a:solidFill>
                  <a:srgbClr val="030B23"/>
                </a:solidFill>
                <a:latin typeface="Calibri" pitchFamily="34" charset="0"/>
              </a:rPr>
              <a:t>More attention needed in this phase</a:t>
            </a:r>
          </a:p>
        </p:txBody>
      </p:sp>
    </p:spTree>
    <p:extLst>
      <p:ext uri="{BB962C8B-B14F-4D97-AF65-F5344CB8AC3E}">
        <p14:creationId xmlns:p14="http://schemas.microsoft.com/office/powerpoint/2010/main" val="2398399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0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20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Graphic spid="23" grpId="0">
        <p:bldAsOne/>
      </p:bldGraphic>
      <p:bldP spid="26"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Line 5"/>
          <p:cNvSpPr>
            <a:spLocks noChangeShapeType="1"/>
          </p:cNvSpPr>
          <p:nvPr/>
        </p:nvSpPr>
        <p:spPr bwMode="gray">
          <a:xfrm flipV="1">
            <a:off x="4803648" y="1928387"/>
            <a:ext cx="1198880" cy="695627"/>
          </a:xfrm>
          <a:prstGeom prst="line">
            <a:avLst/>
          </a:prstGeom>
          <a:noFill/>
          <a:ln w="76200">
            <a:solidFill>
              <a:srgbClr val="B2B2B2"/>
            </a:solidFill>
            <a:round/>
            <a:headEnd/>
            <a:tailEnd/>
          </a:ln>
          <a:effectLst/>
        </p:spPr>
        <p:txBody>
          <a:bodyPr/>
          <a:lstStyle/>
          <a:p>
            <a:endParaRPr lang="en-US" dirty="0"/>
          </a:p>
        </p:txBody>
      </p:sp>
      <p:sp>
        <p:nvSpPr>
          <p:cNvPr id="31" name="Line 6"/>
          <p:cNvSpPr>
            <a:spLocks noChangeShapeType="1"/>
          </p:cNvSpPr>
          <p:nvPr/>
        </p:nvSpPr>
        <p:spPr bwMode="gray">
          <a:xfrm flipH="1" flipV="1">
            <a:off x="6738111" y="1928387"/>
            <a:ext cx="1198880" cy="703641"/>
          </a:xfrm>
          <a:prstGeom prst="line">
            <a:avLst/>
          </a:prstGeom>
          <a:noFill/>
          <a:ln w="76200">
            <a:solidFill>
              <a:srgbClr val="B2B2B2"/>
            </a:solidFill>
            <a:round/>
            <a:headEnd/>
            <a:tailEnd/>
          </a:ln>
          <a:effectLst/>
        </p:spPr>
        <p:txBody>
          <a:bodyPr/>
          <a:lstStyle/>
          <a:p>
            <a:endParaRPr lang="en-US" dirty="0"/>
          </a:p>
        </p:txBody>
      </p:sp>
      <p:sp>
        <p:nvSpPr>
          <p:cNvPr id="67" name="AutoShape 11"/>
          <p:cNvSpPr>
            <a:spLocks noChangeArrowheads="1"/>
          </p:cNvSpPr>
          <p:nvPr/>
        </p:nvSpPr>
        <p:spPr bwMode="grayWhite">
          <a:xfrm>
            <a:off x="5689600" y="1045150"/>
            <a:ext cx="1282192" cy="936051"/>
          </a:xfrm>
          <a:prstGeom prst="pentagon">
            <a:avLst/>
          </a:prstGeom>
          <a:solidFill>
            <a:schemeClr val="tx2">
              <a:lumMod val="20000"/>
              <a:lumOff val="80000"/>
              <a:alpha val="50000"/>
            </a:schemeClr>
          </a:solidFill>
          <a:ln w="76200" algn="ctr">
            <a:solidFill>
              <a:schemeClr val="accent1">
                <a:lumMod val="75000"/>
              </a:schemeClr>
            </a:solidFill>
            <a:miter lim="800000"/>
            <a:headEnd/>
            <a:tailEnd/>
          </a:ln>
          <a:effectLst/>
        </p:spPr>
        <p:txBody>
          <a:bodyPr wrap="none" anchor="ctr"/>
          <a:lstStyle/>
          <a:p>
            <a:endParaRPr lang="en-US" dirty="0"/>
          </a:p>
        </p:txBody>
      </p:sp>
      <p:sp>
        <p:nvSpPr>
          <p:cNvPr id="28" name="TextBox 27"/>
          <p:cNvSpPr txBox="1"/>
          <p:nvPr/>
        </p:nvSpPr>
        <p:spPr>
          <a:xfrm>
            <a:off x="609600" y="76201"/>
            <a:ext cx="11582400" cy="646331"/>
          </a:xfrm>
          <a:prstGeom prst="rect">
            <a:avLst/>
          </a:prstGeom>
          <a:noFill/>
        </p:spPr>
        <p:txBody>
          <a:bodyPr wrap="square" rtlCol="0">
            <a:spAutoFit/>
          </a:bodyPr>
          <a:lstStyle/>
          <a:p>
            <a:r>
              <a:rPr lang="en-US" sz="3600" b="1" dirty="0" smtClean="0">
                <a:solidFill>
                  <a:schemeClr val="tx1">
                    <a:lumMod val="50000"/>
                    <a:lumOff val="50000"/>
                  </a:schemeClr>
                </a:solidFill>
                <a:latin typeface="Bookman Old Style" pitchFamily="18" charset="0"/>
              </a:rPr>
              <a:t>Business Challenge</a:t>
            </a:r>
          </a:p>
        </p:txBody>
      </p:sp>
      <p:sp>
        <p:nvSpPr>
          <p:cNvPr id="32" name="Line 7"/>
          <p:cNvSpPr>
            <a:spLocks noChangeShapeType="1"/>
          </p:cNvSpPr>
          <p:nvPr/>
        </p:nvSpPr>
        <p:spPr bwMode="gray">
          <a:xfrm flipH="1">
            <a:off x="5598160" y="4619533"/>
            <a:ext cx="1499616" cy="0"/>
          </a:xfrm>
          <a:prstGeom prst="line">
            <a:avLst/>
          </a:prstGeom>
          <a:noFill/>
          <a:ln w="76200">
            <a:solidFill>
              <a:srgbClr val="B2B2B2"/>
            </a:solidFill>
            <a:round/>
            <a:headEnd/>
            <a:tailEnd/>
          </a:ln>
          <a:effectLst/>
        </p:spPr>
        <p:txBody>
          <a:bodyPr/>
          <a:lstStyle/>
          <a:p>
            <a:endParaRPr lang="en-US" dirty="0"/>
          </a:p>
        </p:txBody>
      </p:sp>
      <p:sp>
        <p:nvSpPr>
          <p:cNvPr id="33" name="Line 8"/>
          <p:cNvSpPr>
            <a:spLocks noChangeShapeType="1"/>
          </p:cNvSpPr>
          <p:nvPr/>
        </p:nvSpPr>
        <p:spPr bwMode="gray">
          <a:xfrm flipH="1">
            <a:off x="7721599" y="3218663"/>
            <a:ext cx="475488" cy="1070689"/>
          </a:xfrm>
          <a:prstGeom prst="line">
            <a:avLst/>
          </a:prstGeom>
          <a:noFill/>
          <a:ln w="76200">
            <a:solidFill>
              <a:srgbClr val="B2B2B2"/>
            </a:solidFill>
            <a:round/>
            <a:headEnd/>
            <a:tailEnd/>
          </a:ln>
          <a:effectLst/>
        </p:spPr>
        <p:txBody>
          <a:bodyPr/>
          <a:lstStyle/>
          <a:p>
            <a:endParaRPr lang="en-US" dirty="0"/>
          </a:p>
        </p:txBody>
      </p:sp>
      <p:sp>
        <p:nvSpPr>
          <p:cNvPr id="34" name="Line 9"/>
          <p:cNvSpPr>
            <a:spLocks noChangeShapeType="1"/>
          </p:cNvSpPr>
          <p:nvPr/>
        </p:nvSpPr>
        <p:spPr bwMode="gray">
          <a:xfrm>
            <a:off x="4519168" y="3218663"/>
            <a:ext cx="475488" cy="1070689"/>
          </a:xfrm>
          <a:prstGeom prst="line">
            <a:avLst/>
          </a:prstGeom>
          <a:noFill/>
          <a:ln w="76200">
            <a:solidFill>
              <a:srgbClr val="B2B2B2"/>
            </a:solidFill>
            <a:round/>
            <a:headEnd/>
            <a:tailEnd/>
          </a:ln>
          <a:effectLst/>
        </p:spPr>
        <p:txBody>
          <a:bodyPr/>
          <a:lstStyle/>
          <a:p>
            <a:endParaRPr lang="en-US" dirty="0"/>
          </a:p>
        </p:txBody>
      </p:sp>
      <p:sp>
        <p:nvSpPr>
          <p:cNvPr id="35" name="AutoShape 10"/>
          <p:cNvSpPr>
            <a:spLocks noChangeArrowheads="1"/>
          </p:cNvSpPr>
          <p:nvPr/>
        </p:nvSpPr>
        <p:spPr bwMode="grayWhite">
          <a:xfrm>
            <a:off x="4411472" y="4271719"/>
            <a:ext cx="1196848" cy="878350"/>
          </a:xfrm>
          <a:prstGeom prst="pentagon">
            <a:avLst/>
          </a:prstGeom>
          <a:solidFill>
            <a:srgbClr val="00B050">
              <a:alpha val="50000"/>
            </a:srgbClr>
          </a:solidFill>
          <a:ln w="76200" algn="ctr">
            <a:solidFill>
              <a:srgbClr val="00B050"/>
            </a:solidFill>
            <a:miter lim="800000"/>
            <a:headEnd/>
            <a:tailEnd/>
          </a:ln>
          <a:effectLst/>
        </p:spPr>
        <p:txBody>
          <a:bodyPr wrap="none" anchor="ctr"/>
          <a:lstStyle/>
          <a:p>
            <a:endParaRPr lang="en-US" dirty="0"/>
          </a:p>
        </p:txBody>
      </p:sp>
      <p:sp>
        <p:nvSpPr>
          <p:cNvPr id="36" name="AutoShape 11"/>
          <p:cNvSpPr>
            <a:spLocks noChangeArrowheads="1"/>
          </p:cNvSpPr>
          <p:nvPr/>
        </p:nvSpPr>
        <p:spPr bwMode="grayWhite">
          <a:xfrm>
            <a:off x="3533648" y="2279406"/>
            <a:ext cx="1282192" cy="936051"/>
          </a:xfrm>
          <a:prstGeom prst="pentagon">
            <a:avLst/>
          </a:prstGeom>
          <a:solidFill>
            <a:srgbClr val="FCC704">
              <a:alpha val="50000"/>
            </a:srgbClr>
          </a:solidFill>
          <a:ln w="76200" algn="ctr">
            <a:solidFill>
              <a:schemeClr val="accent6">
                <a:lumMod val="75000"/>
              </a:schemeClr>
            </a:solidFill>
            <a:miter lim="800000"/>
            <a:headEnd/>
            <a:tailEnd/>
          </a:ln>
          <a:effectLst/>
        </p:spPr>
        <p:txBody>
          <a:bodyPr wrap="none" anchor="ctr"/>
          <a:lstStyle/>
          <a:p>
            <a:endParaRPr lang="en-US" dirty="0"/>
          </a:p>
        </p:txBody>
      </p:sp>
      <p:sp>
        <p:nvSpPr>
          <p:cNvPr id="37" name="AutoShape 12"/>
          <p:cNvSpPr>
            <a:spLocks noChangeArrowheads="1"/>
          </p:cNvSpPr>
          <p:nvPr/>
        </p:nvSpPr>
        <p:spPr bwMode="grayWhite">
          <a:xfrm>
            <a:off x="7926831" y="2287419"/>
            <a:ext cx="1257808" cy="921626"/>
          </a:xfrm>
          <a:prstGeom prst="pentagon">
            <a:avLst/>
          </a:prstGeom>
          <a:solidFill>
            <a:schemeClr val="tx2">
              <a:lumMod val="60000"/>
              <a:lumOff val="40000"/>
              <a:alpha val="50000"/>
            </a:schemeClr>
          </a:solidFill>
          <a:ln w="76200" algn="ctr">
            <a:solidFill>
              <a:schemeClr val="accent1">
                <a:lumMod val="75000"/>
              </a:schemeClr>
            </a:solidFill>
            <a:miter lim="800000"/>
            <a:headEnd/>
            <a:tailEnd/>
          </a:ln>
          <a:effectLst/>
        </p:spPr>
        <p:txBody>
          <a:bodyPr wrap="none" anchor="ctr"/>
          <a:lstStyle/>
          <a:p>
            <a:endParaRPr lang="en-US" dirty="0"/>
          </a:p>
        </p:txBody>
      </p:sp>
      <p:sp>
        <p:nvSpPr>
          <p:cNvPr id="38" name="AutoShape 13"/>
          <p:cNvSpPr>
            <a:spLocks noChangeArrowheads="1"/>
          </p:cNvSpPr>
          <p:nvPr/>
        </p:nvSpPr>
        <p:spPr bwMode="grayWhite">
          <a:xfrm>
            <a:off x="7107935" y="4265308"/>
            <a:ext cx="1196848" cy="878350"/>
          </a:xfrm>
          <a:prstGeom prst="pentagon">
            <a:avLst/>
          </a:prstGeom>
          <a:solidFill>
            <a:srgbClr val="92D050">
              <a:alpha val="50000"/>
            </a:srgbClr>
          </a:solidFill>
          <a:ln w="76200" algn="ctr">
            <a:solidFill>
              <a:srgbClr val="00B050"/>
            </a:solidFill>
            <a:miter lim="800000"/>
            <a:headEnd/>
            <a:tailEnd/>
          </a:ln>
          <a:effectLst/>
        </p:spPr>
        <p:txBody>
          <a:bodyPr wrap="none" anchor="ctr"/>
          <a:lstStyle/>
          <a:p>
            <a:endParaRPr lang="en-US" dirty="0"/>
          </a:p>
        </p:txBody>
      </p:sp>
      <p:grpSp>
        <p:nvGrpSpPr>
          <p:cNvPr id="2" name="Group 14"/>
          <p:cNvGrpSpPr>
            <a:grpSpLocks/>
          </p:cNvGrpSpPr>
          <p:nvPr/>
        </p:nvGrpSpPr>
        <p:grpSpPr bwMode="auto">
          <a:xfrm>
            <a:off x="5994400" y="1295400"/>
            <a:ext cx="668528" cy="519316"/>
            <a:chOff x="523" y="2809"/>
            <a:chExt cx="876" cy="882"/>
          </a:xfrm>
        </p:grpSpPr>
        <p:sp>
          <p:nvSpPr>
            <p:cNvPr id="60" name="Oval 15"/>
            <p:cNvSpPr>
              <a:spLocks noChangeArrowheads="1"/>
            </p:cNvSpPr>
            <p:nvPr/>
          </p:nvSpPr>
          <p:spPr bwMode="gray">
            <a:xfrm>
              <a:off x="523" y="2809"/>
              <a:ext cx="876" cy="876"/>
            </a:xfrm>
            <a:prstGeom prst="ellipse">
              <a:avLst/>
            </a:prstGeom>
            <a:solidFill>
              <a:srgbClr val="292929">
                <a:alpha val="50000"/>
              </a:srgbClr>
            </a:solidFill>
            <a:ln w="19050" algn="ctr">
              <a:solidFill>
                <a:srgbClr val="FFFFFF"/>
              </a:solidFill>
              <a:round/>
              <a:headEnd/>
              <a:tailEnd/>
            </a:ln>
            <a:effectLst/>
          </p:spPr>
          <p:txBody>
            <a:bodyPr wrap="none" anchor="ctr"/>
            <a:lstStyle/>
            <a:p>
              <a:endParaRPr lang="en-US" dirty="0"/>
            </a:p>
          </p:txBody>
        </p:sp>
        <p:sp>
          <p:nvSpPr>
            <p:cNvPr id="61" name="Line 16"/>
            <p:cNvSpPr>
              <a:spLocks noChangeShapeType="1"/>
            </p:cNvSpPr>
            <p:nvPr/>
          </p:nvSpPr>
          <p:spPr bwMode="gray">
            <a:xfrm>
              <a:off x="964" y="2809"/>
              <a:ext cx="0" cy="870"/>
            </a:xfrm>
            <a:prstGeom prst="line">
              <a:avLst/>
            </a:prstGeom>
            <a:noFill/>
            <a:ln w="19050">
              <a:solidFill>
                <a:srgbClr val="FFFFFF"/>
              </a:solidFill>
              <a:round/>
              <a:headEnd/>
              <a:tailEnd/>
            </a:ln>
            <a:effectLst/>
          </p:spPr>
          <p:txBody>
            <a:bodyPr/>
            <a:lstStyle/>
            <a:p>
              <a:endParaRPr lang="en-US" dirty="0"/>
            </a:p>
          </p:txBody>
        </p:sp>
        <p:sp>
          <p:nvSpPr>
            <p:cNvPr id="62" name="Line 17"/>
            <p:cNvSpPr>
              <a:spLocks noChangeShapeType="1"/>
            </p:cNvSpPr>
            <p:nvPr/>
          </p:nvSpPr>
          <p:spPr bwMode="gray">
            <a:xfrm>
              <a:off x="523" y="3244"/>
              <a:ext cx="876" cy="0"/>
            </a:xfrm>
            <a:prstGeom prst="line">
              <a:avLst/>
            </a:prstGeom>
            <a:noFill/>
            <a:ln w="19050">
              <a:solidFill>
                <a:srgbClr val="FFFFFF"/>
              </a:solidFill>
              <a:round/>
              <a:headEnd/>
              <a:tailEnd/>
            </a:ln>
            <a:effectLst/>
          </p:spPr>
          <p:txBody>
            <a:bodyPr/>
            <a:lstStyle/>
            <a:p>
              <a:endParaRPr lang="en-US" dirty="0"/>
            </a:p>
          </p:txBody>
        </p:sp>
        <p:sp>
          <p:nvSpPr>
            <p:cNvPr id="63" name="Freeform 18"/>
            <p:cNvSpPr>
              <a:spLocks/>
            </p:cNvSpPr>
            <p:nvPr/>
          </p:nvSpPr>
          <p:spPr bwMode="gray">
            <a:xfrm>
              <a:off x="1023" y="2815"/>
              <a:ext cx="182" cy="864"/>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19050" cap="flat" cmpd="sng">
              <a:solidFill>
                <a:srgbClr val="FFFFFF"/>
              </a:solidFill>
              <a:prstDash val="solid"/>
              <a:round/>
              <a:headEnd type="none" w="med" len="med"/>
              <a:tailEnd type="none" w="med" len="med"/>
            </a:ln>
            <a:effectLst/>
          </p:spPr>
          <p:txBody>
            <a:bodyPr/>
            <a:lstStyle/>
            <a:p>
              <a:endParaRPr lang="en-US" dirty="0"/>
            </a:p>
          </p:txBody>
        </p:sp>
        <p:sp>
          <p:nvSpPr>
            <p:cNvPr id="64" name="Freeform 19"/>
            <p:cNvSpPr>
              <a:spLocks/>
            </p:cNvSpPr>
            <p:nvPr/>
          </p:nvSpPr>
          <p:spPr bwMode="gray">
            <a:xfrm>
              <a:off x="726" y="2821"/>
              <a:ext cx="197" cy="870"/>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19050" cap="flat" cmpd="sng">
              <a:solidFill>
                <a:srgbClr val="FFFFFF"/>
              </a:solidFill>
              <a:prstDash val="solid"/>
              <a:round/>
              <a:headEnd type="none" w="med" len="med"/>
              <a:tailEnd type="none" w="med" len="med"/>
            </a:ln>
            <a:effectLst/>
          </p:spPr>
          <p:txBody>
            <a:bodyPr/>
            <a:lstStyle/>
            <a:p>
              <a:endParaRPr lang="en-US" dirty="0"/>
            </a:p>
          </p:txBody>
        </p:sp>
        <p:sp>
          <p:nvSpPr>
            <p:cNvPr id="65" name="Freeform 20"/>
            <p:cNvSpPr>
              <a:spLocks/>
            </p:cNvSpPr>
            <p:nvPr/>
          </p:nvSpPr>
          <p:spPr bwMode="gray">
            <a:xfrm rot="5400000">
              <a:off x="892" y="3171"/>
              <a:ext cx="114" cy="653"/>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19050" cap="flat" cmpd="sng">
              <a:solidFill>
                <a:srgbClr val="FFFFFF"/>
              </a:solidFill>
              <a:prstDash val="solid"/>
              <a:round/>
              <a:headEnd type="none" w="med" len="med"/>
              <a:tailEnd type="none" w="med" len="med"/>
            </a:ln>
            <a:effectLst/>
          </p:spPr>
          <p:txBody>
            <a:bodyPr/>
            <a:lstStyle/>
            <a:p>
              <a:endParaRPr lang="en-US" dirty="0"/>
            </a:p>
          </p:txBody>
        </p:sp>
        <p:sp>
          <p:nvSpPr>
            <p:cNvPr id="66" name="Freeform 21"/>
            <p:cNvSpPr>
              <a:spLocks/>
            </p:cNvSpPr>
            <p:nvPr/>
          </p:nvSpPr>
          <p:spPr bwMode="gray">
            <a:xfrm rot="16200000" flipV="1">
              <a:off x="900" y="2668"/>
              <a:ext cx="114" cy="653"/>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19050" cap="flat" cmpd="sng">
              <a:solidFill>
                <a:srgbClr val="FFFFFF"/>
              </a:solidFill>
              <a:prstDash val="solid"/>
              <a:round/>
              <a:headEnd type="none" w="med" len="med"/>
              <a:tailEnd type="none" w="med" len="med"/>
            </a:ln>
            <a:effectLst/>
          </p:spPr>
          <p:txBody>
            <a:bodyPr/>
            <a:lstStyle/>
            <a:p>
              <a:endParaRPr lang="en-US" dirty="0"/>
            </a:p>
          </p:txBody>
        </p:sp>
      </p:grpSp>
      <p:sp>
        <p:nvSpPr>
          <p:cNvPr id="41" name="AutoShape 29"/>
          <p:cNvSpPr>
            <a:spLocks noChangeArrowheads="1"/>
          </p:cNvSpPr>
          <p:nvPr/>
        </p:nvSpPr>
        <p:spPr bwMode="gray">
          <a:xfrm>
            <a:off x="8331200" y="2590801"/>
            <a:ext cx="510032" cy="389487"/>
          </a:xfrm>
          <a:prstGeom prst="cube">
            <a:avLst>
              <a:gd name="adj" fmla="val 25000"/>
            </a:avLst>
          </a:prstGeom>
          <a:solidFill>
            <a:srgbClr val="292929">
              <a:alpha val="50000"/>
            </a:srgbClr>
          </a:solidFill>
          <a:ln w="19050">
            <a:solidFill>
              <a:srgbClr val="FFFFFF"/>
            </a:solidFill>
            <a:miter lim="800000"/>
            <a:headEnd/>
            <a:tailEnd/>
          </a:ln>
          <a:effectLst/>
        </p:spPr>
        <p:txBody>
          <a:bodyPr wrap="none" anchor="ctr"/>
          <a:lstStyle/>
          <a:p>
            <a:endParaRPr lang="en-US" dirty="0"/>
          </a:p>
        </p:txBody>
      </p:sp>
      <p:grpSp>
        <p:nvGrpSpPr>
          <p:cNvPr id="3" name="Group 30"/>
          <p:cNvGrpSpPr>
            <a:grpSpLocks/>
          </p:cNvGrpSpPr>
          <p:nvPr/>
        </p:nvGrpSpPr>
        <p:grpSpPr bwMode="auto">
          <a:xfrm>
            <a:off x="7416800" y="4495801"/>
            <a:ext cx="654304" cy="477643"/>
            <a:chOff x="3422" y="1347"/>
            <a:chExt cx="330" cy="313"/>
          </a:xfrm>
        </p:grpSpPr>
        <p:sp>
          <p:nvSpPr>
            <p:cNvPr id="52" name="AutoShape 31"/>
            <p:cNvSpPr>
              <a:spLocks noChangeArrowheads="1"/>
            </p:cNvSpPr>
            <p:nvPr/>
          </p:nvSpPr>
          <p:spPr bwMode="gray">
            <a:xfrm>
              <a:off x="3422" y="1411"/>
              <a:ext cx="330" cy="249"/>
            </a:xfrm>
            <a:prstGeom prst="roundRect">
              <a:avLst>
                <a:gd name="adj" fmla="val 16667"/>
              </a:avLst>
            </a:prstGeom>
            <a:solidFill>
              <a:srgbClr val="292929">
                <a:alpha val="50000"/>
              </a:srgbClr>
            </a:solidFill>
            <a:ln w="19050" algn="ctr">
              <a:solidFill>
                <a:srgbClr val="FFFFFF"/>
              </a:solidFill>
              <a:round/>
              <a:headEnd/>
              <a:tailEnd/>
            </a:ln>
            <a:effectLst/>
          </p:spPr>
          <p:txBody>
            <a:bodyPr wrap="none" anchor="ctr"/>
            <a:lstStyle/>
            <a:p>
              <a:endParaRPr lang="en-US" dirty="0"/>
            </a:p>
          </p:txBody>
        </p:sp>
        <p:sp>
          <p:nvSpPr>
            <p:cNvPr id="53" name="AutoShape 32"/>
            <p:cNvSpPr>
              <a:spLocks noChangeArrowheads="1"/>
            </p:cNvSpPr>
            <p:nvPr/>
          </p:nvSpPr>
          <p:spPr bwMode="gray">
            <a:xfrm>
              <a:off x="3522" y="1347"/>
              <a:ext cx="122" cy="113"/>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292929">
                <a:alpha val="50000"/>
              </a:srgbClr>
            </a:solidFill>
            <a:ln w="12700" algn="ctr">
              <a:solidFill>
                <a:srgbClr val="FFFFFF"/>
              </a:solidFill>
              <a:miter lim="800000"/>
              <a:headEnd/>
              <a:tailEnd/>
            </a:ln>
            <a:effectLst/>
          </p:spPr>
          <p:txBody>
            <a:bodyPr wrap="none" anchor="ctr"/>
            <a:lstStyle/>
            <a:p>
              <a:endParaRPr lang="en-US" dirty="0"/>
            </a:p>
          </p:txBody>
        </p:sp>
      </p:grpSp>
      <p:grpSp>
        <p:nvGrpSpPr>
          <p:cNvPr id="4" name="Group 33"/>
          <p:cNvGrpSpPr>
            <a:grpSpLocks/>
          </p:cNvGrpSpPr>
          <p:nvPr/>
        </p:nvGrpSpPr>
        <p:grpSpPr bwMode="auto">
          <a:xfrm>
            <a:off x="3860800" y="2514601"/>
            <a:ext cx="534416" cy="509699"/>
            <a:chOff x="984" y="878"/>
            <a:chExt cx="3312" cy="4086"/>
          </a:xfrm>
        </p:grpSpPr>
        <p:sp>
          <p:nvSpPr>
            <p:cNvPr id="50" name="Freeform 34"/>
            <p:cNvSpPr>
              <a:spLocks/>
            </p:cNvSpPr>
            <p:nvPr/>
          </p:nvSpPr>
          <p:spPr bwMode="gray">
            <a:xfrm>
              <a:off x="984" y="1002"/>
              <a:ext cx="3312" cy="3962"/>
            </a:xfrm>
            <a:custGeom>
              <a:avLst/>
              <a:gdLst/>
              <a:ahLst/>
              <a:cxnLst>
                <a:cxn ang="0">
                  <a:pos x="1376" y="696"/>
                </a:cxn>
                <a:cxn ang="0">
                  <a:pos x="1639" y="920"/>
                </a:cxn>
                <a:cxn ang="0">
                  <a:pos x="1926" y="708"/>
                </a:cxn>
                <a:cxn ang="0">
                  <a:pos x="2940" y="66"/>
                </a:cxn>
                <a:cxn ang="0">
                  <a:pos x="3204" y="78"/>
                </a:cxn>
                <a:cxn ang="0">
                  <a:pos x="3072" y="444"/>
                </a:cxn>
                <a:cxn ang="0">
                  <a:pos x="2139" y="1081"/>
                </a:cxn>
                <a:cxn ang="0">
                  <a:pos x="2476" y="2372"/>
                </a:cxn>
                <a:cxn ang="0">
                  <a:pos x="2251" y="2435"/>
                </a:cxn>
                <a:cxn ang="0">
                  <a:pos x="2614" y="3589"/>
                </a:cxn>
                <a:cxn ang="0">
                  <a:pos x="2539" y="3925"/>
                </a:cxn>
                <a:cxn ang="0">
                  <a:pos x="2226" y="3689"/>
                </a:cxn>
                <a:cxn ang="0">
                  <a:pos x="1789" y="2534"/>
                </a:cxn>
                <a:cxn ang="0">
                  <a:pos x="1414" y="2534"/>
                </a:cxn>
                <a:cxn ang="0">
                  <a:pos x="1051" y="3689"/>
                </a:cxn>
                <a:cxn ang="0">
                  <a:pos x="789" y="3925"/>
                </a:cxn>
                <a:cxn ang="0">
                  <a:pos x="676" y="3577"/>
                </a:cxn>
                <a:cxn ang="0">
                  <a:pos x="1001" y="2459"/>
                </a:cxn>
                <a:cxn ang="0">
                  <a:pos x="751" y="2397"/>
                </a:cxn>
                <a:cxn ang="0">
                  <a:pos x="1126" y="1081"/>
                </a:cxn>
                <a:cxn ang="0">
                  <a:pos x="139" y="497"/>
                </a:cxn>
                <a:cxn ang="0">
                  <a:pos x="60" y="180"/>
                </a:cxn>
                <a:cxn ang="0">
                  <a:pos x="389" y="162"/>
                </a:cxn>
                <a:cxn ang="0">
                  <a:pos x="1376" y="696"/>
                </a:cxn>
              </a:cxnLst>
              <a:rect l="0" t="0" r="r" b="b"/>
              <a:pathLst>
                <a:path w="3312" h="3962">
                  <a:moveTo>
                    <a:pt x="1376" y="696"/>
                  </a:moveTo>
                  <a:cubicBezTo>
                    <a:pt x="1401" y="795"/>
                    <a:pt x="1489" y="920"/>
                    <a:pt x="1639" y="920"/>
                  </a:cubicBezTo>
                  <a:cubicBezTo>
                    <a:pt x="1801" y="920"/>
                    <a:pt x="1876" y="795"/>
                    <a:pt x="1926" y="708"/>
                  </a:cubicBezTo>
                  <a:lnTo>
                    <a:pt x="2940" y="66"/>
                  </a:lnTo>
                  <a:cubicBezTo>
                    <a:pt x="3042" y="0"/>
                    <a:pt x="3142" y="16"/>
                    <a:pt x="3204" y="78"/>
                  </a:cubicBezTo>
                  <a:cubicBezTo>
                    <a:pt x="3267" y="140"/>
                    <a:pt x="3312" y="264"/>
                    <a:pt x="3072" y="444"/>
                  </a:cubicBezTo>
                  <a:lnTo>
                    <a:pt x="2139" y="1081"/>
                  </a:lnTo>
                  <a:lnTo>
                    <a:pt x="2476" y="2372"/>
                  </a:lnTo>
                  <a:lnTo>
                    <a:pt x="2251" y="2435"/>
                  </a:lnTo>
                  <a:lnTo>
                    <a:pt x="2614" y="3589"/>
                  </a:lnTo>
                  <a:cubicBezTo>
                    <a:pt x="2651" y="3751"/>
                    <a:pt x="2639" y="3863"/>
                    <a:pt x="2539" y="3925"/>
                  </a:cubicBezTo>
                  <a:cubicBezTo>
                    <a:pt x="2401" y="3962"/>
                    <a:pt x="2289" y="3863"/>
                    <a:pt x="2226" y="3689"/>
                  </a:cubicBezTo>
                  <a:cubicBezTo>
                    <a:pt x="2101" y="3453"/>
                    <a:pt x="1876" y="2720"/>
                    <a:pt x="1789" y="2534"/>
                  </a:cubicBezTo>
                  <a:lnTo>
                    <a:pt x="1414" y="2534"/>
                  </a:lnTo>
                  <a:cubicBezTo>
                    <a:pt x="1339" y="2770"/>
                    <a:pt x="1151" y="3465"/>
                    <a:pt x="1051" y="3689"/>
                  </a:cubicBezTo>
                  <a:cubicBezTo>
                    <a:pt x="1001" y="3838"/>
                    <a:pt x="914" y="3950"/>
                    <a:pt x="789" y="3925"/>
                  </a:cubicBezTo>
                  <a:cubicBezTo>
                    <a:pt x="714" y="3875"/>
                    <a:pt x="614" y="3838"/>
                    <a:pt x="676" y="3577"/>
                  </a:cubicBezTo>
                  <a:lnTo>
                    <a:pt x="1001" y="2459"/>
                  </a:lnTo>
                  <a:lnTo>
                    <a:pt x="751" y="2397"/>
                  </a:lnTo>
                  <a:lnTo>
                    <a:pt x="1126" y="1081"/>
                  </a:lnTo>
                  <a:lnTo>
                    <a:pt x="139" y="497"/>
                  </a:lnTo>
                  <a:cubicBezTo>
                    <a:pt x="54" y="402"/>
                    <a:pt x="0" y="342"/>
                    <a:pt x="60" y="180"/>
                  </a:cubicBezTo>
                  <a:cubicBezTo>
                    <a:pt x="186" y="102"/>
                    <a:pt x="214" y="112"/>
                    <a:pt x="389" y="162"/>
                  </a:cubicBezTo>
                  <a:lnTo>
                    <a:pt x="1376" y="696"/>
                  </a:lnTo>
                  <a:close/>
                </a:path>
              </a:pathLst>
            </a:custGeom>
            <a:solidFill>
              <a:srgbClr val="292929">
                <a:alpha val="50000"/>
              </a:srgbClr>
            </a:solidFill>
            <a:ln w="19050" cmpd="sng">
              <a:solidFill>
                <a:srgbClr val="FFFFFF"/>
              </a:solidFill>
              <a:round/>
              <a:headEnd/>
              <a:tailEnd/>
            </a:ln>
            <a:effectLst/>
          </p:spPr>
          <p:txBody>
            <a:bodyPr/>
            <a:lstStyle/>
            <a:p>
              <a:endParaRPr lang="en-US" dirty="0"/>
            </a:p>
          </p:txBody>
        </p:sp>
        <p:sp>
          <p:nvSpPr>
            <p:cNvPr id="51" name="Oval 35"/>
            <p:cNvSpPr>
              <a:spLocks noChangeArrowheads="1"/>
            </p:cNvSpPr>
            <p:nvPr/>
          </p:nvSpPr>
          <p:spPr bwMode="gray">
            <a:xfrm>
              <a:off x="2208" y="878"/>
              <a:ext cx="862" cy="845"/>
            </a:xfrm>
            <a:prstGeom prst="ellipse">
              <a:avLst/>
            </a:prstGeom>
            <a:solidFill>
              <a:srgbClr val="292929">
                <a:alpha val="50000"/>
              </a:srgbClr>
            </a:solidFill>
            <a:ln w="19050">
              <a:solidFill>
                <a:srgbClr val="FFFFFF"/>
              </a:solidFill>
              <a:round/>
              <a:headEnd/>
              <a:tailEnd/>
            </a:ln>
            <a:effectLst/>
          </p:spPr>
          <p:txBody>
            <a:bodyPr wrap="none" anchor="ctr"/>
            <a:lstStyle/>
            <a:p>
              <a:endParaRPr lang="en-US" dirty="0"/>
            </a:p>
          </p:txBody>
        </p:sp>
      </p:grpSp>
      <p:sp>
        <p:nvSpPr>
          <p:cNvPr id="44" name="Rectangle 36"/>
          <p:cNvSpPr>
            <a:spLocks noChangeArrowheads="1"/>
          </p:cNvSpPr>
          <p:nvPr/>
        </p:nvSpPr>
        <p:spPr bwMode="auto">
          <a:xfrm>
            <a:off x="5181600" y="2743200"/>
            <a:ext cx="2432304" cy="1107996"/>
          </a:xfrm>
          <a:prstGeom prst="rect">
            <a:avLst/>
          </a:prstGeom>
          <a:noFill/>
          <a:ln w="9525" algn="ctr">
            <a:noFill/>
            <a:miter lim="800000"/>
            <a:headEnd/>
            <a:tailEnd/>
          </a:ln>
          <a:effectLst/>
        </p:spPr>
        <p:txBody>
          <a:bodyPr>
            <a:spAutoFit/>
          </a:bodyPr>
          <a:lstStyle/>
          <a:p>
            <a:pPr algn="ctr"/>
            <a:r>
              <a:rPr lang="en-US" altLang="zh-CN" sz="2200" b="1" dirty="0" smtClean="0">
                <a:solidFill>
                  <a:srgbClr val="CC0000"/>
                </a:solidFill>
                <a:ea typeface="宋体" pitchFamily="2" charset="-122"/>
              </a:rPr>
              <a:t>Five Pillars </a:t>
            </a:r>
          </a:p>
          <a:p>
            <a:pPr algn="ctr"/>
            <a:r>
              <a:rPr lang="en-US" altLang="zh-CN" sz="2200" b="1" dirty="0" smtClean="0">
                <a:solidFill>
                  <a:srgbClr val="CC0000"/>
                </a:solidFill>
                <a:ea typeface="宋体" pitchFamily="2" charset="-122"/>
              </a:rPr>
              <a:t>Business Framework</a:t>
            </a:r>
            <a:endParaRPr lang="en-US" altLang="zh-CN" sz="2200" dirty="0">
              <a:solidFill>
                <a:srgbClr val="000000"/>
              </a:solidFill>
              <a:ea typeface="宋体" pitchFamily="2" charset="-122"/>
            </a:endParaRPr>
          </a:p>
        </p:txBody>
      </p:sp>
      <p:sp>
        <p:nvSpPr>
          <p:cNvPr id="45" name="AutoShape 37"/>
          <p:cNvSpPr>
            <a:spLocks/>
          </p:cNvSpPr>
          <p:nvPr/>
        </p:nvSpPr>
        <p:spPr bwMode="auto">
          <a:xfrm>
            <a:off x="1918208" y="1143001"/>
            <a:ext cx="3151632" cy="586635"/>
          </a:xfrm>
          <a:prstGeom prst="accentCallout2">
            <a:avLst>
              <a:gd name="adj1" fmla="val 18750"/>
              <a:gd name="adj2" fmla="val 104532"/>
              <a:gd name="adj3" fmla="val 18750"/>
              <a:gd name="adj4" fmla="val 118509"/>
              <a:gd name="adj5" fmla="val 46093"/>
              <a:gd name="adj6" fmla="val 133051"/>
            </a:avLst>
          </a:prstGeom>
          <a:noFill/>
          <a:ln w="9525">
            <a:solidFill>
              <a:schemeClr val="folHlink"/>
            </a:solidFill>
            <a:miter lim="800000"/>
            <a:headEnd/>
            <a:tailEnd/>
          </a:ln>
          <a:effectLst/>
        </p:spPr>
        <p:txBody>
          <a:bodyPr anchor="ctr"/>
          <a:lstStyle/>
          <a:p>
            <a:pPr algn="l"/>
            <a:r>
              <a:rPr lang="en-US" altLang="zh-CN" b="1" dirty="0" smtClean="0">
                <a:solidFill>
                  <a:srgbClr val="000000"/>
                </a:solidFill>
                <a:ea typeface="宋体" pitchFamily="2" charset="-122"/>
              </a:rPr>
              <a:t>Lead</a:t>
            </a:r>
            <a:endParaRPr lang="en-US" altLang="zh-CN" b="1" dirty="0">
              <a:solidFill>
                <a:srgbClr val="000000"/>
              </a:solidFill>
              <a:ea typeface="宋体" pitchFamily="2" charset="-122"/>
            </a:endParaRPr>
          </a:p>
          <a:p>
            <a:r>
              <a:rPr lang="en-US" altLang="zh-CN" sz="1000" dirty="0" smtClean="0">
                <a:solidFill>
                  <a:srgbClr val="000000"/>
                </a:solidFill>
                <a:ea typeface="宋体" pitchFamily="2" charset="-122"/>
              </a:rPr>
              <a:t>Coverage &amp; Hypnosis (Physical Network, Channel, </a:t>
            </a:r>
            <a:r>
              <a:rPr lang="en-US" altLang="zh-CN" sz="1000" dirty="0" err="1" smtClean="0">
                <a:solidFill>
                  <a:srgbClr val="000000"/>
                </a:solidFill>
                <a:ea typeface="宋体" pitchFamily="2" charset="-122"/>
              </a:rPr>
              <a:t>Marcomm</a:t>
            </a:r>
            <a:r>
              <a:rPr lang="en-US" altLang="zh-CN" sz="1000" dirty="0" smtClean="0">
                <a:solidFill>
                  <a:srgbClr val="000000"/>
                </a:solidFill>
                <a:ea typeface="宋体" pitchFamily="2" charset="-122"/>
              </a:rPr>
              <a:t>, Perception, Mind, Physiographic, Lifestyle) </a:t>
            </a:r>
            <a:endParaRPr lang="en-US" altLang="zh-CN" b="1" dirty="0">
              <a:solidFill>
                <a:srgbClr val="000000"/>
              </a:solidFill>
              <a:ea typeface="宋体" pitchFamily="2" charset="-122"/>
            </a:endParaRPr>
          </a:p>
        </p:txBody>
      </p:sp>
      <p:sp>
        <p:nvSpPr>
          <p:cNvPr id="46" name="AutoShape 38"/>
          <p:cNvSpPr>
            <a:spLocks/>
          </p:cNvSpPr>
          <p:nvPr/>
        </p:nvSpPr>
        <p:spPr bwMode="auto">
          <a:xfrm>
            <a:off x="1219200" y="3322846"/>
            <a:ext cx="2092960" cy="585032"/>
          </a:xfrm>
          <a:prstGeom prst="accentCallout2">
            <a:avLst>
              <a:gd name="adj1" fmla="val 18750"/>
              <a:gd name="adj2" fmla="val 104532"/>
              <a:gd name="adj3" fmla="val 18750"/>
              <a:gd name="adj4" fmla="val 113125"/>
              <a:gd name="adj5" fmla="val -19009"/>
              <a:gd name="adj6" fmla="val 122097"/>
            </a:avLst>
          </a:prstGeom>
          <a:noFill/>
          <a:ln w="9525">
            <a:solidFill>
              <a:schemeClr val="accent1"/>
            </a:solidFill>
            <a:miter lim="800000"/>
            <a:headEnd/>
            <a:tailEnd/>
          </a:ln>
          <a:effectLst/>
        </p:spPr>
        <p:txBody>
          <a:bodyPr anchor="ctr"/>
          <a:lstStyle/>
          <a:p>
            <a:pPr algn="l"/>
            <a:r>
              <a:rPr lang="en-US" altLang="zh-CN" b="1" dirty="0" smtClean="0">
                <a:solidFill>
                  <a:srgbClr val="000000"/>
                </a:solidFill>
                <a:ea typeface="宋体" pitchFamily="2" charset="-122"/>
              </a:rPr>
              <a:t>Net Value</a:t>
            </a:r>
            <a:endParaRPr lang="en-US" altLang="zh-CN" b="1" dirty="0">
              <a:solidFill>
                <a:srgbClr val="000000"/>
              </a:solidFill>
              <a:ea typeface="宋体" pitchFamily="2" charset="-122"/>
            </a:endParaRPr>
          </a:p>
          <a:p>
            <a:r>
              <a:rPr lang="en-US" altLang="zh-CN" sz="1000" dirty="0" smtClean="0">
                <a:solidFill>
                  <a:srgbClr val="000000"/>
                </a:solidFill>
                <a:ea typeface="宋体" pitchFamily="2" charset="-122"/>
              </a:rPr>
              <a:t>Margin%</a:t>
            </a:r>
          </a:p>
          <a:p>
            <a:r>
              <a:rPr lang="en-US" altLang="zh-CN" sz="1000" dirty="0" smtClean="0">
                <a:solidFill>
                  <a:srgbClr val="000000"/>
                </a:solidFill>
                <a:ea typeface="宋体" pitchFamily="2" charset="-122"/>
              </a:rPr>
              <a:t>(Tariff, Efficiency, Risk, Rewards) </a:t>
            </a:r>
            <a:endParaRPr lang="en-US" altLang="zh-CN" b="1" dirty="0">
              <a:solidFill>
                <a:srgbClr val="000000"/>
              </a:solidFill>
              <a:ea typeface="宋体" pitchFamily="2" charset="-122"/>
            </a:endParaRPr>
          </a:p>
        </p:txBody>
      </p:sp>
      <p:sp>
        <p:nvSpPr>
          <p:cNvPr id="47" name="AutoShape 39"/>
          <p:cNvSpPr>
            <a:spLocks/>
          </p:cNvSpPr>
          <p:nvPr/>
        </p:nvSpPr>
        <p:spPr bwMode="auto">
          <a:xfrm>
            <a:off x="1881632" y="5166097"/>
            <a:ext cx="2092960" cy="585032"/>
          </a:xfrm>
          <a:prstGeom prst="accentCallout2">
            <a:avLst>
              <a:gd name="adj1" fmla="val 18750"/>
              <a:gd name="adj2" fmla="val 104532"/>
              <a:gd name="adj3" fmla="val 18750"/>
              <a:gd name="adj4" fmla="val 117847"/>
              <a:gd name="adj5" fmla="val -2606"/>
              <a:gd name="adj6" fmla="val 131917"/>
            </a:avLst>
          </a:prstGeom>
          <a:noFill/>
          <a:ln w="9525">
            <a:solidFill>
              <a:schemeClr val="tx2"/>
            </a:solidFill>
            <a:miter lim="800000"/>
            <a:headEnd/>
            <a:tailEnd/>
          </a:ln>
          <a:effectLst/>
        </p:spPr>
        <p:txBody>
          <a:bodyPr anchor="ctr"/>
          <a:lstStyle/>
          <a:p>
            <a:pPr algn="l"/>
            <a:r>
              <a:rPr lang="en-US" altLang="zh-CN" b="1" dirty="0" smtClean="0">
                <a:solidFill>
                  <a:srgbClr val="000000"/>
                </a:solidFill>
                <a:ea typeface="宋体" pitchFamily="2" charset="-122"/>
              </a:rPr>
              <a:t>Frequency</a:t>
            </a:r>
            <a:endParaRPr lang="en-US" altLang="zh-CN" b="1" dirty="0">
              <a:solidFill>
                <a:srgbClr val="000000"/>
              </a:solidFill>
              <a:ea typeface="宋体" pitchFamily="2" charset="-122"/>
            </a:endParaRPr>
          </a:p>
          <a:p>
            <a:r>
              <a:rPr lang="en-US" altLang="zh-CN" sz="1000" dirty="0" smtClean="0">
                <a:solidFill>
                  <a:srgbClr val="000000"/>
                </a:solidFill>
                <a:ea typeface="宋体" pitchFamily="2" charset="-122"/>
              </a:rPr>
              <a:t>Frequency </a:t>
            </a:r>
          </a:p>
          <a:p>
            <a:r>
              <a:rPr lang="en-US" altLang="zh-CN" sz="1000" dirty="0" smtClean="0">
                <a:solidFill>
                  <a:srgbClr val="000000"/>
                </a:solidFill>
                <a:ea typeface="宋体" pitchFamily="2" charset="-122"/>
              </a:rPr>
              <a:t>(Availability, Success rate, Speed) </a:t>
            </a:r>
            <a:endParaRPr lang="en-US" altLang="zh-CN" b="1" dirty="0">
              <a:solidFill>
                <a:srgbClr val="000000"/>
              </a:solidFill>
              <a:ea typeface="宋体" pitchFamily="2" charset="-122"/>
            </a:endParaRPr>
          </a:p>
        </p:txBody>
      </p:sp>
      <p:sp>
        <p:nvSpPr>
          <p:cNvPr id="48" name="AutoShape 40"/>
          <p:cNvSpPr>
            <a:spLocks/>
          </p:cNvSpPr>
          <p:nvPr/>
        </p:nvSpPr>
        <p:spPr bwMode="auto">
          <a:xfrm>
            <a:off x="8808719" y="5204566"/>
            <a:ext cx="2092960" cy="586635"/>
          </a:xfrm>
          <a:prstGeom prst="accentCallout2">
            <a:avLst>
              <a:gd name="adj1" fmla="val 18750"/>
              <a:gd name="adj2" fmla="val -4532"/>
              <a:gd name="adj3" fmla="val 18750"/>
              <a:gd name="adj4" fmla="val -19829"/>
              <a:gd name="adj5" fmla="val -14583"/>
              <a:gd name="adj6" fmla="val -35977"/>
            </a:avLst>
          </a:prstGeom>
          <a:noFill/>
          <a:ln w="9525">
            <a:solidFill>
              <a:schemeClr val="hlink"/>
            </a:solidFill>
            <a:miter lim="800000"/>
            <a:headEnd/>
            <a:tailEnd/>
          </a:ln>
          <a:effectLst/>
        </p:spPr>
        <p:txBody>
          <a:bodyPr anchor="ctr"/>
          <a:lstStyle/>
          <a:p>
            <a:pPr algn="l"/>
            <a:r>
              <a:rPr lang="en-US" altLang="zh-CN" b="1" dirty="0" smtClean="0">
                <a:solidFill>
                  <a:srgbClr val="000000"/>
                </a:solidFill>
                <a:ea typeface="宋体" pitchFamily="2" charset="-122"/>
              </a:rPr>
              <a:t>Amount</a:t>
            </a:r>
            <a:endParaRPr lang="en-US" altLang="zh-CN" b="1" dirty="0">
              <a:solidFill>
                <a:srgbClr val="000000"/>
              </a:solidFill>
              <a:ea typeface="宋体" pitchFamily="2" charset="-122"/>
            </a:endParaRPr>
          </a:p>
          <a:p>
            <a:r>
              <a:rPr lang="en-US" altLang="zh-CN" sz="1000" dirty="0" smtClean="0">
                <a:solidFill>
                  <a:srgbClr val="000000"/>
                </a:solidFill>
                <a:ea typeface="宋体" pitchFamily="2" charset="-122"/>
              </a:rPr>
              <a:t>Amount </a:t>
            </a:r>
          </a:p>
          <a:p>
            <a:r>
              <a:rPr lang="en-US" altLang="zh-CN" sz="1000" dirty="0" smtClean="0">
                <a:solidFill>
                  <a:srgbClr val="000000"/>
                </a:solidFill>
                <a:ea typeface="宋体" pitchFamily="2" charset="-122"/>
              </a:rPr>
              <a:t>(Nominal Variation, Service Packaging, Bundling)</a:t>
            </a:r>
            <a:endParaRPr lang="en-US" altLang="zh-CN" b="1" dirty="0">
              <a:solidFill>
                <a:srgbClr val="000000"/>
              </a:solidFill>
              <a:ea typeface="宋体" pitchFamily="2" charset="-122"/>
            </a:endParaRPr>
          </a:p>
        </p:txBody>
      </p:sp>
      <p:sp>
        <p:nvSpPr>
          <p:cNvPr id="49" name="AutoShape 41"/>
          <p:cNvSpPr>
            <a:spLocks/>
          </p:cNvSpPr>
          <p:nvPr/>
        </p:nvSpPr>
        <p:spPr bwMode="auto">
          <a:xfrm>
            <a:off x="9387838" y="3290789"/>
            <a:ext cx="2397761" cy="585032"/>
          </a:xfrm>
          <a:prstGeom prst="accentCallout2">
            <a:avLst>
              <a:gd name="adj1" fmla="val 18750"/>
              <a:gd name="adj2" fmla="val -4532"/>
              <a:gd name="adj3" fmla="val 18750"/>
              <a:gd name="adj4" fmla="val -12750"/>
              <a:gd name="adj5" fmla="val -15884"/>
              <a:gd name="adj6" fmla="val -21625"/>
            </a:avLst>
          </a:prstGeom>
          <a:noFill/>
          <a:ln w="9525">
            <a:solidFill>
              <a:schemeClr val="accent2"/>
            </a:solidFill>
            <a:miter lim="800000"/>
            <a:headEnd/>
            <a:tailEnd/>
          </a:ln>
          <a:effectLst/>
        </p:spPr>
        <p:txBody>
          <a:bodyPr anchor="ctr"/>
          <a:lstStyle/>
          <a:p>
            <a:pPr algn="l"/>
            <a:r>
              <a:rPr lang="en-US" altLang="zh-CN" b="1" dirty="0" smtClean="0">
                <a:solidFill>
                  <a:srgbClr val="000000"/>
                </a:solidFill>
                <a:ea typeface="宋体" pitchFamily="2" charset="-122"/>
              </a:rPr>
              <a:t>Conversion</a:t>
            </a:r>
            <a:endParaRPr lang="en-US" altLang="zh-CN" b="1" dirty="0">
              <a:solidFill>
                <a:srgbClr val="000000"/>
              </a:solidFill>
              <a:ea typeface="宋体" pitchFamily="2" charset="-122"/>
            </a:endParaRPr>
          </a:p>
          <a:p>
            <a:r>
              <a:rPr lang="en-US" altLang="zh-CN" sz="1000" dirty="0" smtClean="0">
                <a:solidFill>
                  <a:srgbClr val="000000"/>
                </a:solidFill>
                <a:ea typeface="宋体" pitchFamily="2" charset="-122"/>
              </a:rPr>
              <a:t>Acquisition% &amp; Retention% (Sales Method, Product, Services, Channel, Quality, Convenience, Pricing)</a:t>
            </a:r>
            <a:endParaRPr lang="en-US" altLang="zh-CN" b="1" dirty="0">
              <a:solidFill>
                <a:srgbClr val="000000"/>
              </a:solidFill>
              <a:ea typeface="宋体" pitchFamily="2" charset="-122"/>
            </a:endParaRPr>
          </a:p>
        </p:txBody>
      </p:sp>
      <p:sp>
        <p:nvSpPr>
          <p:cNvPr id="68" name="Lightning Bolt 67"/>
          <p:cNvSpPr/>
          <p:nvPr/>
        </p:nvSpPr>
        <p:spPr>
          <a:xfrm>
            <a:off x="4718048" y="4510088"/>
            <a:ext cx="609600" cy="457200"/>
          </a:xfrm>
          <a:prstGeom prst="lightningBol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272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09600" y="76201"/>
            <a:ext cx="11582400" cy="646331"/>
          </a:xfrm>
          <a:prstGeom prst="rect">
            <a:avLst/>
          </a:prstGeom>
          <a:noFill/>
        </p:spPr>
        <p:txBody>
          <a:bodyPr wrap="square" rtlCol="0">
            <a:spAutoFit/>
          </a:bodyPr>
          <a:lstStyle/>
          <a:p>
            <a:r>
              <a:rPr lang="en-US" sz="3600" b="1" dirty="0" smtClean="0">
                <a:solidFill>
                  <a:schemeClr val="tx1">
                    <a:lumMod val="50000"/>
                    <a:lumOff val="50000"/>
                  </a:schemeClr>
                </a:solidFill>
                <a:latin typeface="Bookman Old Style" pitchFamily="18" charset="0"/>
              </a:rPr>
              <a:t>Advance Analytics Challenge</a:t>
            </a:r>
          </a:p>
        </p:txBody>
      </p:sp>
      <p:sp>
        <p:nvSpPr>
          <p:cNvPr id="10" name="TextBox 9"/>
          <p:cNvSpPr txBox="1"/>
          <p:nvPr/>
        </p:nvSpPr>
        <p:spPr>
          <a:xfrm>
            <a:off x="6908800" y="863026"/>
            <a:ext cx="4978400" cy="584775"/>
          </a:xfrm>
          <a:prstGeom prst="rect">
            <a:avLst/>
          </a:prstGeom>
          <a:noFill/>
        </p:spPr>
        <p:txBody>
          <a:bodyPr wrap="square" rtlCol="0">
            <a:spAutoFit/>
          </a:bodyPr>
          <a:lstStyle/>
          <a:p>
            <a:pPr algn="ctr"/>
            <a:r>
              <a:rPr lang="en-US" sz="3200" dirty="0" smtClean="0"/>
              <a:t>Location Intelligence</a:t>
            </a:r>
            <a:endParaRPr lang="en-US" sz="3200" dirty="0"/>
          </a:p>
        </p:txBody>
      </p:sp>
      <p:sp>
        <p:nvSpPr>
          <p:cNvPr id="11" name="TextBox 10"/>
          <p:cNvSpPr txBox="1"/>
          <p:nvPr/>
        </p:nvSpPr>
        <p:spPr>
          <a:xfrm>
            <a:off x="812800" y="3606226"/>
            <a:ext cx="4978400" cy="584775"/>
          </a:xfrm>
          <a:prstGeom prst="rect">
            <a:avLst/>
          </a:prstGeom>
          <a:noFill/>
        </p:spPr>
        <p:txBody>
          <a:bodyPr wrap="square" rtlCol="0">
            <a:spAutoFit/>
          </a:bodyPr>
          <a:lstStyle/>
          <a:p>
            <a:pPr algn="ctr"/>
            <a:r>
              <a:rPr lang="en-US" sz="3200" dirty="0" smtClean="0"/>
              <a:t>Visual Analytics</a:t>
            </a:r>
            <a:endParaRPr lang="en-US" sz="3200" dirty="0"/>
          </a:p>
        </p:txBody>
      </p:sp>
      <p:sp>
        <p:nvSpPr>
          <p:cNvPr id="12" name="TextBox 11"/>
          <p:cNvSpPr txBox="1"/>
          <p:nvPr/>
        </p:nvSpPr>
        <p:spPr>
          <a:xfrm>
            <a:off x="6604000" y="3657601"/>
            <a:ext cx="5283200" cy="584775"/>
          </a:xfrm>
          <a:prstGeom prst="rect">
            <a:avLst/>
          </a:prstGeom>
          <a:noFill/>
        </p:spPr>
        <p:txBody>
          <a:bodyPr wrap="square" rtlCol="0">
            <a:spAutoFit/>
          </a:bodyPr>
          <a:lstStyle/>
          <a:p>
            <a:pPr algn="ctr"/>
            <a:r>
              <a:rPr lang="en-US" sz="3200" dirty="0" smtClean="0"/>
              <a:t>Collective Intelligence</a:t>
            </a:r>
            <a:endParaRPr lang="en-US" sz="3200" dirty="0"/>
          </a:p>
        </p:txBody>
      </p:sp>
      <p:pic>
        <p:nvPicPr>
          <p:cNvPr id="13" name="Picture 3"/>
          <p:cNvPicPr>
            <a:picLocks noChangeAspect="1" noChangeArrowheads="1"/>
          </p:cNvPicPr>
          <p:nvPr/>
        </p:nvPicPr>
        <p:blipFill>
          <a:blip r:embed="rId2"/>
          <a:srcRect/>
          <a:stretch>
            <a:fillRect/>
          </a:stretch>
        </p:blipFill>
        <p:spPr bwMode="auto">
          <a:xfrm>
            <a:off x="6502400" y="4191000"/>
            <a:ext cx="5486400" cy="2076756"/>
          </a:xfrm>
          <a:prstGeom prst="rect">
            <a:avLst/>
          </a:prstGeom>
          <a:noFill/>
          <a:ln w="9525">
            <a:noFill/>
            <a:miter lim="800000"/>
            <a:headEnd/>
            <a:tailEnd/>
          </a:ln>
          <a:effectLst/>
        </p:spPr>
      </p:pic>
      <p:pic>
        <p:nvPicPr>
          <p:cNvPr id="15" name="Picture 2"/>
          <p:cNvPicPr>
            <a:picLocks noChangeAspect="1" noChangeArrowheads="1"/>
          </p:cNvPicPr>
          <p:nvPr/>
        </p:nvPicPr>
        <p:blipFill>
          <a:blip r:embed="rId3" cstate="print"/>
          <a:srcRect/>
          <a:stretch>
            <a:fillRect/>
          </a:stretch>
        </p:blipFill>
        <p:spPr bwMode="auto">
          <a:xfrm>
            <a:off x="812800" y="4191000"/>
            <a:ext cx="5486400" cy="20574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647701" y="1295400"/>
            <a:ext cx="5753100" cy="23622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6375400" y="1371600"/>
            <a:ext cx="5715000" cy="2305050"/>
          </a:xfrm>
          <a:prstGeom prst="rect">
            <a:avLst/>
          </a:prstGeom>
          <a:noFill/>
          <a:ln w="9525">
            <a:noFill/>
            <a:miter lim="800000"/>
            <a:headEnd/>
            <a:tailEnd/>
          </a:ln>
          <a:effectLst/>
        </p:spPr>
      </p:pic>
      <p:sp>
        <p:nvSpPr>
          <p:cNvPr id="14" name="TextBox 13"/>
          <p:cNvSpPr txBox="1"/>
          <p:nvPr/>
        </p:nvSpPr>
        <p:spPr>
          <a:xfrm>
            <a:off x="1219200" y="914401"/>
            <a:ext cx="3962400" cy="584775"/>
          </a:xfrm>
          <a:prstGeom prst="rect">
            <a:avLst/>
          </a:prstGeom>
          <a:noFill/>
        </p:spPr>
        <p:txBody>
          <a:bodyPr wrap="square" rtlCol="0">
            <a:spAutoFit/>
          </a:bodyPr>
          <a:lstStyle/>
          <a:p>
            <a:pPr algn="ctr"/>
            <a:r>
              <a:rPr lang="en-US" sz="3200" dirty="0" smtClean="0"/>
              <a:t>DNA</a:t>
            </a:r>
            <a:endParaRPr lang="en-US" sz="3200" dirty="0"/>
          </a:p>
        </p:txBody>
      </p:sp>
    </p:spTree>
    <p:extLst>
      <p:ext uri="{BB962C8B-B14F-4D97-AF65-F5344CB8AC3E}">
        <p14:creationId xmlns:p14="http://schemas.microsoft.com/office/powerpoint/2010/main" val="1883059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usiness Intelligence Cockpit.jpg"/>
          <p:cNvPicPr>
            <a:picLocks noGrp="1" noChangeAspect="1"/>
          </p:cNvPicPr>
          <p:nvPr>
            <p:ph idx="1"/>
          </p:nvPr>
        </p:nvPicPr>
        <p:blipFill>
          <a:blip r:embed="rId2">
            <a:extLst>
              <a:ext uri="{28A0092B-C50C-407E-A947-70E740481C1C}">
                <a14:useLocalDpi xmlns:a14="http://schemas.microsoft.com/office/drawing/2010/main" val="0"/>
              </a:ext>
            </a:extLst>
          </a:blip>
          <a:srcRect l="-37489" r="-37489"/>
          <a:stretch>
            <a:fillRect/>
          </a:stretch>
        </p:blipFill>
        <p:spPr>
          <a:xfrm>
            <a:off x="-4628444" y="0"/>
            <a:ext cx="21477111" cy="6897516"/>
          </a:xfrm>
        </p:spPr>
      </p:pic>
    </p:spTree>
    <p:extLst>
      <p:ext uri="{BB962C8B-B14F-4D97-AF65-F5344CB8AC3E}">
        <p14:creationId xmlns:p14="http://schemas.microsoft.com/office/powerpoint/2010/main" val="13732329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a:spLocks noChangeArrowheads="1"/>
          </p:cNvSpPr>
          <p:nvPr/>
        </p:nvSpPr>
        <p:spPr bwMode="auto">
          <a:xfrm>
            <a:off x="533400" y="0"/>
            <a:ext cx="11049000" cy="685800"/>
          </a:xfrm>
          <a:prstGeom prst="rect">
            <a:avLst/>
          </a:prstGeom>
          <a:noFill/>
          <a:ln w="9525">
            <a:noFill/>
            <a:miter lim="800000"/>
            <a:headEnd/>
            <a:tailEnd/>
          </a:ln>
        </p:spPr>
        <p:txBody>
          <a:bodyPr anchor="ctr"/>
          <a:lstStyle/>
          <a:p>
            <a:pPr>
              <a:defRPr/>
            </a:pPr>
            <a:r>
              <a:rPr lang="en-US" sz="3600" b="1" dirty="0">
                <a:solidFill>
                  <a:schemeClr val="bg1">
                    <a:lumMod val="50000"/>
                  </a:schemeClr>
                </a:solidFill>
                <a:latin typeface="Calibri" pitchFamily="34" charset="0"/>
                <a:ea typeface="MS PGothic" pitchFamily="34" charset="-128"/>
                <a:cs typeface="Arial" pitchFamily="34" charset="0"/>
              </a:rPr>
              <a:t>Business Justification Analysis</a:t>
            </a:r>
            <a:endParaRPr lang="en-US" b="1" dirty="0">
              <a:solidFill>
                <a:schemeClr val="bg1">
                  <a:lumMod val="50000"/>
                </a:schemeClr>
              </a:solidFill>
              <a:latin typeface="Calibri" pitchFamily="34" charset="0"/>
              <a:ea typeface="MS PGothic" pitchFamily="34" charset="-128"/>
              <a:cs typeface="Arial" pitchFamily="34" charset="0"/>
            </a:endParaRPr>
          </a:p>
        </p:txBody>
      </p:sp>
      <p:pic>
        <p:nvPicPr>
          <p:cNvPr id="5122" name="Picture 2"/>
          <p:cNvPicPr>
            <a:picLocks noChangeAspect="1" noChangeArrowheads="1"/>
          </p:cNvPicPr>
          <p:nvPr/>
        </p:nvPicPr>
        <p:blipFill>
          <a:blip r:embed="rId2"/>
          <a:srcRect/>
          <a:stretch>
            <a:fillRect/>
          </a:stretch>
        </p:blipFill>
        <p:spPr bwMode="auto">
          <a:xfrm>
            <a:off x="681189" y="838200"/>
            <a:ext cx="11409211" cy="5181600"/>
          </a:xfrm>
          <a:prstGeom prst="rect">
            <a:avLst/>
          </a:prstGeom>
          <a:noFill/>
          <a:ln w="9525">
            <a:noFill/>
            <a:miter lim="800000"/>
            <a:headEnd/>
            <a:tailEnd/>
          </a:ln>
          <a:effectLst/>
        </p:spPr>
      </p:pic>
    </p:spTree>
    <p:extLst>
      <p:ext uri="{BB962C8B-B14F-4D97-AF65-F5344CB8AC3E}">
        <p14:creationId xmlns:p14="http://schemas.microsoft.com/office/powerpoint/2010/main" val="2546053576"/>
      </p:ext>
    </p:extLst>
  </p:cSld>
  <p:clrMapOvr>
    <a:masterClrMapping/>
  </p:clrMapOvr>
  <p:transition xmlns:p14="http://schemas.microsoft.com/office/powerpoint/2010/main">
    <p:circl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928813"/>
            <a:ext cx="10160000" cy="1428750"/>
          </a:xfrm>
          <a:prstGeom prst="rect">
            <a:avLst/>
          </a:prstGeom>
          <a:solidFill>
            <a:schemeClr val="tx1">
              <a:lumMod val="50000"/>
            </a:schemeClr>
          </a:solidFill>
          <a:ln>
            <a:noFill/>
          </a:ln>
          <a:effectLst>
            <a:reflection blurRad="6350" stA="50000" endA="300" endPos="90000" dir="5400000" sy="-100000" algn="bl" rotWithShape="0"/>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800" dirty="0">
                <a:solidFill>
                  <a:srgbClr val="FFFFFF"/>
                </a:solidFill>
                <a:cs typeface="Arial" pitchFamily="34" charset="0"/>
              </a:rPr>
              <a:t>Collective Intelligence (</a:t>
            </a:r>
            <a:r>
              <a:rPr lang="en-US" sz="4800" dirty="0">
                <a:solidFill>
                  <a:srgbClr val="FFFF00"/>
                </a:solidFill>
                <a:cs typeface="Arial" pitchFamily="34" charset="0"/>
              </a:rPr>
              <a:t>CI</a:t>
            </a:r>
            <a:r>
              <a:rPr lang="en-US" sz="4800" dirty="0">
                <a:solidFill>
                  <a:srgbClr val="FFFFFF"/>
                </a:solidFill>
                <a:cs typeface="Arial" pitchFamily="34" charset="0"/>
              </a:rPr>
              <a:t>) </a:t>
            </a:r>
          </a:p>
        </p:txBody>
      </p:sp>
    </p:spTree>
    <p:extLst>
      <p:ext uri="{BB962C8B-B14F-4D97-AF65-F5344CB8AC3E}">
        <p14:creationId xmlns:p14="http://schemas.microsoft.com/office/powerpoint/2010/main" val="3182755340"/>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609600" y="949326"/>
            <a:ext cx="11554883" cy="5355313"/>
          </a:xfrm>
          <a:prstGeom prst="rect">
            <a:avLst/>
          </a:prstGeom>
          <a:noFill/>
          <a:ln w="9525" algn="ctr">
            <a:noFill/>
            <a:miter lim="800000"/>
            <a:headEnd/>
            <a:tailEnd/>
          </a:ln>
          <a:effectLst/>
        </p:spPr>
        <p:txBody>
          <a:bodyPr>
            <a:spAutoFit/>
          </a:bodyPr>
          <a:lstStyle/>
          <a:p>
            <a:pPr>
              <a:defRPr/>
            </a:pPr>
            <a:r>
              <a:rPr lang="en-US" dirty="0">
                <a:solidFill>
                  <a:srgbClr val="030B23"/>
                </a:solidFill>
                <a:latin typeface="+mn-lt"/>
                <a:cs typeface="Arial" pitchFamily="34" charset="0"/>
                <a:sym typeface="Calibri" pitchFamily="34" charset="0"/>
              </a:rPr>
              <a:t>The largest consumer database in Indonesia with </a:t>
            </a:r>
            <a:r>
              <a:rPr lang="en-US" dirty="0">
                <a:solidFill>
                  <a:schemeClr val="tx2">
                    <a:lumMod val="60000"/>
                    <a:lumOff val="40000"/>
                  </a:schemeClr>
                </a:solidFill>
                <a:latin typeface="+mn-lt"/>
                <a:cs typeface="Arial" pitchFamily="34" charset="0"/>
                <a:sym typeface="Calibri" pitchFamily="34" charset="0"/>
              </a:rPr>
              <a:t>hundreds million individuals complete with all their demographic</a:t>
            </a:r>
            <a:r>
              <a:rPr lang="en-US" dirty="0">
                <a:solidFill>
                  <a:srgbClr val="FFFF00"/>
                </a:solidFill>
                <a:latin typeface="+mn-lt"/>
                <a:cs typeface="Arial" pitchFamily="34" charset="0"/>
                <a:sym typeface="Calibri" pitchFamily="34" charset="0"/>
              </a:rPr>
              <a:t> </a:t>
            </a:r>
            <a:r>
              <a:rPr lang="en-US" dirty="0">
                <a:solidFill>
                  <a:srgbClr val="030B23"/>
                </a:solidFill>
                <a:latin typeface="+mn-lt"/>
                <a:cs typeface="Arial" pitchFamily="34" charset="0"/>
                <a:sym typeface="Calibri" pitchFamily="34" charset="0"/>
              </a:rPr>
              <a:t>information such as age, marital status, professions, among others. </a:t>
            </a:r>
          </a:p>
          <a:p>
            <a:pPr>
              <a:defRPr/>
            </a:pPr>
            <a:endParaRPr lang="en-US" dirty="0">
              <a:solidFill>
                <a:schemeClr val="tx2"/>
              </a:solidFill>
              <a:latin typeface="+mn-lt"/>
              <a:cs typeface="Arial" pitchFamily="34" charset="0"/>
              <a:sym typeface="Calibri" pitchFamily="34" charset="0"/>
            </a:endParaRPr>
          </a:p>
          <a:p>
            <a:pPr>
              <a:defRPr/>
            </a:pPr>
            <a:r>
              <a:rPr lang="en-US" dirty="0">
                <a:solidFill>
                  <a:srgbClr val="030B23"/>
                </a:solidFill>
                <a:latin typeface="+mj-lt"/>
                <a:cs typeface="Arial" pitchFamily="34" charset="0"/>
                <a:sym typeface="Calibri" pitchFamily="34" charset="0"/>
              </a:rPr>
              <a:t>PLN usage data in every </a:t>
            </a:r>
            <a:r>
              <a:rPr lang="en-US" dirty="0" err="1">
                <a:solidFill>
                  <a:srgbClr val="030B23"/>
                </a:solidFill>
                <a:latin typeface="+mj-lt"/>
                <a:cs typeface="Arial" pitchFamily="34" charset="0"/>
                <a:sym typeface="Calibri" pitchFamily="34" charset="0"/>
              </a:rPr>
              <a:t>Kecamatan</a:t>
            </a:r>
            <a:r>
              <a:rPr lang="en-US" dirty="0">
                <a:solidFill>
                  <a:srgbClr val="030B23"/>
                </a:solidFill>
                <a:latin typeface="+mj-lt"/>
                <a:cs typeface="Arial" pitchFamily="34" charset="0"/>
                <a:sym typeface="Calibri" pitchFamily="34" charset="0"/>
              </a:rPr>
              <a:t>, </a:t>
            </a:r>
            <a:r>
              <a:rPr lang="en-US" dirty="0" err="1">
                <a:solidFill>
                  <a:srgbClr val="030B23"/>
                </a:solidFill>
                <a:latin typeface="+mj-lt"/>
                <a:cs typeface="Arial" pitchFamily="34" charset="0"/>
                <a:sym typeface="Calibri" pitchFamily="34" charset="0"/>
              </a:rPr>
              <a:t>Polreg</a:t>
            </a:r>
            <a:r>
              <a:rPr lang="en-US" dirty="0">
                <a:solidFill>
                  <a:srgbClr val="030B23"/>
                </a:solidFill>
                <a:latin typeface="+mj-lt"/>
                <a:cs typeface="Arial" pitchFamily="34" charset="0"/>
                <a:sym typeface="Calibri" pitchFamily="34" charset="0"/>
              </a:rPr>
              <a:t> data from every </a:t>
            </a:r>
            <a:r>
              <a:rPr lang="en-US" dirty="0" err="1">
                <a:solidFill>
                  <a:srgbClr val="030B23"/>
                </a:solidFill>
                <a:latin typeface="+mj-lt"/>
                <a:cs typeface="Arial" pitchFamily="34" charset="0"/>
                <a:sym typeface="Calibri" pitchFamily="34" charset="0"/>
              </a:rPr>
              <a:t>Samsat</a:t>
            </a:r>
            <a:r>
              <a:rPr lang="en-US" dirty="0">
                <a:solidFill>
                  <a:srgbClr val="030B23"/>
                </a:solidFill>
                <a:latin typeface="+mj-lt"/>
                <a:cs typeface="Arial" pitchFamily="34" charset="0"/>
                <a:sym typeface="Calibri" pitchFamily="34" charset="0"/>
              </a:rPr>
              <a:t>, Funding and Lending Composition from Consumer, SME and  Corporate Banking, etc  </a:t>
            </a:r>
          </a:p>
          <a:p>
            <a:pPr>
              <a:defRPr/>
            </a:pPr>
            <a:endParaRPr lang="en-US" dirty="0">
              <a:solidFill>
                <a:schemeClr val="tx2"/>
              </a:solidFill>
              <a:latin typeface="+mj-lt"/>
              <a:cs typeface="Arial" pitchFamily="34" charset="0"/>
              <a:sym typeface="Calibri" pitchFamily="34" charset="0"/>
            </a:endParaRPr>
          </a:p>
          <a:p>
            <a:pPr>
              <a:defRPr/>
            </a:pPr>
            <a:r>
              <a:rPr lang="en-US" dirty="0">
                <a:solidFill>
                  <a:srgbClr val="030B23"/>
                </a:solidFill>
                <a:latin typeface="+mn-lt"/>
                <a:cs typeface="Arial" pitchFamily="34" charset="0"/>
                <a:sym typeface="Calibri" pitchFamily="34" charset="0"/>
              </a:rPr>
              <a:t>Massive consumer database along with census data is plotted in a dynamic GIS mapping software to visually understand your strength, opportunities, threats and weaknesses in </a:t>
            </a:r>
            <a:r>
              <a:rPr lang="en-US" dirty="0">
                <a:solidFill>
                  <a:schemeClr val="tx2">
                    <a:lumMod val="60000"/>
                    <a:lumOff val="40000"/>
                  </a:schemeClr>
                </a:solidFill>
                <a:latin typeface="+mn-lt"/>
                <a:cs typeface="Arial" pitchFamily="34" charset="0"/>
                <a:sym typeface="Calibri" pitchFamily="34" charset="0"/>
              </a:rPr>
              <a:t>every “</a:t>
            </a:r>
            <a:r>
              <a:rPr lang="en-US" dirty="0" err="1">
                <a:solidFill>
                  <a:schemeClr val="tx2">
                    <a:lumMod val="60000"/>
                    <a:lumOff val="40000"/>
                  </a:schemeClr>
                </a:solidFill>
                <a:latin typeface="+mn-lt"/>
                <a:cs typeface="Arial" pitchFamily="34" charset="0"/>
                <a:sym typeface="Calibri" pitchFamily="34" charset="0"/>
              </a:rPr>
              <a:t>kecamatan</a:t>
            </a:r>
            <a:r>
              <a:rPr lang="en-US" dirty="0">
                <a:solidFill>
                  <a:schemeClr val="tx2">
                    <a:lumMod val="60000"/>
                    <a:lumOff val="40000"/>
                  </a:schemeClr>
                </a:solidFill>
                <a:latin typeface="+mn-lt"/>
                <a:cs typeface="Arial" pitchFamily="34" charset="0"/>
                <a:sym typeface="Calibri" pitchFamily="34" charset="0"/>
              </a:rPr>
              <a:t>” or “</a:t>
            </a:r>
            <a:r>
              <a:rPr lang="en-US" dirty="0" err="1">
                <a:solidFill>
                  <a:schemeClr val="tx2">
                    <a:lumMod val="60000"/>
                    <a:lumOff val="40000"/>
                  </a:schemeClr>
                </a:solidFill>
                <a:latin typeface="+mn-lt"/>
                <a:cs typeface="Arial" pitchFamily="34" charset="0"/>
                <a:sym typeface="Calibri" pitchFamily="34" charset="0"/>
              </a:rPr>
              <a:t>kelurahan</a:t>
            </a:r>
            <a:r>
              <a:rPr lang="en-US" dirty="0">
                <a:solidFill>
                  <a:schemeClr val="tx2">
                    <a:lumMod val="60000"/>
                    <a:lumOff val="40000"/>
                  </a:schemeClr>
                </a:solidFill>
                <a:latin typeface="+mn-lt"/>
                <a:cs typeface="Arial" pitchFamily="34" charset="0"/>
                <a:sym typeface="Calibri" pitchFamily="34" charset="0"/>
              </a:rPr>
              <a:t>” </a:t>
            </a:r>
          </a:p>
          <a:p>
            <a:pPr>
              <a:defRPr/>
            </a:pPr>
            <a:endParaRPr lang="en-US" dirty="0">
              <a:solidFill>
                <a:srgbClr val="030B23"/>
              </a:solidFill>
              <a:latin typeface="+mn-lt"/>
              <a:cs typeface="Arial" pitchFamily="34" charset="0"/>
              <a:sym typeface="Calibri" pitchFamily="34" charset="0"/>
            </a:endParaRPr>
          </a:p>
          <a:p>
            <a:pPr>
              <a:defRPr/>
            </a:pPr>
            <a:r>
              <a:rPr lang="en-US" dirty="0">
                <a:solidFill>
                  <a:schemeClr val="tx2">
                    <a:lumMod val="60000"/>
                    <a:lumOff val="40000"/>
                  </a:schemeClr>
                </a:solidFill>
                <a:cs typeface="Arial" pitchFamily="34" charset="0"/>
                <a:sym typeface="Calibri" pitchFamily="34" charset="0"/>
              </a:rPr>
              <a:t>Terabytes of online and offline media data </a:t>
            </a:r>
            <a:r>
              <a:rPr lang="en-US" dirty="0">
                <a:solidFill>
                  <a:srgbClr val="030B23"/>
                </a:solidFill>
                <a:cs typeface="Arial" pitchFamily="34" charset="0"/>
                <a:sym typeface="Calibri" pitchFamily="34" charset="0"/>
              </a:rPr>
              <a:t>from 2004 until this morning’s data. Simply, every written word in the country, online, offline and anywhere in between. </a:t>
            </a:r>
          </a:p>
          <a:p>
            <a:pPr>
              <a:defRPr/>
            </a:pPr>
            <a:endParaRPr lang="en-US" dirty="0">
              <a:solidFill>
                <a:schemeClr val="tx2"/>
              </a:solidFill>
              <a:latin typeface="+mn-lt"/>
              <a:cs typeface="Arial" pitchFamily="34" charset="0"/>
              <a:sym typeface="Calibri" pitchFamily="34" charset="0"/>
            </a:endParaRPr>
          </a:p>
          <a:p>
            <a:pPr>
              <a:defRPr/>
            </a:pPr>
            <a:r>
              <a:rPr lang="en-US" dirty="0">
                <a:solidFill>
                  <a:srgbClr val="030B23"/>
                </a:solidFill>
                <a:latin typeface="+mn-lt"/>
                <a:cs typeface="Arial" pitchFamily="34" charset="0"/>
                <a:sym typeface="Calibri" pitchFamily="34" charset="0"/>
              </a:rPr>
              <a:t>Over</a:t>
            </a:r>
            <a:r>
              <a:rPr lang="en-US" dirty="0">
                <a:latin typeface="+mn-lt"/>
                <a:cs typeface="Arial" pitchFamily="34" charset="0"/>
                <a:sym typeface="Calibri" pitchFamily="34" charset="0"/>
              </a:rPr>
              <a:t> </a:t>
            </a:r>
            <a:r>
              <a:rPr lang="en-US" dirty="0">
                <a:solidFill>
                  <a:schemeClr val="tx2">
                    <a:lumMod val="60000"/>
                    <a:lumOff val="40000"/>
                  </a:schemeClr>
                </a:solidFill>
                <a:latin typeface="+mn-lt"/>
                <a:cs typeface="Arial" pitchFamily="34" charset="0"/>
                <a:sym typeface="Calibri" pitchFamily="34" charset="0"/>
              </a:rPr>
              <a:t>2.7 billion words of what people search </a:t>
            </a:r>
            <a:r>
              <a:rPr lang="en-US" dirty="0">
                <a:solidFill>
                  <a:srgbClr val="030B23"/>
                </a:solidFill>
                <a:latin typeface="+mn-lt"/>
                <a:cs typeface="Arial" pitchFamily="34" charset="0"/>
                <a:sym typeface="Calibri" pitchFamily="34" charset="0"/>
              </a:rPr>
              <a:t>from leading internet search engine such as </a:t>
            </a:r>
            <a:r>
              <a:rPr lang="en-US" dirty="0" err="1">
                <a:solidFill>
                  <a:srgbClr val="030B23"/>
                </a:solidFill>
                <a:latin typeface="+mn-lt"/>
                <a:cs typeface="Arial" pitchFamily="34" charset="0"/>
                <a:sym typeface="Calibri" pitchFamily="34" charset="0"/>
              </a:rPr>
              <a:t>Google,Yahoo</a:t>
            </a:r>
            <a:r>
              <a:rPr lang="en-US" dirty="0">
                <a:solidFill>
                  <a:srgbClr val="030B23"/>
                </a:solidFill>
                <a:latin typeface="+mn-lt"/>
                <a:cs typeface="Arial" pitchFamily="34" charset="0"/>
                <a:sym typeface="Calibri" pitchFamily="34" charset="0"/>
              </a:rPr>
              <a:t>, etc.  With </a:t>
            </a:r>
            <a:r>
              <a:rPr lang="en-US" dirty="0">
                <a:solidFill>
                  <a:schemeClr val="tx2">
                    <a:lumMod val="60000"/>
                    <a:lumOff val="40000"/>
                  </a:schemeClr>
                </a:solidFill>
                <a:latin typeface="+mn-lt"/>
                <a:cs typeface="Arial" pitchFamily="34" charset="0"/>
                <a:sym typeface="Calibri" pitchFamily="34" charset="0"/>
              </a:rPr>
              <a:t>35 million</a:t>
            </a:r>
            <a:r>
              <a:rPr lang="en-US" dirty="0">
                <a:solidFill>
                  <a:srgbClr val="030B23"/>
                </a:solidFill>
                <a:latin typeface="+mn-lt"/>
                <a:cs typeface="Arial" pitchFamily="34" charset="0"/>
                <a:sym typeface="Calibri" pitchFamily="34" charset="0"/>
              </a:rPr>
              <a:t> Indonesian internet users.</a:t>
            </a:r>
          </a:p>
          <a:p>
            <a:pPr>
              <a:defRPr/>
            </a:pPr>
            <a:endParaRPr lang="en-US" dirty="0">
              <a:solidFill>
                <a:schemeClr val="tx2"/>
              </a:solidFill>
              <a:latin typeface="+mn-lt"/>
              <a:cs typeface="Arial" pitchFamily="34" charset="0"/>
              <a:sym typeface="Calibri" pitchFamily="34" charset="0"/>
            </a:endParaRPr>
          </a:p>
          <a:p>
            <a:pPr>
              <a:defRPr/>
            </a:pPr>
            <a:r>
              <a:rPr lang="en-US" dirty="0">
                <a:solidFill>
                  <a:schemeClr val="tx2">
                    <a:lumMod val="60000"/>
                    <a:lumOff val="40000"/>
                  </a:schemeClr>
                </a:solidFill>
                <a:latin typeface="+mn-lt"/>
                <a:cs typeface="Arial" pitchFamily="34" charset="0"/>
                <a:sym typeface="Calibri" pitchFamily="34" charset="0"/>
              </a:rPr>
              <a:t>Social Network information </a:t>
            </a:r>
            <a:r>
              <a:rPr lang="en-US" dirty="0">
                <a:solidFill>
                  <a:srgbClr val="030B23"/>
                </a:solidFill>
                <a:latin typeface="+mn-lt"/>
                <a:cs typeface="Arial" pitchFamily="34" charset="0"/>
                <a:sym typeface="Calibri" pitchFamily="34" charset="0"/>
              </a:rPr>
              <a:t>from leading Digital Social Media such as </a:t>
            </a:r>
            <a:r>
              <a:rPr lang="en-US" dirty="0" err="1">
                <a:solidFill>
                  <a:srgbClr val="030B23"/>
                </a:solidFill>
                <a:latin typeface="+mn-lt"/>
                <a:cs typeface="Arial" pitchFamily="34" charset="0"/>
                <a:sym typeface="Calibri" pitchFamily="34" charset="0"/>
              </a:rPr>
              <a:t>Facebook</a:t>
            </a:r>
            <a:r>
              <a:rPr lang="en-US" dirty="0">
                <a:solidFill>
                  <a:srgbClr val="030B23"/>
                </a:solidFill>
                <a:latin typeface="+mn-lt"/>
                <a:cs typeface="Arial" pitchFamily="34" charset="0"/>
                <a:sym typeface="Calibri" pitchFamily="34" charset="0"/>
              </a:rPr>
              <a:t>, Twitter, etc  and also what they talked about</a:t>
            </a:r>
          </a:p>
          <a:p>
            <a:pPr>
              <a:defRPr/>
            </a:pPr>
            <a:endParaRPr lang="en-US" dirty="0">
              <a:solidFill>
                <a:schemeClr val="tx2"/>
              </a:solidFill>
              <a:latin typeface="+mn-lt"/>
              <a:cs typeface="Arial" pitchFamily="34" charset="0"/>
              <a:sym typeface="Calibri" pitchFamily="34" charset="0"/>
            </a:endParaRPr>
          </a:p>
          <a:p>
            <a:pPr>
              <a:defRPr/>
            </a:pPr>
            <a:r>
              <a:rPr lang="en-US" dirty="0">
                <a:latin typeface="+mn-lt"/>
                <a:cs typeface="Arial" pitchFamily="34" charset="0"/>
                <a:sym typeface="Calibri" pitchFamily="34" charset="0"/>
              </a:rPr>
              <a:t> </a:t>
            </a:r>
          </a:p>
        </p:txBody>
      </p:sp>
      <p:sp>
        <p:nvSpPr>
          <p:cNvPr id="17411" name="Rectangle 4"/>
          <p:cNvSpPr>
            <a:spLocks noChangeArrowheads="1"/>
          </p:cNvSpPr>
          <p:nvPr/>
        </p:nvSpPr>
        <p:spPr bwMode="auto">
          <a:xfrm>
            <a:off x="476251" y="171450"/>
            <a:ext cx="10668000" cy="685800"/>
          </a:xfrm>
          <a:prstGeom prst="rect">
            <a:avLst/>
          </a:prstGeom>
          <a:noFill/>
          <a:ln w="9525">
            <a:noFill/>
            <a:miter lim="800000"/>
            <a:headEnd/>
            <a:tailEnd/>
          </a:ln>
        </p:spPr>
        <p:txBody>
          <a:bodyPr anchor="ctr"/>
          <a:lstStyle/>
          <a:p>
            <a:pPr>
              <a:defRPr/>
            </a:pPr>
            <a:r>
              <a:rPr lang="en-US" sz="3600" b="1" dirty="0">
                <a:solidFill>
                  <a:schemeClr val="bg1">
                    <a:lumMod val="50000"/>
                  </a:schemeClr>
                </a:solidFill>
                <a:latin typeface="Calibri" pitchFamily="34" charset="0"/>
                <a:ea typeface="MS PGothic" pitchFamily="34" charset="-128"/>
                <a:cs typeface="Arial" pitchFamily="34" charset="0"/>
              </a:rPr>
              <a:t>External Research Data Source Sample</a:t>
            </a:r>
            <a:endParaRPr lang="en-US" b="1" dirty="0">
              <a:solidFill>
                <a:schemeClr val="bg1">
                  <a:lumMod val="50000"/>
                </a:schemeClr>
              </a:solidFill>
              <a:latin typeface="Calibri" pitchFamily="34" charset="0"/>
              <a:ea typeface="MS PGothic" pitchFamily="34" charset="-128"/>
              <a:cs typeface="Arial" pitchFamily="34" charset="0"/>
            </a:endParaRPr>
          </a:p>
        </p:txBody>
      </p:sp>
    </p:spTree>
    <p:extLst>
      <p:ext uri="{BB962C8B-B14F-4D97-AF65-F5344CB8AC3E}">
        <p14:creationId xmlns:p14="http://schemas.microsoft.com/office/powerpoint/2010/main" val="2190839429"/>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p:cNvSpPr/>
          <p:nvPr/>
        </p:nvSpPr>
        <p:spPr>
          <a:xfrm>
            <a:off x="203200" y="228600"/>
            <a:ext cx="10160000" cy="5334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US" sz="4400" b="1" dirty="0">
                <a:solidFill>
                  <a:schemeClr val="bg1"/>
                </a:solidFill>
              </a:rPr>
              <a:t>Preliminary research</a:t>
            </a:r>
          </a:p>
        </p:txBody>
      </p:sp>
      <p:sp>
        <p:nvSpPr>
          <p:cNvPr id="22" name="Rectangle 4"/>
          <p:cNvSpPr txBox="1">
            <a:spLocks noChangeArrowheads="1"/>
          </p:cNvSpPr>
          <p:nvPr/>
        </p:nvSpPr>
        <p:spPr bwMode="auto">
          <a:xfrm>
            <a:off x="508000" y="0"/>
            <a:ext cx="10668000" cy="685800"/>
          </a:xfrm>
          <a:prstGeom prst="rect">
            <a:avLst/>
          </a:prstGeom>
          <a:noFill/>
          <a:ln w="9525">
            <a:noFill/>
            <a:miter lim="800000"/>
            <a:headEnd/>
            <a:tailEnd/>
          </a:ln>
        </p:spPr>
        <p:txBody>
          <a:bodyPr anchor="ctr"/>
          <a:lstStyle/>
          <a:p>
            <a:pPr>
              <a:defRPr/>
            </a:pPr>
            <a:r>
              <a:rPr lang="en-US" sz="3200" b="1" kern="0" dirty="0">
                <a:solidFill>
                  <a:schemeClr val="bg1">
                    <a:lumMod val="50000"/>
                  </a:schemeClr>
                </a:solidFill>
                <a:latin typeface="+mj-lt"/>
                <a:ea typeface="MS PGothic" pitchFamily="34" charset="-128"/>
                <a:cs typeface="ＭＳ Ｐゴシック" pitchFamily="5" charset="-128"/>
              </a:rPr>
              <a:t>Fact Finding through Collective Intelligence</a:t>
            </a:r>
            <a:endParaRPr lang="en-US" sz="1600" b="1" kern="0" dirty="0">
              <a:solidFill>
                <a:schemeClr val="bg1">
                  <a:lumMod val="50000"/>
                </a:schemeClr>
              </a:solidFill>
              <a:latin typeface="+mj-lt"/>
              <a:ea typeface="MS PGothic" pitchFamily="34" charset="-128"/>
              <a:cs typeface="ＭＳ Ｐゴシック" pitchFamily="5" charset="-128"/>
            </a:endParaRPr>
          </a:p>
        </p:txBody>
      </p:sp>
      <p:pic>
        <p:nvPicPr>
          <p:cNvPr id="7170" name="Picture 2"/>
          <p:cNvPicPr>
            <a:picLocks noChangeAspect="1" noChangeArrowheads="1"/>
          </p:cNvPicPr>
          <p:nvPr/>
        </p:nvPicPr>
        <p:blipFill>
          <a:blip r:embed="rId2"/>
          <a:srcRect/>
          <a:stretch>
            <a:fillRect/>
          </a:stretch>
        </p:blipFill>
        <p:spPr bwMode="auto">
          <a:xfrm>
            <a:off x="1016000" y="914400"/>
            <a:ext cx="10557816" cy="4800600"/>
          </a:xfrm>
          <a:prstGeom prst="rect">
            <a:avLst/>
          </a:prstGeom>
          <a:noFill/>
          <a:ln w="9525">
            <a:noFill/>
            <a:miter lim="800000"/>
            <a:headEnd/>
            <a:tailEnd/>
          </a:ln>
          <a:effectLst/>
        </p:spPr>
      </p:pic>
    </p:spTree>
    <p:extLst>
      <p:ext uri="{BB962C8B-B14F-4D97-AF65-F5344CB8AC3E}">
        <p14:creationId xmlns:p14="http://schemas.microsoft.com/office/powerpoint/2010/main" val="1110991363"/>
      </p:ext>
    </p:extLst>
  </p:cSld>
  <p:clrMapOvr>
    <a:masterClrMapping/>
  </p:clrMapOvr>
  <p:transition xmlns:p14="http://schemas.microsoft.com/office/powerpoint/2010/main">
    <p:circl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 Diagonal Corner Rectangle 8"/>
          <p:cNvSpPr/>
          <p:nvPr/>
        </p:nvSpPr>
        <p:spPr>
          <a:xfrm>
            <a:off x="3048000" y="5562601"/>
            <a:ext cx="8870949" cy="714375"/>
          </a:xfrm>
          <a:prstGeom prst="round2DiagRect">
            <a:avLst/>
          </a:prstGeom>
          <a:solidFill>
            <a:schemeClr val="bg1">
              <a:lumMod val="50000"/>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en-US" dirty="0"/>
          </a:p>
        </p:txBody>
      </p:sp>
      <p:pic>
        <p:nvPicPr>
          <p:cNvPr id="3" name="Picture 13" descr="1 degree kraft"/>
          <p:cNvPicPr>
            <a:picLocks noChangeAspect="1" noChangeArrowheads="1"/>
          </p:cNvPicPr>
          <p:nvPr/>
        </p:nvPicPr>
        <p:blipFill>
          <a:blip r:embed="rId3"/>
          <a:srcRect l="6024" t="5882" r="6024" b="7353"/>
          <a:stretch>
            <a:fillRect/>
          </a:stretch>
        </p:blipFill>
        <p:spPr bwMode="auto">
          <a:xfrm>
            <a:off x="1320800" y="1479112"/>
            <a:ext cx="9550400" cy="40930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580" name="Rectangle 14"/>
          <p:cNvSpPr>
            <a:spLocks noChangeArrowheads="1"/>
          </p:cNvSpPr>
          <p:nvPr/>
        </p:nvSpPr>
        <p:spPr bwMode="auto">
          <a:xfrm>
            <a:off x="5810251" y="3036889"/>
            <a:ext cx="624416" cy="111125"/>
          </a:xfrm>
          <a:prstGeom prst="rect">
            <a:avLst/>
          </a:prstGeom>
          <a:solidFill>
            <a:srgbClr val="00A777"/>
          </a:solidFill>
          <a:ln w="9525">
            <a:noFill/>
            <a:miter lim="800000"/>
            <a:headEnd/>
            <a:tailEnd/>
          </a:ln>
        </p:spPr>
        <p:txBody>
          <a:bodyPr wrap="none" anchor="ctr"/>
          <a:lstStyle/>
          <a:p>
            <a:pPr algn="ctr"/>
            <a:r>
              <a:rPr lang="en-US" sz="800">
                <a:solidFill>
                  <a:schemeClr val="tx2"/>
                </a:solidFill>
                <a:latin typeface="Calibri" pitchFamily="34" charset="0"/>
              </a:rPr>
              <a:t>BRAND</a:t>
            </a:r>
            <a:endParaRPr lang="en-US" sz="800" b="1">
              <a:solidFill>
                <a:schemeClr val="tx2"/>
              </a:solidFill>
              <a:latin typeface="Calibri" pitchFamily="34" charset="0"/>
            </a:endParaRPr>
          </a:p>
        </p:txBody>
      </p:sp>
      <p:sp>
        <p:nvSpPr>
          <p:cNvPr id="6" name="TextBox 5"/>
          <p:cNvSpPr txBox="1">
            <a:spLocks noChangeArrowheads="1"/>
          </p:cNvSpPr>
          <p:nvPr/>
        </p:nvSpPr>
        <p:spPr bwMode="auto">
          <a:xfrm>
            <a:off x="3149600" y="5576889"/>
            <a:ext cx="9042400" cy="923925"/>
          </a:xfrm>
          <a:prstGeom prst="rect">
            <a:avLst/>
          </a:prstGeom>
          <a:noFill/>
          <a:ln w="57150">
            <a:noFill/>
            <a:miter lim="800000"/>
            <a:headEnd/>
            <a:tailEnd/>
          </a:ln>
        </p:spPr>
        <p:txBody>
          <a:bodyPr>
            <a:spAutoFit/>
          </a:bodyPr>
          <a:lstStyle/>
          <a:p>
            <a:pPr eaLnBrk="0" hangingPunct="0"/>
            <a:r>
              <a:rPr lang="en-US" b="1" dirty="0">
                <a:solidFill>
                  <a:srgbClr val="030B23"/>
                </a:solidFill>
                <a:latin typeface="Calibri" pitchFamily="34" charset="0"/>
              </a:rPr>
              <a:t>Suggested campaign direction : </a:t>
            </a:r>
            <a:r>
              <a:rPr lang="en-US" b="1" dirty="0" err="1">
                <a:solidFill>
                  <a:srgbClr val="FF0000"/>
                </a:solidFill>
                <a:latin typeface="Calibri" pitchFamily="34" charset="0"/>
              </a:rPr>
              <a:t>Resep</a:t>
            </a:r>
            <a:r>
              <a:rPr lang="en-US" b="1" dirty="0">
                <a:solidFill>
                  <a:srgbClr val="FF0000"/>
                </a:solidFill>
                <a:latin typeface="Calibri" pitchFamily="34" charset="0"/>
              </a:rPr>
              <a:t> </a:t>
            </a:r>
            <a:r>
              <a:rPr lang="en-US" b="1" dirty="0">
                <a:solidFill>
                  <a:srgbClr val="FF0000"/>
                </a:solidFill>
                <a:latin typeface="Calibri" pitchFamily="34" charset="0"/>
                <a:sym typeface="Wingdings" pitchFamily="2" charset="2"/>
              </a:rPr>
              <a:t></a:t>
            </a:r>
            <a:r>
              <a:rPr lang="en-US" b="1" dirty="0">
                <a:solidFill>
                  <a:srgbClr val="FF0000"/>
                </a:solidFill>
                <a:latin typeface="Calibri" pitchFamily="34" charset="0"/>
              </a:rPr>
              <a:t> </a:t>
            </a:r>
            <a:r>
              <a:rPr lang="en-US" b="1" dirty="0" err="1">
                <a:solidFill>
                  <a:srgbClr val="FF0000"/>
                </a:solidFill>
                <a:latin typeface="Calibri" pitchFamily="34" charset="0"/>
              </a:rPr>
              <a:t>Keju</a:t>
            </a:r>
            <a:r>
              <a:rPr lang="en-US" b="1" dirty="0">
                <a:solidFill>
                  <a:srgbClr val="FF0000"/>
                </a:solidFill>
                <a:latin typeface="Calibri" pitchFamily="34" charset="0"/>
              </a:rPr>
              <a:t> </a:t>
            </a:r>
            <a:r>
              <a:rPr lang="en-US" b="1" dirty="0">
                <a:solidFill>
                  <a:srgbClr val="FF0000"/>
                </a:solidFill>
                <a:latin typeface="Calibri" pitchFamily="34" charset="0"/>
                <a:sym typeface="Wingdings" pitchFamily="2" charset="2"/>
              </a:rPr>
              <a:t></a:t>
            </a:r>
            <a:r>
              <a:rPr lang="en-US" b="1" dirty="0">
                <a:solidFill>
                  <a:srgbClr val="FF0000"/>
                </a:solidFill>
                <a:latin typeface="Calibri" pitchFamily="34" charset="0"/>
              </a:rPr>
              <a:t> Brand</a:t>
            </a:r>
          </a:p>
          <a:p>
            <a:pPr eaLnBrk="0" hangingPunct="0"/>
            <a:r>
              <a:rPr lang="en-US" b="1" dirty="0">
                <a:solidFill>
                  <a:srgbClr val="030B23"/>
                </a:solidFill>
                <a:latin typeface="Calibri" pitchFamily="34" charset="0"/>
              </a:rPr>
              <a:t>Instead of : </a:t>
            </a:r>
            <a:r>
              <a:rPr lang="en-US" b="1" dirty="0">
                <a:solidFill>
                  <a:srgbClr val="FF0000"/>
                </a:solidFill>
                <a:latin typeface="Calibri" pitchFamily="34" charset="0"/>
              </a:rPr>
              <a:t>Brand </a:t>
            </a:r>
            <a:r>
              <a:rPr lang="en-US" b="1" dirty="0">
                <a:solidFill>
                  <a:srgbClr val="FF0000"/>
                </a:solidFill>
                <a:latin typeface="Calibri" pitchFamily="34" charset="0"/>
                <a:sym typeface="Wingdings" pitchFamily="2" charset="2"/>
              </a:rPr>
              <a:t> </a:t>
            </a:r>
            <a:r>
              <a:rPr lang="en-US" b="1" dirty="0" err="1">
                <a:solidFill>
                  <a:srgbClr val="FF0000"/>
                </a:solidFill>
                <a:latin typeface="Calibri" pitchFamily="34" charset="0"/>
              </a:rPr>
              <a:t>Resep</a:t>
            </a:r>
            <a:r>
              <a:rPr lang="en-US" b="1" dirty="0">
                <a:solidFill>
                  <a:srgbClr val="FF0000"/>
                </a:solidFill>
                <a:latin typeface="Calibri" pitchFamily="34" charset="0"/>
              </a:rPr>
              <a:t> </a:t>
            </a:r>
            <a:r>
              <a:rPr lang="en-US" b="1" dirty="0">
                <a:solidFill>
                  <a:srgbClr val="FF0000"/>
                </a:solidFill>
                <a:latin typeface="Calibri" pitchFamily="34" charset="0"/>
                <a:sym typeface="Wingdings" pitchFamily="2" charset="2"/>
              </a:rPr>
              <a:t></a:t>
            </a:r>
            <a:r>
              <a:rPr lang="en-US" b="1" dirty="0">
                <a:solidFill>
                  <a:srgbClr val="FF0000"/>
                </a:solidFill>
                <a:latin typeface="Calibri" pitchFamily="34" charset="0"/>
              </a:rPr>
              <a:t> </a:t>
            </a:r>
            <a:r>
              <a:rPr lang="en-US" b="1" dirty="0" err="1">
                <a:solidFill>
                  <a:srgbClr val="FF0000"/>
                </a:solidFill>
                <a:latin typeface="Calibri" pitchFamily="34" charset="0"/>
              </a:rPr>
              <a:t>Keju</a:t>
            </a:r>
            <a:r>
              <a:rPr lang="en-US" b="1" dirty="0">
                <a:solidFill>
                  <a:srgbClr val="FF0000"/>
                </a:solidFill>
                <a:latin typeface="Calibri" pitchFamily="34" charset="0"/>
              </a:rPr>
              <a:t> </a:t>
            </a:r>
          </a:p>
          <a:p>
            <a:pPr eaLnBrk="0" hangingPunct="0"/>
            <a:endParaRPr lang="en-US" b="1" dirty="0">
              <a:latin typeface="Calibri" pitchFamily="34" charset="0"/>
            </a:endParaRPr>
          </a:p>
        </p:txBody>
      </p:sp>
      <p:sp>
        <p:nvSpPr>
          <p:cNvPr id="7" name="Round Diagonal Corner Rectangle 6"/>
          <p:cNvSpPr/>
          <p:nvPr/>
        </p:nvSpPr>
        <p:spPr>
          <a:xfrm>
            <a:off x="711200" y="685800"/>
            <a:ext cx="11195051" cy="857250"/>
          </a:xfrm>
          <a:prstGeom prst="round2DiagRect">
            <a:avLst/>
          </a:prstGeom>
          <a:solidFill>
            <a:schemeClr val="bg1">
              <a:lumMod val="50000"/>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8" name="TextBox 7"/>
          <p:cNvSpPr txBox="1"/>
          <p:nvPr/>
        </p:nvSpPr>
        <p:spPr>
          <a:xfrm>
            <a:off x="1219200" y="685800"/>
            <a:ext cx="10591800" cy="830262"/>
          </a:xfrm>
          <a:prstGeom prst="rect">
            <a:avLst/>
          </a:prstGeom>
          <a:noFill/>
        </p:spPr>
        <p:txBody>
          <a:bodyPr wrap="square">
            <a:spAutoFit/>
          </a:bodyPr>
          <a:lstStyle/>
          <a:p>
            <a:pPr>
              <a:defRPr/>
            </a:pPr>
            <a:r>
              <a:rPr lang="en-US" sz="2400" u="sng" dirty="0">
                <a:solidFill>
                  <a:schemeClr val="bg1"/>
                </a:solidFill>
                <a:latin typeface="+mn-lt"/>
                <a:cs typeface="Arial" pitchFamily="34" charset="0"/>
              </a:rPr>
              <a:t>ILLUSTRATION</a:t>
            </a:r>
            <a:r>
              <a:rPr lang="en-US" sz="2400" dirty="0">
                <a:solidFill>
                  <a:schemeClr val="bg1"/>
                </a:solidFill>
                <a:latin typeface="+mn-lt"/>
                <a:cs typeface="Arial" pitchFamily="34" charset="0"/>
              </a:rPr>
              <a:t> : The most keyword that people typed in Google about Brand Cheese X is “</a:t>
            </a:r>
            <a:r>
              <a:rPr lang="en-US" sz="2400" b="1" dirty="0" err="1">
                <a:solidFill>
                  <a:schemeClr val="bg1"/>
                </a:solidFill>
                <a:latin typeface="+mn-lt"/>
                <a:cs typeface="Arial" pitchFamily="34" charset="0"/>
              </a:rPr>
              <a:t>Resep</a:t>
            </a:r>
            <a:r>
              <a:rPr lang="en-US" sz="2400" dirty="0">
                <a:solidFill>
                  <a:schemeClr val="bg1"/>
                </a:solidFill>
                <a:latin typeface="+mn-lt"/>
                <a:cs typeface="Arial" pitchFamily="34" charset="0"/>
              </a:rPr>
              <a:t>” </a:t>
            </a:r>
          </a:p>
        </p:txBody>
      </p:sp>
      <p:sp>
        <p:nvSpPr>
          <p:cNvPr id="10" name="Oval 9"/>
          <p:cNvSpPr/>
          <p:nvPr/>
        </p:nvSpPr>
        <p:spPr>
          <a:xfrm rot="19547882">
            <a:off x="643989" y="3221525"/>
            <a:ext cx="3285067" cy="2476500"/>
          </a:xfrm>
          <a:prstGeom prst="ellipse">
            <a:avLst/>
          </a:prstGeom>
          <a:solidFill>
            <a:srgbClr val="FFF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Box 10"/>
          <p:cNvSpPr txBox="1"/>
          <p:nvPr/>
        </p:nvSpPr>
        <p:spPr>
          <a:xfrm rot="19752256">
            <a:off x="555090" y="3837476"/>
            <a:ext cx="3528484" cy="1323975"/>
          </a:xfrm>
          <a:prstGeom prst="rect">
            <a:avLst/>
          </a:prstGeom>
          <a:noFill/>
        </p:spPr>
        <p:txBody>
          <a:bodyPr>
            <a:spAutoFit/>
          </a:bodyPr>
          <a:lstStyle/>
          <a:p>
            <a:pPr algn="ctr">
              <a:defRPr/>
            </a:pPr>
            <a:r>
              <a:rPr lang="en-US" sz="2000" b="1" dirty="0">
                <a:solidFill>
                  <a:srgbClr val="00B050"/>
                </a:solidFill>
                <a:latin typeface="+mn-lt"/>
                <a:cs typeface="Arial" pitchFamily="34" charset="0"/>
              </a:rPr>
              <a:t>What’s on People’s Mind about Brand X ?</a:t>
            </a:r>
          </a:p>
          <a:p>
            <a:pPr algn="ctr">
              <a:defRPr/>
            </a:pPr>
            <a:r>
              <a:rPr lang="en-US" sz="2000" b="1" dirty="0">
                <a:solidFill>
                  <a:srgbClr val="00B050"/>
                </a:solidFill>
                <a:latin typeface="+mn-lt"/>
                <a:cs typeface="Arial" pitchFamily="34" charset="0"/>
              </a:rPr>
              <a:t>Is it inline with their Campaign ?</a:t>
            </a:r>
          </a:p>
        </p:txBody>
      </p:sp>
      <p:sp>
        <p:nvSpPr>
          <p:cNvPr id="12" name="Rectangle 4"/>
          <p:cNvSpPr txBox="1">
            <a:spLocks noChangeArrowheads="1"/>
          </p:cNvSpPr>
          <p:nvPr/>
        </p:nvSpPr>
        <p:spPr bwMode="auto">
          <a:xfrm>
            <a:off x="508000" y="0"/>
            <a:ext cx="10668000" cy="685800"/>
          </a:xfrm>
          <a:prstGeom prst="rect">
            <a:avLst/>
          </a:prstGeom>
          <a:noFill/>
          <a:ln w="9525">
            <a:noFill/>
            <a:miter lim="800000"/>
            <a:headEnd/>
            <a:tailEnd/>
          </a:ln>
        </p:spPr>
        <p:txBody>
          <a:bodyPr anchor="ctr"/>
          <a:lstStyle/>
          <a:p>
            <a:pPr>
              <a:defRPr/>
            </a:pPr>
            <a:r>
              <a:rPr lang="en-US" sz="3200" b="1" kern="0" dirty="0">
                <a:solidFill>
                  <a:schemeClr val="bg1">
                    <a:lumMod val="50000"/>
                  </a:schemeClr>
                </a:solidFill>
                <a:latin typeface="+mj-lt"/>
                <a:ea typeface="MS PGothic" pitchFamily="34" charset="-128"/>
                <a:cs typeface="ＭＳ Ｐゴシック" pitchFamily="5" charset="-128"/>
              </a:rPr>
              <a:t>What they perceive about your brand…</a:t>
            </a:r>
            <a:endParaRPr lang="en-US" sz="1600" b="1" kern="0" dirty="0">
              <a:solidFill>
                <a:schemeClr val="bg1">
                  <a:lumMod val="50000"/>
                </a:schemeClr>
              </a:solidFill>
              <a:latin typeface="+mj-lt"/>
              <a:ea typeface="MS PGothic" pitchFamily="34" charset="-128"/>
              <a:cs typeface="ＭＳ Ｐゴシック" pitchFamily="5" charset="-128"/>
            </a:endParaRPr>
          </a:p>
        </p:txBody>
      </p:sp>
      <p:sp>
        <p:nvSpPr>
          <p:cNvPr id="24587" name="Rectangle 13"/>
          <p:cNvSpPr>
            <a:spLocks noChangeArrowheads="1"/>
          </p:cNvSpPr>
          <p:nvPr/>
        </p:nvSpPr>
        <p:spPr bwMode="auto">
          <a:xfrm>
            <a:off x="5715000" y="3413126"/>
            <a:ext cx="857251" cy="214313"/>
          </a:xfrm>
          <a:prstGeom prst="rect">
            <a:avLst/>
          </a:prstGeom>
          <a:solidFill>
            <a:srgbClr val="FFFF00"/>
          </a:solidFill>
          <a:ln w="9525">
            <a:solidFill>
              <a:srgbClr val="DDDDDD"/>
            </a:solidFill>
            <a:miter lim="800000"/>
            <a:headEnd/>
            <a:tailEnd/>
          </a:ln>
        </p:spPr>
        <p:txBody>
          <a:bodyPr>
            <a:spAutoFit/>
          </a:bodyPr>
          <a:lstStyle/>
          <a:p>
            <a:pPr algn="ctr"/>
            <a:r>
              <a:rPr lang="en-US" sz="800" b="1">
                <a:solidFill>
                  <a:schemeClr val="tx2"/>
                </a:solidFill>
              </a:rPr>
              <a:t>Brand X</a:t>
            </a:r>
          </a:p>
        </p:txBody>
      </p:sp>
    </p:spTree>
    <p:extLst>
      <p:ext uri="{BB962C8B-B14F-4D97-AF65-F5344CB8AC3E}">
        <p14:creationId xmlns:p14="http://schemas.microsoft.com/office/powerpoint/2010/main" val="4112471954"/>
      </p:ext>
    </p:extLst>
  </p:cSld>
  <p:clrMapOvr>
    <a:masterClrMapping/>
  </p:clrMapOvr>
  <p:transition xmlns:p14="http://schemas.microsoft.com/office/powerpoint/2010/main">
    <p:circl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srcRect l="19327" t="24698" r="20351" b="15071"/>
          <a:stretch>
            <a:fillRect/>
          </a:stretch>
        </p:blipFill>
        <p:spPr bwMode="auto">
          <a:xfrm>
            <a:off x="812800" y="1719282"/>
            <a:ext cx="11176000" cy="4495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 Diagonal Corner Rectangle 6"/>
          <p:cNvSpPr/>
          <p:nvPr/>
        </p:nvSpPr>
        <p:spPr>
          <a:xfrm>
            <a:off x="609601" y="785813"/>
            <a:ext cx="11417300" cy="1143000"/>
          </a:xfrm>
          <a:prstGeom prst="round2DiagRect">
            <a:avLst/>
          </a:prstGeom>
          <a:solidFill>
            <a:schemeClr val="bg1">
              <a:lumMod val="50000"/>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8" name="TextBox 7"/>
          <p:cNvSpPr txBox="1"/>
          <p:nvPr/>
        </p:nvSpPr>
        <p:spPr>
          <a:xfrm>
            <a:off x="692150" y="785814"/>
            <a:ext cx="11239500" cy="1570037"/>
          </a:xfrm>
          <a:prstGeom prst="rect">
            <a:avLst/>
          </a:prstGeom>
          <a:noFill/>
        </p:spPr>
        <p:txBody>
          <a:bodyPr>
            <a:spAutoFit/>
          </a:bodyPr>
          <a:lstStyle/>
          <a:p>
            <a:pPr>
              <a:defRPr/>
            </a:pPr>
            <a:r>
              <a:rPr lang="en-US" sz="2400" u="sng" dirty="0">
                <a:solidFill>
                  <a:schemeClr val="bg1"/>
                </a:solidFill>
                <a:latin typeface="+mn-lt"/>
                <a:cs typeface="Arial" pitchFamily="34" charset="0"/>
              </a:rPr>
              <a:t>ILLUSTRATION</a:t>
            </a:r>
            <a:r>
              <a:rPr lang="en-US" sz="2400" dirty="0">
                <a:solidFill>
                  <a:schemeClr val="bg1"/>
                </a:solidFill>
                <a:latin typeface="+mn-lt"/>
                <a:cs typeface="Arial" pitchFamily="34" charset="0"/>
              </a:rPr>
              <a:t> : The most keyword that people typed in Google about </a:t>
            </a:r>
            <a:r>
              <a:rPr lang="en-US" sz="2400" b="1" dirty="0" err="1">
                <a:solidFill>
                  <a:schemeClr val="bg1"/>
                </a:solidFill>
                <a:latin typeface="+mn-lt"/>
                <a:cs typeface="Arial" pitchFamily="34" charset="0"/>
              </a:rPr>
              <a:t>Minuman</a:t>
            </a:r>
            <a:r>
              <a:rPr lang="en-US" sz="2400" b="1" dirty="0">
                <a:solidFill>
                  <a:schemeClr val="bg1"/>
                </a:solidFill>
                <a:latin typeface="+mn-lt"/>
                <a:cs typeface="Arial" pitchFamily="34" charset="0"/>
              </a:rPr>
              <a:t> </a:t>
            </a:r>
            <a:r>
              <a:rPr lang="en-US" sz="2400" b="1" dirty="0" err="1">
                <a:solidFill>
                  <a:schemeClr val="bg1"/>
                </a:solidFill>
                <a:latin typeface="+mn-lt"/>
                <a:cs typeface="Arial" pitchFamily="34" charset="0"/>
              </a:rPr>
              <a:t>Botol</a:t>
            </a:r>
            <a:r>
              <a:rPr lang="en-US" sz="2400" b="1" dirty="0">
                <a:solidFill>
                  <a:schemeClr val="bg1"/>
                </a:solidFill>
                <a:latin typeface="+mn-lt"/>
                <a:cs typeface="Arial" pitchFamily="34" charset="0"/>
              </a:rPr>
              <a:t> </a:t>
            </a:r>
            <a:r>
              <a:rPr lang="en-US" sz="2400" dirty="0">
                <a:solidFill>
                  <a:schemeClr val="bg1"/>
                </a:solidFill>
                <a:latin typeface="+mn-lt"/>
                <a:cs typeface="Arial" pitchFamily="34" charset="0"/>
              </a:rPr>
              <a:t>is “</a:t>
            </a:r>
            <a:r>
              <a:rPr lang="en-US" sz="2400" b="1" dirty="0">
                <a:solidFill>
                  <a:schemeClr val="bg1"/>
                </a:solidFill>
                <a:latin typeface="+mn-lt"/>
                <a:cs typeface="Arial" pitchFamily="34" charset="0"/>
              </a:rPr>
              <a:t>Coca Cola, Sprite, the </a:t>
            </a:r>
            <a:r>
              <a:rPr lang="en-US" sz="2400" b="1" dirty="0" err="1">
                <a:solidFill>
                  <a:schemeClr val="bg1"/>
                </a:solidFill>
                <a:latin typeface="+mn-lt"/>
                <a:cs typeface="Arial" pitchFamily="34" charset="0"/>
              </a:rPr>
              <a:t>botol</a:t>
            </a:r>
            <a:r>
              <a:rPr lang="en-US" sz="2400" dirty="0">
                <a:solidFill>
                  <a:schemeClr val="bg1"/>
                </a:solidFill>
                <a:latin typeface="+mn-lt"/>
                <a:cs typeface="Arial" pitchFamily="34" charset="0"/>
              </a:rPr>
              <a:t>”                                                					</a:t>
            </a:r>
            <a:r>
              <a:rPr lang="en-US" sz="1400" i="1" dirty="0">
                <a:solidFill>
                  <a:schemeClr val="tx1">
                    <a:lumMod val="20000"/>
                    <a:lumOff val="80000"/>
                  </a:schemeClr>
                </a:solidFill>
                <a:latin typeface="Calibri" pitchFamily="34" charset="0"/>
                <a:cs typeface="Arial" pitchFamily="34" charset="0"/>
              </a:rPr>
              <a:t>bigger the words, the more often it was typed</a:t>
            </a:r>
            <a:endParaRPr lang="en-US" sz="2400" i="1" dirty="0">
              <a:solidFill>
                <a:schemeClr val="tx1">
                  <a:lumMod val="20000"/>
                  <a:lumOff val="80000"/>
                </a:schemeClr>
              </a:solidFill>
              <a:latin typeface="Calibri" pitchFamily="34" charset="0"/>
              <a:cs typeface="Arial" pitchFamily="34" charset="0"/>
            </a:endParaRPr>
          </a:p>
          <a:p>
            <a:pPr>
              <a:defRPr/>
            </a:pPr>
            <a:endParaRPr lang="en-US" sz="2400" dirty="0">
              <a:solidFill>
                <a:schemeClr val="bg1"/>
              </a:solidFill>
              <a:latin typeface="+mn-lt"/>
              <a:cs typeface="Arial" pitchFamily="34" charset="0"/>
            </a:endParaRPr>
          </a:p>
        </p:txBody>
      </p:sp>
      <p:sp>
        <p:nvSpPr>
          <p:cNvPr id="10" name="Oval 9"/>
          <p:cNvSpPr/>
          <p:nvPr/>
        </p:nvSpPr>
        <p:spPr>
          <a:xfrm rot="19547882">
            <a:off x="745589" y="2683975"/>
            <a:ext cx="3285067" cy="2476500"/>
          </a:xfrm>
          <a:prstGeom prst="ellipse">
            <a:avLst/>
          </a:prstGeom>
          <a:solidFill>
            <a:srgbClr val="FFF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TextBox 10"/>
          <p:cNvSpPr txBox="1"/>
          <p:nvPr/>
        </p:nvSpPr>
        <p:spPr>
          <a:xfrm rot="19752256">
            <a:off x="656690" y="3454082"/>
            <a:ext cx="3528484" cy="1015663"/>
          </a:xfrm>
          <a:prstGeom prst="rect">
            <a:avLst/>
          </a:prstGeom>
          <a:noFill/>
        </p:spPr>
        <p:txBody>
          <a:bodyPr>
            <a:spAutoFit/>
          </a:bodyPr>
          <a:lstStyle/>
          <a:p>
            <a:pPr algn="ctr">
              <a:defRPr/>
            </a:pPr>
            <a:r>
              <a:rPr lang="en-US" sz="2000" b="1" dirty="0">
                <a:solidFill>
                  <a:srgbClr val="00B050"/>
                </a:solidFill>
                <a:latin typeface="+mn-lt"/>
                <a:cs typeface="Arial" pitchFamily="34" charset="0"/>
              </a:rPr>
              <a:t>We know our nearest competitor? What we want to position our brand?</a:t>
            </a:r>
          </a:p>
        </p:txBody>
      </p:sp>
      <p:sp>
        <p:nvSpPr>
          <p:cNvPr id="12" name="Rectangle 4"/>
          <p:cNvSpPr txBox="1">
            <a:spLocks noChangeArrowheads="1"/>
          </p:cNvSpPr>
          <p:nvPr/>
        </p:nvSpPr>
        <p:spPr bwMode="auto">
          <a:xfrm>
            <a:off x="609600" y="0"/>
            <a:ext cx="10668000" cy="685800"/>
          </a:xfrm>
          <a:prstGeom prst="rect">
            <a:avLst/>
          </a:prstGeom>
          <a:noFill/>
          <a:ln w="9525">
            <a:noFill/>
            <a:miter lim="800000"/>
            <a:headEnd/>
            <a:tailEnd/>
          </a:ln>
        </p:spPr>
        <p:txBody>
          <a:bodyPr anchor="ctr"/>
          <a:lstStyle/>
          <a:p>
            <a:pPr>
              <a:defRPr/>
            </a:pPr>
            <a:r>
              <a:rPr lang="en-US" sz="3200" b="1" kern="0" dirty="0">
                <a:solidFill>
                  <a:schemeClr val="bg1">
                    <a:lumMod val="50000"/>
                  </a:schemeClr>
                </a:solidFill>
                <a:latin typeface="+mj-lt"/>
                <a:ea typeface="MS PGothic" pitchFamily="34" charset="-128"/>
                <a:cs typeface="ＭＳ Ｐゴシック" pitchFamily="5" charset="-128"/>
              </a:rPr>
              <a:t>What they associate closely to your brand…</a:t>
            </a:r>
            <a:endParaRPr lang="en-US" sz="1600" b="1" kern="0" dirty="0">
              <a:solidFill>
                <a:schemeClr val="bg1">
                  <a:lumMod val="50000"/>
                </a:schemeClr>
              </a:solidFill>
              <a:latin typeface="+mj-lt"/>
              <a:ea typeface="MS PGothic" pitchFamily="34" charset="-128"/>
              <a:cs typeface="ＭＳ Ｐゴシック" pitchFamily="5" charset="-128"/>
            </a:endParaRPr>
          </a:p>
        </p:txBody>
      </p:sp>
    </p:spTree>
    <p:extLst>
      <p:ext uri="{BB962C8B-B14F-4D97-AF65-F5344CB8AC3E}">
        <p14:creationId xmlns:p14="http://schemas.microsoft.com/office/powerpoint/2010/main" val="990510220"/>
      </p:ext>
    </p:extLst>
  </p:cSld>
  <p:clrMapOvr>
    <a:masterClrMapping/>
  </p:clrMapOvr>
  <p:transition xmlns:p14="http://schemas.microsoft.com/office/powerpoint/2010/main">
    <p:circl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l="3514" t="20833" r="5124" b="10417"/>
          <a:stretch>
            <a:fillRect/>
          </a:stretch>
        </p:blipFill>
        <p:spPr bwMode="auto">
          <a:xfrm>
            <a:off x="609600" y="1500188"/>
            <a:ext cx="11480800" cy="4805362"/>
          </a:xfrm>
          <a:prstGeom prst="rect">
            <a:avLst/>
          </a:prstGeom>
          <a:noFill/>
          <a:ln w="9525">
            <a:noFill/>
            <a:miter lim="800000"/>
            <a:headEnd/>
            <a:tailEnd/>
          </a:ln>
        </p:spPr>
      </p:pic>
      <p:sp>
        <p:nvSpPr>
          <p:cNvPr id="3" name="Rectangle 4"/>
          <p:cNvSpPr txBox="1">
            <a:spLocks noChangeArrowheads="1"/>
          </p:cNvSpPr>
          <p:nvPr/>
        </p:nvSpPr>
        <p:spPr bwMode="auto">
          <a:xfrm>
            <a:off x="558800" y="0"/>
            <a:ext cx="11430000" cy="685800"/>
          </a:xfrm>
          <a:prstGeom prst="rect">
            <a:avLst/>
          </a:prstGeom>
          <a:noFill/>
          <a:ln w="9525">
            <a:noFill/>
            <a:miter lim="800000"/>
            <a:headEnd/>
            <a:tailEnd/>
          </a:ln>
        </p:spPr>
        <p:txBody>
          <a:bodyPr anchor="ctr"/>
          <a:lstStyle/>
          <a:p>
            <a:pPr>
              <a:defRPr/>
            </a:pPr>
            <a:r>
              <a:rPr lang="en-US" sz="3200" b="1" kern="0" dirty="0">
                <a:solidFill>
                  <a:schemeClr val="bg1">
                    <a:lumMod val="50000"/>
                  </a:schemeClr>
                </a:solidFill>
                <a:latin typeface="+mj-lt"/>
                <a:ea typeface="MS PGothic" pitchFamily="34" charset="-128"/>
                <a:cs typeface="ＭＳ Ｐゴシック" pitchFamily="5" charset="-128"/>
              </a:rPr>
              <a:t>What people perceive about </a:t>
            </a:r>
            <a:r>
              <a:rPr lang="en-US" sz="3200" b="1" kern="0" dirty="0" err="1">
                <a:solidFill>
                  <a:schemeClr val="bg1">
                    <a:lumMod val="50000"/>
                  </a:schemeClr>
                </a:solidFill>
                <a:latin typeface="+mj-lt"/>
                <a:ea typeface="MS PGothic" pitchFamily="34" charset="-128"/>
                <a:cs typeface="ＭＳ Ｐゴシック" pitchFamily="5" charset="-128"/>
              </a:rPr>
              <a:t>Pembalut</a:t>
            </a:r>
            <a:r>
              <a:rPr lang="en-US" sz="3200" b="1" kern="0" dirty="0">
                <a:solidFill>
                  <a:schemeClr val="bg1">
                    <a:lumMod val="50000"/>
                  </a:schemeClr>
                </a:solidFill>
                <a:latin typeface="+mj-lt"/>
                <a:ea typeface="MS PGothic" pitchFamily="34" charset="-128"/>
                <a:cs typeface="ＭＳ Ｐゴシック" pitchFamily="5" charset="-128"/>
              </a:rPr>
              <a:t>……</a:t>
            </a:r>
            <a:endParaRPr lang="en-US" sz="1600" b="1" kern="0" dirty="0">
              <a:solidFill>
                <a:schemeClr val="bg1">
                  <a:lumMod val="50000"/>
                </a:schemeClr>
              </a:solidFill>
              <a:latin typeface="+mj-lt"/>
              <a:ea typeface="MS PGothic" pitchFamily="34" charset="-128"/>
              <a:cs typeface="ＭＳ Ｐゴシック" pitchFamily="5" charset="-128"/>
            </a:endParaRPr>
          </a:p>
        </p:txBody>
      </p:sp>
      <p:sp>
        <p:nvSpPr>
          <p:cNvPr id="4" name="Round Diagonal Corner Rectangle 3"/>
          <p:cNvSpPr/>
          <p:nvPr/>
        </p:nvSpPr>
        <p:spPr>
          <a:xfrm>
            <a:off x="609600" y="642938"/>
            <a:ext cx="11296651" cy="857250"/>
          </a:xfrm>
          <a:prstGeom prst="round2DiagRect">
            <a:avLst/>
          </a:prstGeom>
          <a:solidFill>
            <a:schemeClr val="bg1">
              <a:lumMod val="50000"/>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5" name="TextBox 4"/>
          <p:cNvSpPr txBox="1"/>
          <p:nvPr/>
        </p:nvSpPr>
        <p:spPr>
          <a:xfrm>
            <a:off x="609600" y="642938"/>
            <a:ext cx="11201400" cy="830262"/>
          </a:xfrm>
          <a:prstGeom prst="rect">
            <a:avLst/>
          </a:prstGeom>
          <a:noFill/>
        </p:spPr>
        <p:txBody>
          <a:bodyPr wrap="square">
            <a:spAutoFit/>
          </a:bodyPr>
          <a:lstStyle/>
          <a:p>
            <a:pPr>
              <a:defRPr/>
            </a:pPr>
            <a:r>
              <a:rPr lang="en-US" sz="2000" u="sng" dirty="0">
                <a:solidFill>
                  <a:schemeClr val="bg1"/>
                </a:solidFill>
                <a:latin typeface="Arial" pitchFamily="34" charset="0"/>
                <a:cs typeface="Arial" pitchFamily="34" charset="0"/>
              </a:rPr>
              <a:t>ILLUSTRATION</a:t>
            </a:r>
            <a:r>
              <a:rPr lang="en-US" sz="2000" dirty="0">
                <a:solidFill>
                  <a:schemeClr val="bg1"/>
                </a:solidFill>
                <a:latin typeface="Arial" pitchFamily="34" charset="0"/>
                <a:cs typeface="Arial" pitchFamily="34" charset="0"/>
              </a:rPr>
              <a:t> : </a:t>
            </a:r>
            <a:r>
              <a:rPr lang="en-US" sz="2400" dirty="0">
                <a:solidFill>
                  <a:schemeClr val="bg1"/>
                </a:solidFill>
                <a:latin typeface="+mn-lt"/>
                <a:cs typeface="Arial" pitchFamily="34" charset="0"/>
              </a:rPr>
              <a:t>When typed ‘</a:t>
            </a:r>
            <a:r>
              <a:rPr lang="en-US" sz="2400" dirty="0" err="1">
                <a:solidFill>
                  <a:schemeClr val="bg1"/>
                </a:solidFill>
                <a:latin typeface="+mn-lt"/>
                <a:cs typeface="Arial" pitchFamily="34" charset="0"/>
              </a:rPr>
              <a:t>pembalut</a:t>
            </a:r>
            <a:r>
              <a:rPr lang="en-US" sz="2400" dirty="0">
                <a:solidFill>
                  <a:schemeClr val="bg1"/>
                </a:solidFill>
                <a:latin typeface="+mn-lt"/>
                <a:cs typeface="Arial" pitchFamily="34" charset="0"/>
              </a:rPr>
              <a:t>’ the main associated keywords are ‘</a:t>
            </a:r>
            <a:r>
              <a:rPr lang="en-US" sz="2400" dirty="0" err="1">
                <a:solidFill>
                  <a:schemeClr val="bg1"/>
                </a:solidFill>
                <a:latin typeface="+mn-lt"/>
                <a:cs typeface="Arial" pitchFamily="34" charset="0"/>
              </a:rPr>
              <a:t>keputihan</a:t>
            </a:r>
            <a:r>
              <a:rPr lang="en-US" sz="2400" dirty="0">
                <a:solidFill>
                  <a:schemeClr val="bg1"/>
                </a:solidFill>
                <a:latin typeface="+mn-lt"/>
                <a:cs typeface="Arial" pitchFamily="34" charset="0"/>
              </a:rPr>
              <a:t>, </a:t>
            </a:r>
            <a:r>
              <a:rPr lang="en-US" sz="2400" dirty="0" err="1">
                <a:solidFill>
                  <a:schemeClr val="bg1"/>
                </a:solidFill>
                <a:latin typeface="+mn-lt"/>
                <a:cs typeface="Arial" pitchFamily="34" charset="0"/>
              </a:rPr>
              <a:t>kanker</a:t>
            </a:r>
            <a:r>
              <a:rPr lang="en-US" sz="2400" dirty="0">
                <a:solidFill>
                  <a:schemeClr val="bg1"/>
                </a:solidFill>
                <a:latin typeface="+mn-lt"/>
                <a:cs typeface="Arial" pitchFamily="34" charset="0"/>
              </a:rPr>
              <a:t>, </a:t>
            </a:r>
            <a:r>
              <a:rPr lang="en-US" sz="2400" dirty="0" err="1">
                <a:solidFill>
                  <a:schemeClr val="bg1"/>
                </a:solidFill>
                <a:latin typeface="+mn-lt"/>
                <a:cs typeface="Arial" pitchFamily="34" charset="0"/>
              </a:rPr>
              <a:t>menstruasi</a:t>
            </a:r>
            <a:r>
              <a:rPr lang="en-US" sz="2400" dirty="0">
                <a:solidFill>
                  <a:schemeClr val="bg1"/>
                </a:solidFill>
                <a:latin typeface="+mn-lt"/>
                <a:cs typeface="Arial" pitchFamily="34" charset="0"/>
              </a:rPr>
              <a:t>’  </a:t>
            </a:r>
            <a:r>
              <a:rPr lang="en-US" sz="1200" dirty="0">
                <a:solidFill>
                  <a:schemeClr val="bg1"/>
                </a:solidFill>
                <a:latin typeface="+mn-lt"/>
                <a:cs typeface="Arial" pitchFamily="34" charset="0"/>
              </a:rPr>
              <a:t>bigger the words, the often it was typed</a:t>
            </a:r>
            <a:endParaRPr lang="en-US" sz="2000" dirty="0">
              <a:solidFill>
                <a:schemeClr val="bg1"/>
              </a:solidFill>
              <a:latin typeface="+mn-lt"/>
              <a:cs typeface="Arial" pitchFamily="34" charset="0"/>
            </a:endParaRPr>
          </a:p>
        </p:txBody>
      </p:sp>
      <p:sp>
        <p:nvSpPr>
          <p:cNvPr id="6" name="Oval 5"/>
          <p:cNvSpPr/>
          <p:nvPr/>
        </p:nvSpPr>
        <p:spPr>
          <a:xfrm rot="19547882">
            <a:off x="906027" y="2956490"/>
            <a:ext cx="3042659" cy="2306454"/>
          </a:xfrm>
          <a:prstGeom prst="ellipse">
            <a:avLst/>
          </a:prstGeom>
          <a:solidFill>
            <a:srgbClr val="FFF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7655" name="TextBox 8"/>
          <p:cNvSpPr txBox="1">
            <a:spLocks noChangeArrowheads="1"/>
          </p:cNvSpPr>
          <p:nvPr/>
        </p:nvSpPr>
        <p:spPr bwMode="auto">
          <a:xfrm rot="-1116608">
            <a:off x="767048" y="3844995"/>
            <a:ext cx="3276600" cy="707886"/>
          </a:xfrm>
          <a:prstGeom prst="rect">
            <a:avLst/>
          </a:prstGeom>
          <a:noFill/>
          <a:ln w="9525">
            <a:noFill/>
            <a:miter lim="800000"/>
            <a:headEnd/>
            <a:tailEnd/>
          </a:ln>
        </p:spPr>
        <p:txBody>
          <a:bodyPr>
            <a:spAutoFit/>
          </a:bodyPr>
          <a:lstStyle/>
          <a:p>
            <a:pPr algn="ctr"/>
            <a:r>
              <a:rPr lang="en-US" sz="2000" b="1" dirty="0">
                <a:solidFill>
                  <a:srgbClr val="00B050"/>
                </a:solidFill>
              </a:rPr>
              <a:t>Have they address these issues / opportunities</a:t>
            </a:r>
          </a:p>
        </p:txBody>
      </p:sp>
    </p:spTree>
    <p:extLst>
      <p:ext uri="{BB962C8B-B14F-4D97-AF65-F5344CB8AC3E}">
        <p14:creationId xmlns:p14="http://schemas.microsoft.com/office/powerpoint/2010/main" val="3994757079"/>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imron zuhri\Desktop\mtrac\account\ddi\rene all.emf"/>
          <p:cNvPicPr>
            <a:picLocks noChangeAspect="1" noChangeArrowheads="1"/>
          </p:cNvPicPr>
          <p:nvPr/>
        </p:nvPicPr>
        <p:blipFill>
          <a:blip r:embed="rId3"/>
          <a:srcRect/>
          <a:stretch>
            <a:fillRect/>
          </a:stretch>
        </p:blipFill>
        <p:spPr bwMode="auto">
          <a:xfrm>
            <a:off x="711200" y="714376"/>
            <a:ext cx="11480800" cy="5516563"/>
          </a:xfrm>
          <a:prstGeom prst="rect">
            <a:avLst/>
          </a:prstGeom>
          <a:noFill/>
          <a:ln w="9525">
            <a:noFill/>
            <a:miter lim="800000"/>
            <a:headEnd/>
            <a:tailEnd/>
          </a:ln>
        </p:spPr>
      </p:pic>
      <p:sp>
        <p:nvSpPr>
          <p:cNvPr id="7" name="Oval 6"/>
          <p:cNvSpPr/>
          <p:nvPr/>
        </p:nvSpPr>
        <p:spPr>
          <a:xfrm rot="20458335">
            <a:off x="4504267" y="3802064"/>
            <a:ext cx="4673600" cy="2028825"/>
          </a:xfrm>
          <a:prstGeom prst="ellipse">
            <a:avLst/>
          </a:prstGeom>
          <a:noFill/>
          <a:ln w="3175">
            <a:solidFill>
              <a:schemeClr val="tx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rot="20458335">
            <a:off x="5063067" y="2898776"/>
            <a:ext cx="4675717" cy="1768475"/>
          </a:xfrm>
          <a:prstGeom prst="ellipse">
            <a:avLst/>
          </a:prstGeom>
          <a:noFill/>
          <a:ln w="3175">
            <a:solidFill>
              <a:schemeClr val="tx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Down Arrow 9"/>
          <p:cNvSpPr/>
          <p:nvPr/>
        </p:nvSpPr>
        <p:spPr>
          <a:xfrm>
            <a:off x="6953251" y="3643314"/>
            <a:ext cx="372533" cy="327025"/>
          </a:xfrm>
          <a:prstGeom prst="downArrow">
            <a:avLst/>
          </a:prstGeom>
          <a:solidFill>
            <a:schemeClr val="tx1"/>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Down Arrow 10"/>
          <p:cNvSpPr/>
          <p:nvPr/>
        </p:nvSpPr>
        <p:spPr>
          <a:xfrm>
            <a:off x="6299200" y="1828800"/>
            <a:ext cx="372533" cy="327025"/>
          </a:xfrm>
          <a:prstGeom prst="downArrow">
            <a:avLst/>
          </a:prstGeom>
          <a:solidFill>
            <a:schemeClr val="tx1"/>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Down Arrow 11"/>
          <p:cNvSpPr/>
          <p:nvPr/>
        </p:nvSpPr>
        <p:spPr>
          <a:xfrm>
            <a:off x="5181600" y="1371601"/>
            <a:ext cx="372533" cy="327025"/>
          </a:xfrm>
          <a:prstGeom prst="downArrow">
            <a:avLst/>
          </a:prstGeom>
          <a:solidFill>
            <a:schemeClr val="tx1"/>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Down Arrow 12"/>
          <p:cNvSpPr/>
          <p:nvPr/>
        </p:nvSpPr>
        <p:spPr>
          <a:xfrm>
            <a:off x="4857751" y="3929064"/>
            <a:ext cx="370416" cy="327025"/>
          </a:xfrm>
          <a:prstGeom prst="downArrow">
            <a:avLst/>
          </a:prstGeom>
          <a:solidFill>
            <a:schemeClr val="tx1"/>
          </a:solidFill>
          <a:ln>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06" name="Title 1"/>
          <p:cNvSpPr>
            <a:spLocks noGrp="1"/>
          </p:cNvSpPr>
          <p:nvPr>
            <p:ph type="title"/>
          </p:nvPr>
        </p:nvSpPr>
        <p:spPr bwMode="auto">
          <a:xfrm>
            <a:off x="711201" y="685801"/>
            <a:ext cx="4457700" cy="588963"/>
          </a:xfrm>
        </p:spPr>
        <p:txBody>
          <a:bodyPr anchor="t">
            <a:normAutofit fontScale="90000"/>
          </a:bodyPr>
          <a:lstStyle/>
          <a:p>
            <a:pPr eaLnBrk="1" hangingPunct="1">
              <a:lnSpc>
                <a:spcPts val="2400"/>
              </a:lnSpc>
            </a:pPr>
            <a:r>
              <a:rPr lang="en-US" sz="2400" dirty="0" smtClean="0">
                <a:solidFill>
                  <a:schemeClr val="bg1"/>
                </a:solidFill>
              </a:rPr>
              <a:t>Conversations of a single twitter account</a:t>
            </a:r>
          </a:p>
        </p:txBody>
      </p:sp>
      <p:sp>
        <p:nvSpPr>
          <p:cNvPr id="14" name="Rectangle 4"/>
          <p:cNvSpPr txBox="1">
            <a:spLocks noChangeArrowheads="1"/>
          </p:cNvSpPr>
          <p:nvPr/>
        </p:nvSpPr>
        <p:spPr bwMode="auto">
          <a:xfrm>
            <a:off x="476252" y="0"/>
            <a:ext cx="11144249" cy="685800"/>
          </a:xfrm>
          <a:prstGeom prst="rect">
            <a:avLst/>
          </a:prstGeom>
          <a:noFill/>
          <a:ln w="9525">
            <a:noFill/>
            <a:miter lim="800000"/>
            <a:headEnd/>
            <a:tailEnd/>
          </a:ln>
        </p:spPr>
        <p:txBody>
          <a:bodyPr anchor="ctr"/>
          <a:lstStyle/>
          <a:p>
            <a:pPr>
              <a:defRPr/>
            </a:pPr>
            <a:r>
              <a:rPr lang="en-US" sz="2800" b="1" kern="0" dirty="0">
                <a:solidFill>
                  <a:schemeClr val="bg1">
                    <a:lumMod val="50000"/>
                  </a:schemeClr>
                </a:solidFill>
                <a:latin typeface="+mj-lt"/>
                <a:ea typeface="MS PGothic" pitchFamily="34" charset="-128"/>
                <a:cs typeface="ＭＳ Ｐゴシック" pitchFamily="5" charset="-128"/>
              </a:rPr>
              <a:t>Who are your key opinion leaders &amp; followers…</a:t>
            </a:r>
            <a:endParaRPr lang="en-US" sz="1400" b="1" kern="0" dirty="0">
              <a:solidFill>
                <a:schemeClr val="bg1">
                  <a:lumMod val="50000"/>
                </a:schemeClr>
              </a:solidFill>
              <a:latin typeface="+mj-lt"/>
              <a:ea typeface="MS PGothic" pitchFamily="34" charset="-128"/>
              <a:cs typeface="ＭＳ Ｐゴシック" pitchFamily="5" charset="-128"/>
            </a:endParaRPr>
          </a:p>
        </p:txBody>
      </p:sp>
    </p:spTree>
    <p:extLst>
      <p:ext uri="{BB962C8B-B14F-4D97-AF65-F5344CB8AC3E}">
        <p14:creationId xmlns:p14="http://schemas.microsoft.com/office/powerpoint/2010/main" val="1269476476"/>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imron zuhri\Pictures\screen\Twitter_StreamGraphs_-_Mozilla_Firefox-10.19.2009-10.22.57AM.jpg"/>
          <p:cNvPicPr>
            <a:picLocks noChangeAspect="1" noChangeArrowheads="1"/>
          </p:cNvPicPr>
          <p:nvPr/>
        </p:nvPicPr>
        <p:blipFill>
          <a:blip r:embed="rId3"/>
          <a:srcRect l="13580" t="23763" r="12346" b="16832"/>
          <a:stretch>
            <a:fillRect/>
          </a:stretch>
        </p:blipFill>
        <p:spPr bwMode="auto">
          <a:xfrm>
            <a:off x="812801" y="1357314"/>
            <a:ext cx="7810500" cy="4376737"/>
          </a:xfrm>
          <a:prstGeom prst="rect">
            <a:avLst/>
          </a:prstGeom>
          <a:noFill/>
          <a:ln w="9525">
            <a:noFill/>
            <a:miter lim="800000"/>
            <a:headEnd/>
            <a:tailEnd/>
          </a:ln>
        </p:spPr>
      </p:pic>
      <p:grpSp>
        <p:nvGrpSpPr>
          <p:cNvPr id="2" name="Group 19"/>
          <p:cNvGrpSpPr>
            <a:grpSpLocks/>
          </p:cNvGrpSpPr>
          <p:nvPr/>
        </p:nvGrpSpPr>
        <p:grpSpPr bwMode="auto">
          <a:xfrm>
            <a:off x="6987117" y="928688"/>
            <a:ext cx="4823883" cy="5138737"/>
            <a:chOff x="1597025" y="685800"/>
            <a:chExt cx="5949950" cy="6096000"/>
          </a:xfrm>
        </p:grpSpPr>
        <p:grpSp>
          <p:nvGrpSpPr>
            <p:cNvPr id="3" name="Group 6"/>
            <p:cNvGrpSpPr>
              <a:grpSpLocks/>
            </p:cNvGrpSpPr>
            <p:nvPr/>
          </p:nvGrpSpPr>
          <p:grpSpPr bwMode="auto">
            <a:xfrm>
              <a:off x="1597025" y="838200"/>
              <a:ext cx="5949950" cy="5815013"/>
              <a:chOff x="1219200" y="990600"/>
              <a:chExt cx="3352800" cy="3276600"/>
            </a:xfrm>
          </p:grpSpPr>
          <p:pic>
            <p:nvPicPr>
              <p:cNvPr id="30744" name="Picture 2" descr="C:\Users\imron zuhri\Pictures\screen\TweetStats__for_Yamunaa_-_Mozilla_Firefox-10.19.2009-12.15.07AM.png"/>
              <p:cNvPicPr>
                <a:picLocks noChangeAspect="1" noChangeArrowheads="1"/>
              </p:cNvPicPr>
              <p:nvPr/>
            </p:nvPicPr>
            <p:blipFill>
              <a:blip r:embed="rId4"/>
              <a:srcRect l="29269" t="43301" r="25011" b="27367"/>
              <a:stretch>
                <a:fillRect/>
              </a:stretch>
            </p:blipFill>
            <p:spPr bwMode="auto">
              <a:xfrm>
                <a:off x="1219200" y="2590800"/>
                <a:ext cx="3352800" cy="1676400"/>
              </a:xfrm>
              <a:prstGeom prst="rect">
                <a:avLst/>
              </a:prstGeom>
              <a:noFill/>
              <a:ln w="9525">
                <a:noFill/>
                <a:miter lim="800000"/>
                <a:headEnd/>
                <a:tailEnd/>
              </a:ln>
            </p:spPr>
          </p:pic>
          <p:pic>
            <p:nvPicPr>
              <p:cNvPr id="30745" name="Picture 2" descr="C:\Users\imron zuhri\Pictures\screen\TweetStats__for_ReneCC_-_Mozilla_Firefox-10.19.2009-12.14.56AM.png"/>
              <p:cNvPicPr>
                <a:picLocks noChangeAspect="1" noChangeArrowheads="1"/>
              </p:cNvPicPr>
              <p:nvPr/>
            </p:nvPicPr>
            <p:blipFill>
              <a:blip r:embed="rId5"/>
              <a:srcRect l="29256" t="43324" r="25154" b="28755"/>
              <a:stretch>
                <a:fillRect/>
              </a:stretch>
            </p:blipFill>
            <p:spPr bwMode="auto">
              <a:xfrm>
                <a:off x="1219200" y="990600"/>
                <a:ext cx="3352800" cy="1600200"/>
              </a:xfrm>
              <a:prstGeom prst="rect">
                <a:avLst/>
              </a:prstGeom>
              <a:noFill/>
              <a:ln w="9525">
                <a:noFill/>
                <a:miter lim="800000"/>
                <a:headEnd/>
                <a:tailEnd/>
              </a:ln>
            </p:spPr>
          </p:pic>
        </p:grpSp>
        <p:sp>
          <p:nvSpPr>
            <p:cNvPr id="7" name="Rectangle 6"/>
            <p:cNvSpPr/>
            <p:nvPr/>
          </p:nvSpPr>
          <p:spPr>
            <a:xfrm>
              <a:off x="3657600" y="685800"/>
              <a:ext cx="304800" cy="6019800"/>
            </a:xfrm>
            <a:prstGeom prst="rect">
              <a:avLst/>
            </a:prstGeom>
            <a:solidFill>
              <a:schemeClr val="accent1">
                <a:alpha val="39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971800" y="685800"/>
              <a:ext cx="304800" cy="6019800"/>
            </a:xfrm>
            <a:prstGeom prst="rect">
              <a:avLst/>
            </a:prstGeom>
            <a:solidFill>
              <a:schemeClr val="accent1">
                <a:alpha val="39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7162800" y="762000"/>
              <a:ext cx="304800" cy="6019800"/>
            </a:xfrm>
            <a:prstGeom prst="rect">
              <a:avLst/>
            </a:prstGeom>
            <a:solidFill>
              <a:schemeClr val="accent1">
                <a:alpha val="39000"/>
              </a:schemeClr>
            </a:soli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Oval 9"/>
            <p:cNvSpPr/>
            <p:nvPr/>
          </p:nvSpPr>
          <p:spPr>
            <a:xfrm>
              <a:off x="5562600" y="4495800"/>
              <a:ext cx="1524000" cy="533400"/>
            </a:xfrm>
            <a:prstGeom prst="ellipse">
              <a:avLst/>
            </a:prstGeom>
            <a:solidFill>
              <a:schemeClr val="accent1">
                <a:alpha val="39000"/>
              </a:schemeClr>
            </a:solidFill>
            <a:ln>
              <a:solidFill>
                <a:schemeClr val="tx1">
                  <a:lumMod val="5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Oval 10"/>
            <p:cNvSpPr/>
            <p:nvPr/>
          </p:nvSpPr>
          <p:spPr>
            <a:xfrm>
              <a:off x="4038600" y="2286000"/>
              <a:ext cx="457200" cy="457200"/>
            </a:xfrm>
            <a:prstGeom prst="ellipse">
              <a:avLst/>
            </a:prstGeom>
            <a:solidFill>
              <a:schemeClr val="accent1">
                <a:alpha val="39000"/>
              </a:schemeClr>
            </a:solidFill>
            <a:ln>
              <a:solidFill>
                <a:schemeClr val="tx1">
                  <a:lumMod val="5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p:cNvSpPr/>
            <p:nvPr/>
          </p:nvSpPr>
          <p:spPr>
            <a:xfrm>
              <a:off x="3962400" y="5181600"/>
              <a:ext cx="457200" cy="457200"/>
            </a:xfrm>
            <a:prstGeom prst="ellipse">
              <a:avLst/>
            </a:prstGeom>
            <a:solidFill>
              <a:schemeClr val="accent1">
                <a:alpha val="39000"/>
              </a:schemeClr>
            </a:solidFill>
            <a:ln>
              <a:solidFill>
                <a:schemeClr val="tx1">
                  <a:lumMod val="50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6628" name="Rectangle 4"/>
          <p:cNvSpPr>
            <a:spLocks noGrp="1" noChangeArrowheads="1"/>
          </p:cNvSpPr>
          <p:nvPr>
            <p:ph type="title" idx="4294967295"/>
          </p:nvPr>
        </p:nvSpPr>
        <p:spPr bwMode="auto">
          <a:xfrm>
            <a:off x="476251" y="0"/>
            <a:ext cx="10668000" cy="685800"/>
          </a:xfrm>
          <a:prstGeom prst="rect">
            <a:avLst/>
          </a:prstGeom>
        </p:spPr>
        <p:txBody>
          <a:bodyPr/>
          <a:lstStyle/>
          <a:p>
            <a:pPr algn="l" eaLnBrk="1" hangingPunct="1">
              <a:defRPr/>
            </a:pPr>
            <a:r>
              <a:rPr lang="en-US" sz="3200" dirty="0" smtClean="0">
                <a:solidFill>
                  <a:schemeClr val="bg1">
                    <a:lumMod val="50000"/>
                  </a:schemeClr>
                </a:solidFill>
              </a:rPr>
              <a:t>Who Talk About What and When…</a:t>
            </a:r>
            <a:endParaRPr lang="en-US" sz="1600" dirty="0" smtClean="0">
              <a:solidFill>
                <a:schemeClr val="bg1">
                  <a:lumMod val="50000"/>
                </a:schemeClr>
              </a:solidFill>
            </a:endParaRPr>
          </a:p>
        </p:txBody>
      </p:sp>
    </p:spTree>
    <p:extLst>
      <p:ext uri="{BB962C8B-B14F-4D97-AF65-F5344CB8AC3E}">
        <p14:creationId xmlns:p14="http://schemas.microsoft.com/office/powerpoint/2010/main" val="117687532"/>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idx="4294967295"/>
          </p:nvPr>
        </p:nvSpPr>
        <p:spPr bwMode="auto">
          <a:xfrm>
            <a:off x="476251" y="0"/>
            <a:ext cx="10668000" cy="685800"/>
          </a:xfrm>
          <a:prstGeom prst="rect">
            <a:avLst/>
          </a:prstGeom>
        </p:spPr>
        <p:txBody>
          <a:bodyPr/>
          <a:lstStyle/>
          <a:p>
            <a:pPr algn="l" eaLnBrk="1" hangingPunct="1">
              <a:defRPr/>
            </a:pPr>
            <a:r>
              <a:rPr lang="en-US" sz="3200" dirty="0" smtClean="0">
                <a:solidFill>
                  <a:schemeClr val="bg1">
                    <a:lumMod val="50000"/>
                  </a:schemeClr>
                </a:solidFill>
              </a:rPr>
              <a:t>BAM…</a:t>
            </a:r>
            <a:endParaRPr lang="en-US" sz="1600" dirty="0" smtClean="0">
              <a:solidFill>
                <a:schemeClr val="bg1">
                  <a:lumMod val="50000"/>
                </a:schemeClr>
              </a:solidFill>
            </a:endParaRPr>
          </a:p>
        </p:txBody>
      </p:sp>
      <p:pic>
        <p:nvPicPr>
          <p:cNvPr id="31747" name="Picture 2"/>
          <p:cNvPicPr>
            <a:picLocks noChangeAspect="1"/>
          </p:cNvPicPr>
          <p:nvPr/>
        </p:nvPicPr>
        <p:blipFill>
          <a:blip r:embed="rId3"/>
          <a:srcRect/>
          <a:stretch>
            <a:fillRect/>
          </a:stretch>
        </p:blipFill>
        <p:spPr bwMode="auto">
          <a:xfrm>
            <a:off x="628358" y="838200"/>
            <a:ext cx="11487149" cy="5576888"/>
          </a:xfrm>
          <a:prstGeom prst="rect">
            <a:avLst/>
          </a:prstGeom>
          <a:noFill/>
          <a:ln w="9525">
            <a:noFill/>
            <a:miter lim="800000"/>
            <a:headEnd/>
            <a:tailEnd/>
          </a:ln>
        </p:spPr>
      </p:pic>
    </p:spTree>
    <p:extLst>
      <p:ext uri="{BB962C8B-B14F-4D97-AF65-F5344CB8AC3E}">
        <p14:creationId xmlns:p14="http://schemas.microsoft.com/office/powerpoint/2010/main" val="2993172200"/>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588433" y="393700"/>
            <a:ext cx="4008790" cy="646331"/>
          </a:xfrm>
          <a:prstGeom prst="rect">
            <a:avLst/>
          </a:prstGeom>
        </p:spPr>
        <p:txBody>
          <a:bodyPr wrap="none">
            <a:spAutoFit/>
          </a:bodyPr>
          <a:lstStyle/>
          <a:p>
            <a:pPr>
              <a:defRPr/>
            </a:pPr>
            <a:r>
              <a:rPr lang="en-US" sz="3600" b="1" dirty="0">
                <a:latin typeface="+mn-lt"/>
              </a:rPr>
              <a:t>Hello, my name is …</a:t>
            </a:r>
            <a:endParaRPr lang="en-US" sz="3600" dirty="0">
              <a:latin typeface="+mn-lt"/>
            </a:endParaRPr>
          </a:p>
        </p:txBody>
      </p:sp>
      <p:pic>
        <p:nvPicPr>
          <p:cNvPr id="3" name="Picture 2"/>
          <p:cNvPicPr>
            <a:picLocks noChangeAspect="1"/>
          </p:cNvPicPr>
          <p:nvPr/>
        </p:nvPicPr>
        <p:blipFill>
          <a:blip r:embed="rId3"/>
          <a:stretch>
            <a:fillRect/>
          </a:stretch>
        </p:blipFill>
        <p:spPr>
          <a:xfrm>
            <a:off x="147798" y="1488724"/>
            <a:ext cx="11906553" cy="4145160"/>
          </a:xfrm>
          <a:prstGeom prst="rect">
            <a:avLst/>
          </a:prstGeom>
        </p:spPr>
      </p:pic>
    </p:spTree>
    <p:extLst>
      <p:ext uri="{BB962C8B-B14F-4D97-AF65-F5344CB8AC3E}">
        <p14:creationId xmlns:p14="http://schemas.microsoft.com/office/powerpoint/2010/main" val="102520392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928813"/>
            <a:ext cx="10160000" cy="1428750"/>
          </a:xfrm>
          <a:prstGeom prst="rect">
            <a:avLst/>
          </a:prstGeom>
          <a:solidFill>
            <a:schemeClr val="tx1">
              <a:lumMod val="50000"/>
            </a:schemeClr>
          </a:solidFill>
          <a:ln>
            <a:noFill/>
          </a:ln>
          <a:effectLst>
            <a:reflection blurRad="6350" stA="50000" endA="300" endPos="90000" dir="5400000" sy="-100000" algn="bl" rotWithShape="0"/>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800" dirty="0" smtClean="0">
                <a:solidFill>
                  <a:srgbClr val="FFFFFF"/>
                </a:solidFill>
                <a:cs typeface="Arial" pitchFamily="34" charset="0"/>
              </a:rPr>
              <a:t>Location Intelligence</a:t>
            </a:r>
            <a:endParaRPr lang="en-US" sz="4800" dirty="0">
              <a:solidFill>
                <a:srgbClr val="FFFFFF"/>
              </a:solidFill>
              <a:cs typeface="Arial" pitchFamily="34" charset="0"/>
            </a:endParaRPr>
          </a:p>
        </p:txBody>
      </p:sp>
    </p:spTree>
    <p:extLst>
      <p:ext uri="{BB962C8B-B14F-4D97-AF65-F5344CB8AC3E}">
        <p14:creationId xmlns:p14="http://schemas.microsoft.com/office/powerpoint/2010/main" val="1553869490"/>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5181600"/>
            <a:ext cx="10972800" cy="1447800"/>
          </a:xfrm>
          <a:prstGeom prst="rect">
            <a:avLst/>
          </a:prstGeom>
        </p:spPr>
        <p:txBody>
          <a:bodyPr anchor="ctr">
            <a:normAutofit fontScale="97500"/>
          </a:bodyPr>
          <a:lstStyle/>
          <a:p>
            <a:pPr fontAlgn="auto">
              <a:spcAft>
                <a:spcPts val="0"/>
              </a:spcAft>
              <a:defRPr/>
            </a:pPr>
            <a:endParaRPr lang="en-US" sz="1000" dirty="0">
              <a:latin typeface="+mj-lt"/>
              <a:ea typeface="+mj-ea"/>
              <a:cs typeface="+mj-cs"/>
            </a:endParaRPr>
          </a:p>
        </p:txBody>
      </p:sp>
      <p:pic>
        <p:nvPicPr>
          <p:cNvPr id="11" name="Picture 2"/>
          <p:cNvPicPr>
            <a:picLocks noChangeAspect="1" noChangeArrowheads="1"/>
          </p:cNvPicPr>
          <p:nvPr/>
        </p:nvPicPr>
        <p:blipFill>
          <a:blip r:embed="rId2"/>
          <a:srcRect/>
          <a:stretch>
            <a:fillRect/>
          </a:stretch>
        </p:blipFill>
        <p:spPr bwMode="auto">
          <a:xfrm>
            <a:off x="711201" y="152400"/>
            <a:ext cx="11395444" cy="6096000"/>
          </a:xfrm>
          <a:prstGeom prst="rect">
            <a:avLst/>
          </a:prstGeom>
          <a:noFill/>
          <a:ln w="9525">
            <a:noFill/>
            <a:miter lim="800000"/>
            <a:headEnd/>
            <a:tailEnd/>
          </a:ln>
          <a:effectLst/>
        </p:spPr>
      </p:pic>
    </p:spTree>
    <p:extLst>
      <p:ext uri="{BB962C8B-B14F-4D97-AF65-F5344CB8AC3E}">
        <p14:creationId xmlns:p14="http://schemas.microsoft.com/office/powerpoint/2010/main" val="2674066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09600" y="5181600"/>
            <a:ext cx="10972800" cy="1447800"/>
          </a:xfrm>
          <a:prstGeom prst="rect">
            <a:avLst/>
          </a:prstGeom>
        </p:spPr>
        <p:txBody>
          <a:bodyPr anchor="ctr">
            <a:normAutofit fontScale="97500"/>
          </a:bodyPr>
          <a:lstStyle/>
          <a:p>
            <a:pPr fontAlgn="auto">
              <a:spcAft>
                <a:spcPts val="0"/>
              </a:spcAft>
              <a:defRPr/>
            </a:pPr>
            <a:endParaRPr lang="en-US" sz="1000" dirty="0">
              <a:latin typeface="+mj-lt"/>
              <a:ea typeface="+mj-ea"/>
              <a:cs typeface="+mj-cs"/>
            </a:endParaRPr>
          </a:p>
        </p:txBody>
      </p:sp>
      <p:sp>
        <p:nvSpPr>
          <p:cNvPr id="10" name="Rectangle 4"/>
          <p:cNvSpPr txBox="1">
            <a:spLocks noChangeArrowheads="1"/>
          </p:cNvSpPr>
          <p:nvPr/>
        </p:nvSpPr>
        <p:spPr bwMode="auto">
          <a:xfrm>
            <a:off x="476251" y="0"/>
            <a:ext cx="10668000" cy="685800"/>
          </a:xfrm>
          <a:prstGeom prst="rect">
            <a:avLst/>
          </a:prstGeom>
          <a:noFill/>
          <a:ln w="9525">
            <a:noFill/>
            <a:miter lim="800000"/>
            <a:headEnd/>
            <a:tailEnd/>
          </a:ln>
        </p:spPr>
        <p:txBody>
          <a:bodyPr anchor="ctr"/>
          <a:lstStyle/>
          <a:p>
            <a:pPr>
              <a:defRPr/>
            </a:pPr>
            <a:r>
              <a:rPr lang="en-US" sz="3200" b="1" kern="0" dirty="0">
                <a:solidFill>
                  <a:schemeClr val="bg1">
                    <a:lumMod val="50000"/>
                  </a:schemeClr>
                </a:solidFill>
                <a:latin typeface="+mj-lt"/>
                <a:ea typeface="MS PGothic" pitchFamily="34" charset="-128"/>
                <a:cs typeface="ＭＳ Ｐゴシック" pitchFamily="5" charset="-128"/>
              </a:rPr>
              <a:t>Mapping competitor by Radius….</a:t>
            </a:r>
            <a:endParaRPr lang="en-US" sz="1600" b="1" kern="0" dirty="0">
              <a:solidFill>
                <a:schemeClr val="bg1">
                  <a:lumMod val="50000"/>
                </a:schemeClr>
              </a:solidFill>
              <a:latin typeface="+mj-lt"/>
              <a:ea typeface="MS PGothic" pitchFamily="34" charset="-128"/>
              <a:cs typeface="ＭＳ Ｐゴシック" pitchFamily="5" charset="-128"/>
            </a:endParaRPr>
          </a:p>
        </p:txBody>
      </p:sp>
      <p:pic>
        <p:nvPicPr>
          <p:cNvPr id="4" name="Picture 2"/>
          <p:cNvPicPr>
            <a:picLocks noChangeAspect="1" noChangeArrowheads="1"/>
          </p:cNvPicPr>
          <p:nvPr/>
        </p:nvPicPr>
        <p:blipFill>
          <a:blip r:embed="rId2"/>
          <a:srcRect/>
          <a:stretch>
            <a:fillRect/>
          </a:stretch>
        </p:blipFill>
        <p:spPr bwMode="auto">
          <a:xfrm>
            <a:off x="1348317" y="1447800"/>
            <a:ext cx="10745788" cy="48006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1145116" y="838200"/>
            <a:ext cx="3900273" cy="2175272"/>
          </a:xfrm>
          <a:prstGeom prst="rect">
            <a:avLst/>
          </a:prstGeom>
          <a:noFill/>
          <a:ln w="9525">
            <a:noFill/>
            <a:miter lim="800000"/>
            <a:headEnd/>
            <a:tailEnd/>
          </a:ln>
          <a:effectLst/>
        </p:spPr>
      </p:pic>
    </p:spTree>
    <p:extLst>
      <p:ext uri="{BB962C8B-B14F-4D97-AF65-F5344CB8AC3E}">
        <p14:creationId xmlns:p14="http://schemas.microsoft.com/office/powerpoint/2010/main" val="111380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Explosion 1 4"/>
          <p:cNvSpPr/>
          <p:nvPr/>
        </p:nvSpPr>
        <p:spPr>
          <a:xfrm>
            <a:off x="8155972" y="2901481"/>
            <a:ext cx="1239384" cy="1084415"/>
          </a:xfrm>
          <a:prstGeom prst="irregularSeal1">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latin typeface="Arial"/>
              <a:cs typeface="Arial"/>
            </a:endParaRPr>
          </a:p>
        </p:txBody>
      </p:sp>
      <p:sp>
        <p:nvSpPr>
          <p:cNvPr id="7" name="Rectangle 6"/>
          <p:cNvSpPr/>
          <p:nvPr/>
        </p:nvSpPr>
        <p:spPr>
          <a:xfrm>
            <a:off x="871918" y="1789366"/>
            <a:ext cx="2275751" cy="2893100"/>
          </a:xfrm>
          <a:prstGeom prst="rect">
            <a:avLst/>
          </a:prstGeom>
        </p:spPr>
        <p:txBody>
          <a:bodyPr wrap="square">
            <a:spAutoFit/>
          </a:bodyPr>
          <a:lstStyle/>
          <a:p>
            <a:pPr>
              <a:defRPr/>
            </a:pPr>
            <a:r>
              <a:rPr lang="en-GB" sz="1400" dirty="0">
                <a:latin typeface="Arial"/>
                <a:cs typeface="Arial"/>
              </a:rPr>
              <a:t>The ‘</a:t>
            </a:r>
            <a:r>
              <a:rPr lang="en-GB" sz="1400" dirty="0" err="1" smtClean="0">
                <a:latin typeface="Arial"/>
                <a:cs typeface="Arial"/>
              </a:rPr>
              <a:t>Datafication</a:t>
            </a:r>
            <a:r>
              <a:rPr lang="en-GB" sz="1400" dirty="0">
                <a:latin typeface="Arial"/>
                <a:cs typeface="Arial"/>
              </a:rPr>
              <a:t>’ of our World;</a:t>
            </a:r>
          </a:p>
          <a:p>
            <a:pPr>
              <a:defRPr/>
            </a:pPr>
            <a:endParaRPr lang="en-GB" sz="1400" dirty="0">
              <a:latin typeface="Arial"/>
              <a:cs typeface="Arial"/>
            </a:endParaRPr>
          </a:p>
          <a:p>
            <a:pPr marL="342900" indent="-342900">
              <a:buFont typeface="Arial"/>
              <a:buChar char="•"/>
              <a:defRPr/>
            </a:pPr>
            <a:r>
              <a:rPr lang="en-GB" sz="1400" dirty="0">
                <a:latin typeface="Arial"/>
                <a:cs typeface="Arial"/>
              </a:rPr>
              <a:t>Activities</a:t>
            </a:r>
          </a:p>
          <a:p>
            <a:pPr marL="342900" indent="-342900">
              <a:buFont typeface="Arial"/>
              <a:buChar char="•"/>
              <a:defRPr/>
            </a:pPr>
            <a:r>
              <a:rPr lang="en-GB" sz="1400" dirty="0">
                <a:latin typeface="Arial"/>
                <a:cs typeface="Arial"/>
              </a:rPr>
              <a:t>Conversations</a:t>
            </a:r>
          </a:p>
          <a:p>
            <a:pPr marL="342900" indent="-342900">
              <a:buFont typeface="Arial"/>
              <a:buChar char="•"/>
              <a:defRPr/>
            </a:pPr>
            <a:r>
              <a:rPr lang="en-GB" sz="1400" dirty="0">
                <a:latin typeface="Arial"/>
                <a:cs typeface="Arial"/>
              </a:rPr>
              <a:t>Words</a:t>
            </a:r>
          </a:p>
          <a:p>
            <a:pPr marL="342900" indent="-342900">
              <a:buFont typeface="Arial"/>
              <a:buChar char="•"/>
              <a:defRPr/>
            </a:pPr>
            <a:r>
              <a:rPr lang="en-GB" sz="1400" dirty="0">
                <a:latin typeface="Arial"/>
                <a:cs typeface="Arial"/>
              </a:rPr>
              <a:t>Voice</a:t>
            </a:r>
          </a:p>
          <a:p>
            <a:pPr marL="342900" indent="-342900">
              <a:buFont typeface="Arial"/>
              <a:buChar char="•"/>
              <a:defRPr/>
            </a:pPr>
            <a:r>
              <a:rPr lang="en-GB" sz="1400" dirty="0">
                <a:latin typeface="Arial"/>
                <a:cs typeface="Arial"/>
              </a:rPr>
              <a:t>Social Media</a:t>
            </a:r>
          </a:p>
          <a:p>
            <a:pPr marL="342900" indent="-342900">
              <a:buFont typeface="Arial"/>
              <a:buChar char="•"/>
              <a:defRPr/>
            </a:pPr>
            <a:r>
              <a:rPr lang="en-GB" sz="1400" dirty="0">
                <a:latin typeface="Arial"/>
                <a:cs typeface="Arial"/>
              </a:rPr>
              <a:t>Browser logs</a:t>
            </a:r>
          </a:p>
          <a:p>
            <a:pPr marL="342900" indent="-342900">
              <a:buFont typeface="Arial"/>
              <a:buChar char="•"/>
              <a:defRPr/>
            </a:pPr>
            <a:r>
              <a:rPr lang="en-GB" sz="1400" dirty="0">
                <a:latin typeface="Arial"/>
                <a:cs typeface="Arial"/>
              </a:rPr>
              <a:t>Photos </a:t>
            </a:r>
          </a:p>
          <a:p>
            <a:pPr marL="342900" indent="-342900">
              <a:buFont typeface="Arial"/>
              <a:buChar char="•"/>
              <a:defRPr/>
            </a:pPr>
            <a:r>
              <a:rPr lang="en-GB" sz="1400" dirty="0">
                <a:latin typeface="Arial"/>
                <a:cs typeface="Arial"/>
              </a:rPr>
              <a:t>Videos</a:t>
            </a:r>
          </a:p>
          <a:p>
            <a:pPr marL="342900" indent="-342900">
              <a:buFont typeface="Arial"/>
              <a:buChar char="•"/>
              <a:defRPr/>
            </a:pPr>
            <a:r>
              <a:rPr lang="en-GB" sz="1400" dirty="0">
                <a:latin typeface="Arial"/>
                <a:cs typeface="Arial"/>
              </a:rPr>
              <a:t>Sensors</a:t>
            </a:r>
          </a:p>
          <a:p>
            <a:pPr marL="342900" indent="-342900">
              <a:buFont typeface="Arial"/>
              <a:buChar char="•"/>
              <a:defRPr/>
            </a:pPr>
            <a:r>
              <a:rPr lang="en-GB" sz="1400" dirty="0">
                <a:latin typeface="Arial"/>
                <a:cs typeface="Arial"/>
              </a:rPr>
              <a:t>Etc.</a:t>
            </a:r>
          </a:p>
        </p:txBody>
      </p:sp>
      <p:sp>
        <p:nvSpPr>
          <p:cNvPr id="8" name="Rounded Rectangle 7"/>
          <p:cNvSpPr/>
          <p:nvPr/>
        </p:nvSpPr>
        <p:spPr>
          <a:xfrm>
            <a:off x="3365869" y="1682195"/>
            <a:ext cx="1479667" cy="611863"/>
          </a:xfrm>
          <a:prstGeom prst="round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chemeClr val="tx1"/>
                </a:solidFill>
                <a:latin typeface="Arial"/>
                <a:cs typeface="Arial"/>
              </a:rPr>
              <a:t>Volume</a:t>
            </a:r>
            <a:endParaRPr lang="en-GB" sz="1400" dirty="0">
              <a:solidFill>
                <a:schemeClr val="tx1"/>
              </a:solidFill>
              <a:latin typeface="Arial"/>
              <a:cs typeface="Arial"/>
            </a:endParaRPr>
          </a:p>
        </p:txBody>
      </p:sp>
      <p:sp>
        <p:nvSpPr>
          <p:cNvPr id="9" name="Rounded Rectangle 8"/>
          <p:cNvSpPr/>
          <p:nvPr/>
        </p:nvSpPr>
        <p:spPr>
          <a:xfrm>
            <a:off x="3365869" y="4359601"/>
            <a:ext cx="1479667" cy="611863"/>
          </a:xfrm>
          <a:prstGeom prst="round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chemeClr val="tx1"/>
                </a:solidFill>
                <a:latin typeface="Arial"/>
                <a:cs typeface="Arial"/>
              </a:rPr>
              <a:t>Veracity</a:t>
            </a:r>
            <a:endParaRPr lang="en-GB" sz="1400" dirty="0">
              <a:solidFill>
                <a:schemeClr val="tx1"/>
              </a:solidFill>
              <a:latin typeface="Arial"/>
              <a:cs typeface="Arial"/>
            </a:endParaRPr>
          </a:p>
        </p:txBody>
      </p:sp>
      <p:sp>
        <p:nvSpPr>
          <p:cNvPr id="10" name="Rounded Rectangle 9"/>
          <p:cNvSpPr/>
          <p:nvPr/>
        </p:nvSpPr>
        <p:spPr>
          <a:xfrm>
            <a:off x="3365869" y="3452742"/>
            <a:ext cx="1479667" cy="611863"/>
          </a:xfrm>
          <a:prstGeom prst="round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chemeClr val="tx1"/>
                </a:solidFill>
                <a:latin typeface="Arial"/>
                <a:cs typeface="Arial"/>
              </a:rPr>
              <a:t>Variety</a:t>
            </a:r>
            <a:endParaRPr lang="en-GB" sz="1400" dirty="0">
              <a:solidFill>
                <a:schemeClr val="tx1"/>
              </a:solidFill>
              <a:latin typeface="Arial"/>
              <a:cs typeface="Arial"/>
            </a:endParaRPr>
          </a:p>
        </p:txBody>
      </p:sp>
      <p:sp>
        <p:nvSpPr>
          <p:cNvPr id="11" name="Rounded Rectangle 10"/>
          <p:cNvSpPr/>
          <p:nvPr/>
        </p:nvSpPr>
        <p:spPr>
          <a:xfrm>
            <a:off x="3365869" y="2543960"/>
            <a:ext cx="1479667" cy="611863"/>
          </a:xfrm>
          <a:prstGeom prst="round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chemeClr val="tx1"/>
                </a:solidFill>
                <a:latin typeface="Arial"/>
                <a:cs typeface="Arial"/>
              </a:rPr>
              <a:t>Velocity</a:t>
            </a:r>
            <a:endParaRPr lang="en-GB" sz="1400" dirty="0">
              <a:solidFill>
                <a:schemeClr val="tx1"/>
              </a:solidFill>
              <a:latin typeface="Arial"/>
              <a:cs typeface="Arial"/>
            </a:endParaRPr>
          </a:p>
        </p:txBody>
      </p:sp>
      <p:sp>
        <p:nvSpPr>
          <p:cNvPr id="12" name="Rectangle 11"/>
          <p:cNvSpPr/>
          <p:nvPr/>
        </p:nvSpPr>
        <p:spPr>
          <a:xfrm>
            <a:off x="5384419" y="1772816"/>
            <a:ext cx="1870037" cy="2462213"/>
          </a:xfrm>
          <a:prstGeom prst="rect">
            <a:avLst/>
          </a:prstGeom>
        </p:spPr>
        <p:txBody>
          <a:bodyPr wrap="square">
            <a:spAutoFit/>
          </a:bodyPr>
          <a:lstStyle/>
          <a:p>
            <a:pPr>
              <a:defRPr/>
            </a:pPr>
            <a:r>
              <a:rPr lang="en-GB" sz="1400" dirty="0">
                <a:latin typeface="Arial"/>
                <a:cs typeface="Arial"/>
              </a:rPr>
              <a:t>Analysing </a:t>
            </a:r>
          </a:p>
          <a:p>
            <a:pPr>
              <a:defRPr/>
            </a:pPr>
            <a:r>
              <a:rPr lang="en-GB" sz="1400" dirty="0">
                <a:latin typeface="Arial"/>
                <a:cs typeface="Arial"/>
              </a:rPr>
              <a:t>Big Data:</a:t>
            </a:r>
          </a:p>
          <a:p>
            <a:pPr>
              <a:defRPr/>
            </a:pPr>
            <a:endParaRPr lang="en-GB" sz="1400" dirty="0">
              <a:latin typeface="Arial"/>
              <a:cs typeface="Arial"/>
            </a:endParaRPr>
          </a:p>
          <a:p>
            <a:pPr marL="342900" indent="-342900">
              <a:buFont typeface="Arial"/>
              <a:buChar char="•"/>
              <a:defRPr/>
            </a:pPr>
            <a:r>
              <a:rPr lang="en-GB" sz="1400" dirty="0">
                <a:latin typeface="Arial"/>
                <a:cs typeface="Arial"/>
              </a:rPr>
              <a:t>Text analytics</a:t>
            </a:r>
          </a:p>
          <a:p>
            <a:pPr marL="342900" indent="-342900">
              <a:buFont typeface="Arial"/>
              <a:buChar char="•"/>
              <a:defRPr/>
            </a:pPr>
            <a:r>
              <a:rPr lang="en-GB" sz="1400" dirty="0">
                <a:latin typeface="Arial"/>
                <a:cs typeface="Arial"/>
              </a:rPr>
              <a:t>Sentiment analysis</a:t>
            </a:r>
          </a:p>
          <a:p>
            <a:pPr marL="342900" indent="-342900">
              <a:buFont typeface="Arial"/>
              <a:buChar char="•"/>
              <a:defRPr/>
            </a:pPr>
            <a:r>
              <a:rPr lang="en-GB" sz="1400" dirty="0">
                <a:latin typeface="Arial"/>
                <a:cs typeface="Arial"/>
              </a:rPr>
              <a:t>Face recognition</a:t>
            </a:r>
          </a:p>
          <a:p>
            <a:pPr marL="342900" indent="-342900">
              <a:buFont typeface="Arial"/>
              <a:buChar char="•"/>
              <a:defRPr/>
            </a:pPr>
            <a:r>
              <a:rPr lang="en-GB" sz="1400" dirty="0">
                <a:latin typeface="Arial"/>
                <a:cs typeface="Arial"/>
              </a:rPr>
              <a:t>Voice analytics</a:t>
            </a:r>
          </a:p>
          <a:p>
            <a:pPr marL="342900" indent="-342900">
              <a:buFont typeface="Arial"/>
              <a:buChar char="•"/>
              <a:defRPr/>
            </a:pPr>
            <a:r>
              <a:rPr lang="en-GB" sz="1400" dirty="0">
                <a:latin typeface="Arial"/>
                <a:cs typeface="Arial"/>
              </a:rPr>
              <a:t>Movement analytics</a:t>
            </a:r>
          </a:p>
          <a:p>
            <a:pPr marL="342900" indent="-342900">
              <a:buFont typeface="Arial"/>
              <a:buChar char="•"/>
              <a:defRPr/>
            </a:pPr>
            <a:r>
              <a:rPr lang="en-GB" sz="1400" dirty="0">
                <a:latin typeface="Arial"/>
                <a:cs typeface="Arial"/>
              </a:rPr>
              <a:t>Etc.</a:t>
            </a:r>
          </a:p>
        </p:txBody>
      </p:sp>
      <p:sp>
        <p:nvSpPr>
          <p:cNvPr id="13" name="Rounded Rectangle 12"/>
          <p:cNvSpPr/>
          <p:nvPr/>
        </p:nvSpPr>
        <p:spPr>
          <a:xfrm>
            <a:off x="7976707" y="1268761"/>
            <a:ext cx="1479667" cy="4281037"/>
          </a:xfrm>
          <a:prstGeom prst="round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smtClean="0">
                <a:solidFill>
                  <a:schemeClr val="tx1"/>
                </a:solidFill>
                <a:latin typeface="Arial"/>
                <a:cs typeface="Arial"/>
              </a:rPr>
              <a:t>Value</a:t>
            </a:r>
            <a:endParaRPr lang="en-GB" sz="1400" b="1" dirty="0">
              <a:solidFill>
                <a:schemeClr val="tx1"/>
              </a:solidFill>
              <a:latin typeface="Arial"/>
              <a:cs typeface="Arial"/>
            </a:endParaRPr>
          </a:p>
        </p:txBody>
      </p:sp>
      <p:sp>
        <p:nvSpPr>
          <p:cNvPr id="14" name="Notched Right Arrow 13"/>
          <p:cNvSpPr/>
          <p:nvPr/>
        </p:nvSpPr>
        <p:spPr>
          <a:xfrm>
            <a:off x="967928" y="5229200"/>
            <a:ext cx="6528725" cy="360040"/>
          </a:xfrm>
          <a:prstGeom prst="notchedRightArrow">
            <a:avLst/>
          </a:prstGeom>
          <a:solidFill>
            <a:srgbClr val="FFC0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latin typeface="Arial"/>
              <a:cs typeface="Arial"/>
            </a:endParaRPr>
          </a:p>
        </p:txBody>
      </p:sp>
      <p:sp>
        <p:nvSpPr>
          <p:cNvPr id="15" name="Notched Right Arrow 14"/>
          <p:cNvSpPr/>
          <p:nvPr/>
        </p:nvSpPr>
        <p:spPr>
          <a:xfrm>
            <a:off x="967928" y="1207672"/>
            <a:ext cx="6528725" cy="360040"/>
          </a:xfrm>
          <a:prstGeom prst="notchedRightArrow">
            <a:avLst/>
          </a:prstGeom>
          <a:solidFill>
            <a:srgbClr val="FFC0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latin typeface="Arial"/>
              <a:cs typeface="Arial"/>
            </a:endParaRPr>
          </a:p>
        </p:txBody>
      </p:sp>
      <p:sp>
        <p:nvSpPr>
          <p:cNvPr id="16" name="Rectangle 15"/>
          <p:cNvSpPr/>
          <p:nvPr/>
        </p:nvSpPr>
        <p:spPr>
          <a:xfrm>
            <a:off x="527382" y="188640"/>
            <a:ext cx="7014711" cy="707886"/>
          </a:xfrm>
          <a:prstGeom prst="rect">
            <a:avLst/>
          </a:prstGeom>
        </p:spPr>
        <p:txBody>
          <a:bodyPr wrap="none">
            <a:spAutoFit/>
          </a:bodyPr>
          <a:lstStyle/>
          <a:p>
            <a:pPr lvl="0"/>
            <a:r>
              <a:rPr lang="en-GB" sz="4000" b="1" dirty="0">
                <a:latin typeface="Arial"/>
                <a:cs typeface="Arial"/>
              </a:rPr>
              <a:t>Turning Big Data into Value: </a:t>
            </a:r>
          </a:p>
        </p:txBody>
      </p:sp>
    </p:spTree>
    <p:extLst>
      <p:ext uri="{BB962C8B-B14F-4D97-AF65-F5344CB8AC3E}">
        <p14:creationId xmlns:p14="http://schemas.microsoft.com/office/powerpoint/2010/main" val="388313237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Rectangle 4"/>
          <p:cNvSpPr/>
          <p:nvPr/>
        </p:nvSpPr>
        <p:spPr>
          <a:xfrm>
            <a:off x="431371" y="188641"/>
            <a:ext cx="10177131" cy="4708982"/>
          </a:xfrm>
          <a:prstGeom prst="rect">
            <a:avLst/>
          </a:prstGeom>
        </p:spPr>
        <p:txBody>
          <a:bodyPr wrap="square">
            <a:spAutoFit/>
          </a:bodyPr>
          <a:lstStyle/>
          <a:p>
            <a:r>
              <a:rPr lang="en-GB" sz="2800" b="1" dirty="0" smtClean="0">
                <a:latin typeface="Arial"/>
                <a:cs typeface="Arial"/>
              </a:rPr>
              <a:t>How is Big Data actually used? Example 1</a:t>
            </a:r>
            <a:endParaRPr lang="en-GB" sz="2800" b="1" dirty="0">
              <a:latin typeface="Arial"/>
              <a:cs typeface="Arial"/>
            </a:endParaRPr>
          </a:p>
          <a:p>
            <a:endParaRPr lang="en-GB" sz="800" b="1" dirty="0" smtClean="0">
              <a:latin typeface="Arial"/>
              <a:cs typeface="Arial"/>
            </a:endParaRPr>
          </a:p>
          <a:p>
            <a:r>
              <a:rPr lang="en-GB" sz="3200" b="1" dirty="0"/>
              <a:t>Better understand and target customers: </a:t>
            </a:r>
            <a:endParaRPr lang="en-GB" sz="3200" b="1" dirty="0" smtClean="0"/>
          </a:p>
          <a:p>
            <a:endParaRPr lang="en-GB" sz="800" b="1" dirty="0" smtClean="0"/>
          </a:p>
          <a:p>
            <a:r>
              <a:rPr lang="en-GB" sz="2800" dirty="0" smtClean="0"/>
              <a:t>To </a:t>
            </a:r>
            <a:r>
              <a:rPr lang="en-GB" sz="2800" dirty="0"/>
              <a:t>better understand and target customers, companies expand their traditional data sets with social media data, browser, text analytics or sensor data to get a more complete picture of their customers. The big objective, in many cases, is to create predictive models. Using big data, Telecom companies can now better predict customer churn; retailers can predict what products will sell, and car insurance companies understand how well their customers actually drive. </a:t>
            </a:r>
          </a:p>
          <a:p>
            <a:endParaRPr lang="en-GB" sz="2800" dirty="0">
              <a:latin typeface="Arial"/>
              <a:cs typeface="Arial"/>
            </a:endParaRPr>
          </a:p>
        </p:txBody>
      </p:sp>
    </p:spTree>
    <p:extLst>
      <p:ext uri="{BB962C8B-B14F-4D97-AF65-F5344CB8AC3E}">
        <p14:creationId xmlns:p14="http://schemas.microsoft.com/office/powerpoint/2010/main" val="107623802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Rectangle 4"/>
          <p:cNvSpPr/>
          <p:nvPr/>
        </p:nvSpPr>
        <p:spPr>
          <a:xfrm>
            <a:off x="431371" y="188640"/>
            <a:ext cx="10177131" cy="4278094"/>
          </a:xfrm>
          <a:prstGeom prst="rect">
            <a:avLst/>
          </a:prstGeom>
        </p:spPr>
        <p:txBody>
          <a:bodyPr wrap="square">
            <a:spAutoFit/>
          </a:bodyPr>
          <a:lstStyle/>
          <a:p>
            <a:r>
              <a:rPr lang="en-GB" sz="2800" b="1" dirty="0">
                <a:latin typeface="Arial"/>
                <a:cs typeface="Arial"/>
              </a:rPr>
              <a:t>How is Big Data actually used? </a:t>
            </a:r>
            <a:r>
              <a:rPr lang="en-GB" sz="2800" b="1" dirty="0" smtClean="0">
                <a:latin typeface="Arial"/>
                <a:cs typeface="Arial"/>
              </a:rPr>
              <a:t>Example 2</a:t>
            </a:r>
            <a:endParaRPr lang="en-GB" sz="2800" b="1" dirty="0">
              <a:latin typeface="Arial"/>
              <a:cs typeface="Arial"/>
            </a:endParaRPr>
          </a:p>
          <a:p>
            <a:endParaRPr lang="en-GB" sz="800" b="1" dirty="0" smtClean="0">
              <a:latin typeface="Arial"/>
              <a:cs typeface="Arial"/>
            </a:endParaRPr>
          </a:p>
          <a:p>
            <a:r>
              <a:rPr lang="en-GB" sz="3200" b="1" dirty="0"/>
              <a:t>Understand and Optimize Business Processes: </a:t>
            </a:r>
            <a:endParaRPr lang="en-GB" sz="3200" b="1" dirty="0" smtClean="0"/>
          </a:p>
          <a:p>
            <a:endParaRPr lang="en-GB" sz="800" b="1" dirty="0" smtClean="0"/>
          </a:p>
          <a:p>
            <a:r>
              <a:rPr lang="en-GB" sz="2800" dirty="0" smtClean="0"/>
              <a:t>Big </a:t>
            </a:r>
            <a:r>
              <a:rPr lang="en-GB" sz="2800" dirty="0"/>
              <a:t>data is also increasingly used to optimize business processes. Retailers are able to optimize their stock based on predictive models generated from social media data, web search trends and weather forecasts. Another example is supply chain or delivery route optimization using data from geographic positioning and radio frequency identification sensors.</a:t>
            </a:r>
          </a:p>
          <a:p>
            <a:endParaRPr lang="en-GB" sz="2800" dirty="0">
              <a:latin typeface="Arial"/>
              <a:cs typeface="Arial"/>
            </a:endParaRPr>
          </a:p>
        </p:txBody>
      </p:sp>
    </p:spTree>
    <p:extLst>
      <p:ext uri="{BB962C8B-B14F-4D97-AF65-F5344CB8AC3E}">
        <p14:creationId xmlns:p14="http://schemas.microsoft.com/office/powerpoint/2010/main" val="33731474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
        <p:nvSpPr>
          <p:cNvPr id="3" name="TextBox 2"/>
          <p:cNvSpPr txBox="1"/>
          <p:nvPr/>
        </p:nvSpPr>
        <p:spPr>
          <a:xfrm>
            <a:off x="10991604" y="6688723"/>
            <a:ext cx="1659941" cy="169277"/>
          </a:xfrm>
          <a:prstGeom prst="rect">
            <a:avLst/>
          </a:prstGeom>
          <a:noFill/>
        </p:spPr>
        <p:txBody>
          <a:bodyPr wrap="square" rtlCol="0">
            <a:spAutoFit/>
          </a:bodyPr>
          <a:lstStyle/>
          <a:p>
            <a:r>
              <a:rPr lang="en-US" sz="500" dirty="0">
                <a:solidFill>
                  <a:schemeClr val="bg1">
                    <a:lumMod val="75000"/>
                  </a:schemeClr>
                </a:solidFill>
                <a:hlinkClick r:id="rId3"/>
              </a:rPr>
              <a:t>Sage-Fox.com Free PowerPoint Templates</a:t>
            </a:r>
            <a:endParaRPr lang="en-US" sz="500" dirty="0">
              <a:solidFill>
                <a:schemeClr val="bg1">
                  <a:lumMod val="75000"/>
                </a:schemeClr>
              </a:solidFill>
            </a:endParaRPr>
          </a:p>
        </p:txBody>
      </p:sp>
      <p:sp>
        <p:nvSpPr>
          <p:cNvPr id="5" name="Rectangle 4"/>
          <p:cNvSpPr/>
          <p:nvPr/>
        </p:nvSpPr>
        <p:spPr>
          <a:xfrm>
            <a:off x="8986563" y="6478073"/>
            <a:ext cx="2819233" cy="369332"/>
          </a:xfrm>
          <a:prstGeom prst="rect">
            <a:avLst/>
          </a:prstGeom>
        </p:spPr>
        <p:txBody>
          <a:bodyPr wrap="none">
            <a:spAutoFit/>
          </a:bodyPr>
          <a:lstStyle/>
          <a:p>
            <a:r>
              <a:rPr lang="en-US" dirty="0">
                <a:solidFill>
                  <a:schemeClr val="bg1"/>
                </a:solidFill>
              </a:rPr>
              <a:t>(Brody &amp; </a:t>
            </a:r>
            <a:r>
              <a:rPr lang="en-US" dirty="0" err="1">
                <a:solidFill>
                  <a:schemeClr val="bg1"/>
                </a:solidFill>
              </a:rPr>
              <a:t>Pureswaran</a:t>
            </a:r>
            <a:r>
              <a:rPr lang="en-US" dirty="0">
                <a:solidFill>
                  <a:schemeClr val="bg1"/>
                </a:solidFill>
              </a:rPr>
              <a:t>, 2015)</a:t>
            </a:r>
            <a:endParaRPr lang="en-US" dirty="0">
              <a:solidFill>
                <a:schemeClr val="bg2"/>
              </a:solidFill>
            </a:endParaRPr>
          </a:p>
        </p:txBody>
      </p:sp>
      <p:pic>
        <p:nvPicPr>
          <p:cNvPr id="6" name="Picture 5" descr="20160820_202145.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35" y="0"/>
            <a:ext cx="12007983" cy="6858000"/>
          </a:xfrm>
          <a:prstGeom prst="rect">
            <a:avLst/>
          </a:prstGeom>
        </p:spPr>
      </p:pic>
    </p:spTree>
    <p:extLst>
      <p:ext uri="{BB962C8B-B14F-4D97-AF65-F5344CB8AC3E}">
        <p14:creationId xmlns:p14="http://schemas.microsoft.com/office/powerpoint/2010/main" val="322016496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Oval 4"/>
          <p:cNvSpPr/>
          <p:nvPr/>
        </p:nvSpPr>
        <p:spPr>
          <a:xfrm>
            <a:off x="2447595" y="548680"/>
            <a:ext cx="7200800" cy="5112568"/>
          </a:xfrm>
          <a:prstGeom prst="ellipse">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prstClr val="white"/>
              </a:solidFill>
              <a:latin typeface="Calibri"/>
            </a:endParaRPr>
          </a:p>
        </p:txBody>
      </p:sp>
      <p:sp>
        <p:nvSpPr>
          <p:cNvPr id="7" name="Rectangle 6"/>
          <p:cNvSpPr/>
          <p:nvPr/>
        </p:nvSpPr>
        <p:spPr>
          <a:xfrm>
            <a:off x="2735627" y="1124744"/>
            <a:ext cx="6624736" cy="3493264"/>
          </a:xfrm>
          <a:prstGeom prst="rect">
            <a:avLst/>
          </a:prstGeom>
        </p:spPr>
        <p:txBody>
          <a:bodyPr wrap="square">
            <a:spAutoFit/>
          </a:bodyPr>
          <a:lstStyle/>
          <a:p>
            <a:pPr lvl="0" algn="ctr"/>
            <a:r>
              <a:rPr lang="en-GB" sz="3200" b="1" dirty="0">
                <a:solidFill>
                  <a:srgbClr val="FFFFFF"/>
                </a:solidFill>
                <a:latin typeface="Arial"/>
                <a:cs typeface="Arial"/>
              </a:rPr>
              <a:t>Every minute </a:t>
            </a:r>
          </a:p>
          <a:p>
            <a:pPr lvl="0" algn="ctr"/>
            <a:r>
              <a:rPr lang="en-GB" sz="3200" b="1" dirty="0">
                <a:solidFill>
                  <a:srgbClr val="FFFFFF"/>
                </a:solidFill>
                <a:latin typeface="Arial"/>
                <a:cs typeface="Arial"/>
              </a:rPr>
              <a:t>we send 204 million emails, generate 1,8 million Facebook likes, send 278 thousand Tweets, and up-load 200,000 photos to </a:t>
            </a:r>
            <a:r>
              <a:rPr lang="en-GB" sz="3200" b="1" dirty="0" smtClean="0">
                <a:solidFill>
                  <a:srgbClr val="FFFFFF"/>
                </a:solidFill>
                <a:latin typeface="Arial"/>
                <a:cs typeface="Arial"/>
              </a:rPr>
              <a:t>Facebook. </a:t>
            </a:r>
            <a:endParaRPr lang="en-GB" sz="3200" b="1" dirty="0">
              <a:solidFill>
                <a:srgbClr val="FFFFFF"/>
              </a:solidFill>
              <a:latin typeface="Arial"/>
              <a:cs typeface="Arial"/>
            </a:endParaRPr>
          </a:p>
          <a:p>
            <a:pPr lvl="0" algn="ctr"/>
            <a:endParaRPr lang="en-GB" sz="900" b="1" dirty="0">
              <a:solidFill>
                <a:srgbClr val="FFFFFF"/>
              </a:solidFill>
              <a:latin typeface="Arial"/>
              <a:cs typeface="Arial"/>
            </a:endParaRPr>
          </a:p>
          <a:p>
            <a:pPr lvl="0" algn="ctr"/>
            <a:r>
              <a:rPr lang="en-GB" sz="2000" b="1" u="sng" dirty="0" smtClean="0">
                <a:solidFill>
                  <a:srgbClr val="FFFFFF"/>
                </a:solidFill>
                <a:latin typeface="Arial"/>
                <a:cs typeface="Arial"/>
                <a:hlinkClick r:id="rId4"/>
              </a:rPr>
              <a:t>Source</a:t>
            </a:r>
            <a:endParaRPr lang="en-GB" sz="2000" b="1" dirty="0">
              <a:solidFill>
                <a:srgbClr val="FFFFFF"/>
              </a:solidFill>
              <a:latin typeface="Arial"/>
              <a:cs typeface="Arial"/>
            </a:endParaRPr>
          </a:p>
        </p:txBody>
      </p:sp>
      <p:sp>
        <p:nvSpPr>
          <p:cNvPr id="8" name="Rectangle 7"/>
          <p:cNvSpPr/>
          <p:nvPr/>
        </p:nvSpPr>
        <p:spPr>
          <a:xfrm>
            <a:off x="527382" y="188640"/>
            <a:ext cx="756637" cy="1446550"/>
          </a:xfrm>
          <a:prstGeom prst="rect">
            <a:avLst/>
          </a:prstGeom>
        </p:spPr>
        <p:txBody>
          <a:bodyPr wrap="none">
            <a:spAutoFit/>
          </a:bodyPr>
          <a:lstStyle/>
          <a:p>
            <a:r>
              <a:rPr lang="en-GB" sz="8800" b="1" dirty="0">
                <a:solidFill>
                  <a:srgbClr val="FFFFFF"/>
                </a:solidFill>
                <a:latin typeface="Calibri"/>
              </a:rPr>
              <a:t>1</a:t>
            </a:r>
            <a:endParaRPr lang="en-GB" dirty="0">
              <a:solidFill>
                <a:srgbClr val="FFFFFF"/>
              </a:solidFill>
              <a:latin typeface="Calibri"/>
            </a:endParaRPr>
          </a:p>
        </p:txBody>
      </p:sp>
    </p:spTree>
    <p:extLst>
      <p:ext uri="{BB962C8B-B14F-4D97-AF65-F5344CB8AC3E}">
        <p14:creationId xmlns:p14="http://schemas.microsoft.com/office/powerpoint/2010/main" val="100485553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Oval 4"/>
          <p:cNvSpPr/>
          <p:nvPr/>
        </p:nvSpPr>
        <p:spPr>
          <a:xfrm>
            <a:off x="911424" y="548680"/>
            <a:ext cx="7200800" cy="5112568"/>
          </a:xfrm>
          <a:prstGeom prst="ellipse">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prstClr val="black"/>
              </a:solidFill>
              <a:latin typeface="Calibri"/>
            </a:endParaRPr>
          </a:p>
        </p:txBody>
      </p:sp>
      <p:sp>
        <p:nvSpPr>
          <p:cNvPr id="7" name="Rectangle 6"/>
          <p:cNvSpPr/>
          <p:nvPr/>
        </p:nvSpPr>
        <p:spPr>
          <a:xfrm>
            <a:off x="1487489" y="1126481"/>
            <a:ext cx="6141996" cy="3000821"/>
          </a:xfrm>
          <a:prstGeom prst="rect">
            <a:avLst/>
          </a:prstGeom>
        </p:spPr>
        <p:txBody>
          <a:bodyPr wrap="square">
            <a:spAutoFit/>
          </a:bodyPr>
          <a:lstStyle/>
          <a:p>
            <a:pPr lvl="0" algn="ctr"/>
            <a:r>
              <a:rPr lang="en-GB" sz="3200" b="1" dirty="0">
                <a:solidFill>
                  <a:srgbClr val="FFFFFF"/>
                </a:solidFill>
                <a:latin typeface="Arial"/>
                <a:cs typeface="Arial"/>
              </a:rPr>
              <a:t>Google alone processes on average over 40 thousand search queries per second, making it over 3.5 billion in a single day. </a:t>
            </a:r>
          </a:p>
          <a:p>
            <a:pPr lvl="0" algn="ctr"/>
            <a:endParaRPr lang="en-GB" sz="900" b="1" dirty="0">
              <a:solidFill>
                <a:srgbClr val="FFFFFF"/>
              </a:solidFill>
              <a:latin typeface="Arial"/>
              <a:cs typeface="Arial"/>
            </a:endParaRPr>
          </a:p>
          <a:p>
            <a:pPr lvl="0" algn="ctr"/>
            <a:r>
              <a:rPr lang="en-GB" sz="2000" b="1" u="sng" dirty="0" smtClean="0">
                <a:solidFill>
                  <a:srgbClr val="FFFFFF"/>
                </a:solidFill>
                <a:latin typeface="Arial"/>
                <a:cs typeface="Arial"/>
                <a:hlinkClick r:id="rId4"/>
              </a:rPr>
              <a:t>Source</a:t>
            </a:r>
            <a:endParaRPr lang="en-GB" sz="2000" b="1" dirty="0">
              <a:solidFill>
                <a:srgbClr val="FFFFFF"/>
              </a:solidFill>
              <a:latin typeface="Arial"/>
              <a:cs typeface="Arial"/>
            </a:endParaRPr>
          </a:p>
        </p:txBody>
      </p:sp>
      <p:sp>
        <p:nvSpPr>
          <p:cNvPr id="8" name="Rectangle 7"/>
          <p:cNvSpPr/>
          <p:nvPr/>
        </p:nvSpPr>
        <p:spPr>
          <a:xfrm>
            <a:off x="8784300" y="260648"/>
            <a:ext cx="756637" cy="1446550"/>
          </a:xfrm>
          <a:prstGeom prst="rect">
            <a:avLst/>
          </a:prstGeom>
        </p:spPr>
        <p:txBody>
          <a:bodyPr wrap="none">
            <a:spAutoFit/>
          </a:bodyPr>
          <a:lstStyle/>
          <a:p>
            <a:r>
              <a:rPr lang="en-GB" sz="8800" b="1" dirty="0">
                <a:solidFill>
                  <a:srgbClr val="FFFFFF"/>
                </a:solidFill>
                <a:latin typeface="Calibri"/>
              </a:rPr>
              <a:t>2</a:t>
            </a:r>
            <a:endParaRPr lang="en-GB" dirty="0">
              <a:solidFill>
                <a:srgbClr val="FFFFFF"/>
              </a:solidFill>
              <a:latin typeface="Calibri"/>
            </a:endParaRPr>
          </a:p>
        </p:txBody>
      </p:sp>
    </p:spTree>
    <p:extLst>
      <p:ext uri="{BB962C8B-B14F-4D97-AF65-F5344CB8AC3E}">
        <p14:creationId xmlns:p14="http://schemas.microsoft.com/office/powerpoint/2010/main" val="133496493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Oval 4"/>
          <p:cNvSpPr/>
          <p:nvPr/>
        </p:nvSpPr>
        <p:spPr>
          <a:xfrm>
            <a:off x="2447595" y="548680"/>
            <a:ext cx="7200800" cy="5112568"/>
          </a:xfrm>
          <a:prstGeom prst="ellipse">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prstClr val="black"/>
              </a:solidFill>
              <a:latin typeface="Calibri"/>
            </a:endParaRPr>
          </a:p>
        </p:txBody>
      </p:sp>
      <p:sp>
        <p:nvSpPr>
          <p:cNvPr id="7" name="Rectangle 6"/>
          <p:cNvSpPr/>
          <p:nvPr/>
        </p:nvSpPr>
        <p:spPr>
          <a:xfrm>
            <a:off x="2543605" y="980728"/>
            <a:ext cx="6912768" cy="3970318"/>
          </a:xfrm>
          <a:prstGeom prst="rect">
            <a:avLst/>
          </a:prstGeom>
        </p:spPr>
        <p:txBody>
          <a:bodyPr wrap="square">
            <a:spAutoFit/>
          </a:bodyPr>
          <a:lstStyle/>
          <a:p>
            <a:pPr lvl="0" algn="ctr"/>
            <a:r>
              <a:rPr lang="en-GB" sz="3200" b="1" dirty="0">
                <a:solidFill>
                  <a:srgbClr val="FFFFFF"/>
                </a:solidFill>
                <a:latin typeface="Arial"/>
                <a:cs typeface="Arial"/>
              </a:rPr>
              <a:t>Around 100 </a:t>
            </a:r>
            <a:endParaRPr lang="en-GB" sz="3200" b="1" dirty="0" smtClean="0">
              <a:solidFill>
                <a:srgbClr val="FFFFFF"/>
              </a:solidFill>
              <a:latin typeface="Arial"/>
              <a:cs typeface="Arial"/>
            </a:endParaRPr>
          </a:p>
          <a:p>
            <a:pPr lvl="0" algn="ctr"/>
            <a:r>
              <a:rPr lang="en-GB" sz="3200" b="1" dirty="0" smtClean="0">
                <a:solidFill>
                  <a:srgbClr val="FFFFFF"/>
                </a:solidFill>
                <a:latin typeface="Arial"/>
                <a:cs typeface="Arial"/>
              </a:rPr>
              <a:t>hours </a:t>
            </a:r>
            <a:r>
              <a:rPr lang="en-GB" sz="3200" b="1" dirty="0">
                <a:solidFill>
                  <a:srgbClr val="FFFFFF"/>
                </a:solidFill>
                <a:latin typeface="Arial"/>
                <a:cs typeface="Arial"/>
              </a:rPr>
              <a:t>of video are uploaded to YouTube every minute and it would take you around 15 years to watch every video uploaded by users </a:t>
            </a:r>
            <a:endParaRPr lang="en-GB" sz="3200" b="1" dirty="0" smtClean="0">
              <a:solidFill>
                <a:srgbClr val="FFFFFF"/>
              </a:solidFill>
              <a:latin typeface="Arial"/>
              <a:cs typeface="Arial"/>
            </a:endParaRPr>
          </a:p>
          <a:p>
            <a:pPr lvl="0" algn="ctr"/>
            <a:r>
              <a:rPr lang="en-GB" sz="3200" b="1" dirty="0" smtClean="0">
                <a:solidFill>
                  <a:srgbClr val="FFFFFF"/>
                </a:solidFill>
                <a:latin typeface="Arial"/>
                <a:cs typeface="Arial"/>
              </a:rPr>
              <a:t>in </a:t>
            </a:r>
            <a:r>
              <a:rPr lang="en-GB" sz="3200" b="1" dirty="0">
                <a:solidFill>
                  <a:srgbClr val="FFFFFF"/>
                </a:solidFill>
                <a:latin typeface="Arial"/>
                <a:cs typeface="Arial"/>
              </a:rPr>
              <a:t>one day. </a:t>
            </a:r>
            <a:endParaRPr lang="en-GB" sz="3200" b="1" dirty="0" smtClean="0">
              <a:solidFill>
                <a:srgbClr val="FFFFFF"/>
              </a:solidFill>
              <a:latin typeface="Arial"/>
              <a:cs typeface="Arial"/>
            </a:endParaRPr>
          </a:p>
          <a:p>
            <a:pPr lvl="0" algn="ctr"/>
            <a:endParaRPr lang="en-GB" sz="800" b="1" dirty="0">
              <a:solidFill>
                <a:srgbClr val="FFFFFF"/>
              </a:solidFill>
              <a:latin typeface="Arial"/>
              <a:cs typeface="Arial"/>
            </a:endParaRPr>
          </a:p>
          <a:p>
            <a:pPr lvl="0" algn="ctr"/>
            <a:r>
              <a:rPr lang="en-GB" sz="2000" b="1" u="sng" dirty="0" smtClean="0">
                <a:latin typeface="Arial"/>
                <a:cs typeface="Arial"/>
                <a:hlinkClick r:id="rId4"/>
              </a:rPr>
              <a:t>Source</a:t>
            </a:r>
            <a:endParaRPr lang="en-GB" sz="2000" b="1" dirty="0">
              <a:latin typeface="Arial"/>
              <a:cs typeface="Arial"/>
            </a:endParaRPr>
          </a:p>
        </p:txBody>
      </p:sp>
      <p:sp>
        <p:nvSpPr>
          <p:cNvPr id="8" name="Rectangle 7"/>
          <p:cNvSpPr/>
          <p:nvPr/>
        </p:nvSpPr>
        <p:spPr>
          <a:xfrm>
            <a:off x="527382" y="188640"/>
            <a:ext cx="756637" cy="1446550"/>
          </a:xfrm>
          <a:prstGeom prst="rect">
            <a:avLst/>
          </a:prstGeom>
        </p:spPr>
        <p:txBody>
          <a:bodyPr wrap="none">
            <a:spAutoFit/>
          </a:bodyPr>
          <a:lstStyle/>
          <a:p>
            <a:r>
              <a:rPr lang="en-GB" sz="8800" b="1" dirty="0">
                <a:solidFill>
                  <a:srgbClr val="FFFFFF"/>
                </a:solidFill>
                <a:latin typeface="Calibri"/>
              </a:rPr>
              <a:t>3</a:t>
            </a:r>
            <a:endParaRPr lang="en-GB" dirty="0">
              <a:solidFill>
                <a:srgbClr val="FFFFFF"/>
              </a:solidFill>
              <a:latin typeface="Calibri"/>
            </a:endParaRPr>
          </a:p>
        </p:txBody>
      </p:sp>
    </p:spTree>
    <p:extLst>
      <p:ext uri="{BB962C8B-B14F-4D97-AF65-F5344CB8AC3E}">
        <p14:creationId xmlns:p14="http://schemas.microsoft.com/office/powerpoint/2010/main" val="30443395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20160411-WA0318.jpg">
            <a:hlinkClick r:id="rId2" action="ppaction://hlinkpres?slideindex=1&amp;slidetit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685584"/>
          </a:xfrm>
          <a:prstGeom prst="rect">
            <a:avLst/>
          </a:prstGeom>
        </p:spPr>
      </p:pic>
    </p:spTree>
    <p:extLst>
      <p:ext uri="{BB962C8B-B14F-4D97-AF65-F5344CB8AC3E}">
        <p14:creationId xmlns:p14="http://schemas.microsoft.com/office/powerpoint/2010/main" val="236108612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Oval 4"/>
          <p:cNvSpPr/>
          <p:nvPr/>
        </p:nvSpPr>
        <p:spPr>
          <a:xfrm>
            <a:off x="2447595" y="548680"/>
            <a:ext cx="7200800" cy="5112568"/>
          </a:xfrm>
          <a:prstGeom prst="ellipse">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prstClr val="white"/>
              </a:solidFill>
              <a:latin typeface="Calibri"/>
            </a:endParaRPr>
          </a:p>
        </p:txBody>
      </p:sp>
      <p:sp>
        <p:nvSpPr>
          <p:cNvPr id="7" name="Rectangle 6"/>
          <p:cNvSpPr/>
          <p:nvPr/>
        </p:nvSpPr>
        <p:spPr>
          <a:xfrm>
            <a:off x="2735627" y="1124745"/>
            <a:ext cx="6624736" cy="3257815"/>
          </a:xfrm>
          <a:prstGeom prst="rect">
            <a:avLst/>
          </a:prstGeom>
        </p:spPr>
        <p:txBody>
          <a:bodyPr wrap="square">
            <a:spAutoFit/>
          </a:bodyPr>
          <a:lstStyle/>
          <a:p>
            <a:pPr lvl="0" algn="ctr">
              <a:lnSpc>
                <a:spcPct val="107000"/>
              </a:lnSpc>
              <a:spcAft>
                <a:spcPts val="800"/>
              </a:spcAft>
            </a:pPr>
            <a:r>
              <a:rPr lang="en-GB" sz="4000" b="1" dirty="0">
                <a:solidFill>
                  <a:srgbClr val="FFFFFF"/>
                </a:solidFill>
                <a:latin typeface="Arial"/>
                <a:ea typeface="Calibri"/>
                <a:cs typeface="Times New Roman"/>
              </a:rPr>
              <a:t>570 new </a:t>
            </a:r>
          </a:p>
          <a:p>
            <a:pPr lvl="0" algn="ctr">
              <a:lnSpc>
                <a:spcPct val="107000"/>
              </a:lnSpc>
              <a:spcAft>
                <a:spcPts val="800"/>
              </a:spcAft>
            </a:pPr>
            <a:r>
              <a:rPr lang="en-GB" sz="4000" b="1" dirty="0">
                <a:solidFill>
                  <a:srgbClr val="FFFFFF"/>
                </a:solidFill>
                <a:latin typeface="Arial"/>
                <a:ea typeface="Calibri"/>
                <a:cs typeface="Times New Roman"/>
              </a:rPr>
              <a:t>websites spring into existence every minute of every day.</a:t>
            </a:r>
          </a:p>
          <a:p>
            <a:pPr lvl="0" algn="ctr">
              <a:lnSpc>
                <a:spcPct val="107000"/>
              </a:lnSpc>
              <a:spcAft>
                <a:spcPts val="800"/>
              </a:spcAft>
            </a:pPr>
            <a:r>
              <a:rPr lang="en-GB" sz="2000" b="1" u="sng" dirty="0" smtClean="0">
                <a:solidFill>
                  <a:srgbClr val="FFFFFF"/>
                </a:solidFill>
                <a:latin typeface="Arial"/>
                <a:ea typeface="Calibri"/>
                <a:cs typeface="Times New Roman"/>
                <a:hlinkClick r:id="rId4"/>
              </a:rPr>
              <a:t>Source</a:t>
            </a:r>
            <a:endParaRPr lang="en-GB" sz="2000" b="1" dirty="0">
              <a:solidFill>
                <a:srgbClr val="FFFFFF"/>
              </a:solidFill>
              <a:ea typeface="Calibri"/>
              <a:cs typeface="Times New Roman"/>
            </a:endParaRPr>
          </a:p>
        </p:txBody>
      </p:sp>
      <p:sp>
        <p:nvSpPr>
          <p:cNvPr id="8" name="Rectangle 7"/>
          <p:cNvSpPr/>
          <p:nvPr/>
        </p:nvSpPr>
        <p:spPr>
          <a:xfrm>
            <a:off x="527382" y="188640"/>
            <a:ext cx="756637" cy="1446550"/>
          </a:xfrm>
          <a:prstGeom prst="rect">
            <a:avLst/>
          </a:prstGeom>
        </p:spPr>
        <p:txBody>
          <a:bodyPr wrap="none">
            <a:spAutoFit/>
          </a:bodyPr>
          <a:lstStyle/>
          <a:p>
            <a:r>
              <a:rPr lang="en-GB" sz="8800" b="1" dirty="0">
                <a:solidFill>
                  <a:srgbClr val="FFFFFF"/>
                </a:solidFill>
                <a:latin typeface="Calibri"/>
              </a:rPr>
              <a:t>4</a:t>
            </a:r>
            <a:endParaRPr lang="en-GB" dirty="0">
              <a:solidFill>
                <a:srgbClr val="FFFFFF"/>
              </a:solidFill>
              <a:latin typeface="Calibri"/>
            </a:endParaRPr>
          </a:p>
        </p:txBody>
      </p:sp>
    </p:spTree>
    <p:extLst>
      <p:ext uri="{BB962C8B-B14F-4D97-AF65-F5344CB8AC3E}">
        <p14:creationId xmlns:p14="http://schemas.microsoft.com/office/powerpoint/2010/main" val="3320059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Oval 4"/>
          <p:cNvSpPr/>
          <p:nvPr/>
        </p:nvSpPr>
        <p:spPr>
          <a:xfrm>
            <a:off x="911424" y="548680"/>
            <a:ext cx="7200800" cy="5112568"/>
          </a:xfrm>
          <a:prstGeom prst="ellipse">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prstClr val="black"/>
              </a:solidFill>
              <a:latin typeface="Calibri"/>
            </a:endParaRPr>
          </a:p>
        </p:txBody>
      </p:sp>
      <p:sp>
        <p:nvSpPr>
          <p:cNvPr id="7" name="Rectangle 6"/>
          <p:cNvSpPr/>
          <p:nvPr/>
        </p:nvSpPr>
        <p:spPr>
          <a:xfrm>
            <a:off x="911424" y="836713"/>
            <a:ext cx="7200800" cy="3847207"/>
          </a:xfrm>
          <a:prstGeom prst="rect">
            <a:avLst/>
          </a:prstGeom>
        </p:spPr>
        <p:txBody>
          <a:bodyPr wrap="square">
            <a:spAutoFit/>
          </a:bodyPr>
          <a:lstStyle/>
          <a:p>
            <a:pPr lvl="0" algn="ctr"/>
            <a:r>
              <a:rPr lang="en-GB" sz="2800" b="1" dirty="0">
                <a:solidFill>
                  <a:srgbClr val="FFFFFF"/>
                </a:solidFill>
                <a:latin typeface="Arial"/>
                <a:ea typeface="Calibri"/>
              </a:rPr>
              <a:t>1.9 million </a:t>
            </a:r>
          </a:p>
          <a:p>
            <a:pPr lvl="0" algn="ctr"/>
            <a:r>
              <a:rPr lang="en-GB" sz="2800" b="1" dirty="0">
                <a:solidFill>
                  <a:srgbClr val="FFFFFF"/>
                </a:solidFill>
                <a:latin typeface="Arial"/>
                <a:ea typeface="Calibri"/>
              </a:rPr>
              <a:t>IT jobs will be </a:t>
            </a:r>
          </a:p>
          <a:p>
            <a:pPr lvl="0" algn="ctr"/>
            <a:r>
              <a:rPr lang="en-GB" sz="2800" b="1" dirty="0">
                <a:solidFill>
                  <a:srgbClr val="FFFFFF"/>
                </a:solidFill>
                <a:latin typeface="Arial"/>
                <a:ea typeface="Calibri"/>
              </a:rPr>
              <a:t>created in the US </a:t>
            </a:r>
          </a:p>
          <a:p>
            <a:pPr lvl="0" algn="ctr"/>
            <a:r>
              <a:rPr lang="en-GB" sz="2800" b="1" dirty="0">
                <a:solidFill>
                  <a:srgbClr val="FFFFFF"/>
                </a:solidFill>
                <a:latin typeface="Arial"/>
                <a:ea typeface="Calibri"/>
              </a:rPr>
              <a:t>by 2015 to carry out big data projects. Each of those will be supported by 3 new jobs created outside of IT – meaning a total of 6 million new jobs thanks to </a:t>
            </a:r>
          </a:p>
          <a:p>
            <a:pPr lvl="0" algn="ctr"/>
            <a:r>
              <a:rPr lang="en-GB" sz="2800" b="1" dirty="0">
                <a:solidFill>
                  <a:srgbClr val="FFFFFF"/>
                </a:solidFill>
                <a:latin typeface="Arial"/>
                <a:ea typeface="Calibri"/>
              </a:rPr>
              <a:t>big data. </a:t>
            </a:r>
          </a:p>
          <a:p>
            <a:pPr lvl="0" algn="ctr"/>
            <a:r>
              <a:rPr lang="en-GB" sz="2000" b="1" u="sng" dirty="0" smtClean="0">
                <a:solidFill>
                  <a:srgbClr val="FFFFFF"/>
                </a:solidFill>
                <a:latin typeface="Arial"/>
                <a:ea typeface="Calibri"/>
                <a:hlinkClick r:id="rId4"/>
              </a:rPr>
              <a:t>Source</a:t>
            </a:r>
            <a:r>
              <a:rPr lang="en-GB" sz="2000" b="1" dirty="0" smtClean="0">
                <a:solidFill>
                  <a:srgbClr val="FFFFFF"/>
                </a:solidFill>
              </a:rPr>
              <a:t> </a:t>
            </a:r>
            <a:endParaRPr lang="en-GB" sz="2000" b="1" dirty="0">
              <a:solidFill>
                <a:srgbClr val="FFFFFF"/>
              </a:solidFill>
              <a:latin typeface="Arial"/>
              <a:cs typeface="Arial"/>
            </a:endParaRPr>
          </a:p>
        </p:txBody>
      </p:sp>
      <p:sp>
        <p:nvSpPr>
          <p:cNvPr id="8" name="Rectangle 7"/>
          <p:cNvSpPr/>
          <p:nvPr/>
        </p:nvSpPr>
        <p:spPr>
          <a:xfrm>
            <a:off x="8784299" y="260648"/>
            <a:ext cx="756637" cy="1446550"/>
          </a:xfrm>
          <a:prstGeom prst="rect">
            <a:avLst/>
          </a:prstGeom>
        </p:spPr>
        <p:txBody>
          <a:bodyPr wrap="none">
            <a:spAutoFit/>
          </a:bodyPr>
          <a:lstStyle/>
          <a:p>
            <a:r>
              <a:rPr lang="en-GB" sz="8800" b="1" dirty="0">
                <a:solidFill>
                  <a:srgbClr val="FFFFFF"/>
                </a:solidFill>
                <a:latin typeface="Calibri"/>
              </a:rPr>
              <a:t>5</a:t>
            </a:r>
            <a:endParaRPr lang="en-GB" dirty="0">
              <a:solidFill>
                <a:srgbClr val="FFFFFF"/>
              </a:solidFill>
              <a:latin typeface="Calibri"/>
            </a:endParaRPr>
          </a:p>
        </p:txBody>
      </p:sp>
    </p:spTree>
    <p:extLst>
      <p:ext uri="{BB962C8B-B14F-4D97-AF65-F5344CB8AC3E}">
        <p14:creationId xmlns:p14="http://schemas.microsoft.com/office/powerpoint/2010/main" val="23907414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Oval 4"/>
          <p:cNvSpPr/>
          <p:nvPr/>
        </p:nvSpPr>
        <p:spPr>
          <a:xfrm>
            <a:off x="911424" y="548680"/>
            <a:ext cx="7200800" cy="5112568"/>
          </a:xfrm>
          <a:prstGeom prst="ellipse">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prstClr val="black"/>
              </a:solidFill>
              <a:latin typeface="Calibri"/>
            </a:endParaRPr>
          </a:p>
        </p:txBody>
      </p:sp>
      <p:sp>
        <p:nvSpPr>
          <p:cNvPr id="7" name="Rectangle 6"/>
          <p:cNvSpPr/>
          <p:nvPr/>
        </p:nvSpPr>
        <p:spPr>
          <a:xfrm>
            <a:off x="8784299" y="260648"/>
            <a:ext cx="756637" cy="1446550"/>
          </a:xfrm>
          <a:prstGeom prst="rect">
            <a:avLst/>
          </a:prstGeom>
        </p:spPr>
        <p:txBody>
          <a:bodyPr wrap="none">
            <a:spAutoFit/>
          </a:bodyPr>
          <a:lstStyle/>
          <a:p>
            <a:r>
              <a:rPr lang="en-GB" sz="8800" b="1" dirty="0">
                <a:solidFill>
                  <a:srgbClr val="FFFFFF"/>
                </a:solidFill>
                <a:latin typeface="Calibri"/>
              </a:rPr>
              <a:t>6</a:t>
            </a:r>
            <a:endParaRPr lang="en-GB" dirty="0">
              <a:solidFill>
                <a:srgbClr val="FFFFFF"/>
              </a:solidFill>
              <a:latin typeface="Calibri"/>
            </a:endParaRPr>
          </a:p>
        </p:txBody>
      </p:sp>
      <p:sp>
        <p:nvSpPr>
          <p:cNvPr id="8" name="Rectangle 7"/>
          <p:cNvSpPr/>
          <p:nvPr/>
        </p:nvSpPr>
        <p:spPr>
          <a:xfrm>
            <a:off x="1487488" y="1268761"/>
            <a:ext cx="6144683" cy="2928494"/>
          </a:xfrm>
          <a:prstGeom prst="rect">
            <a:avLst/>
          </a:prstGeom>
        </p:spPr>
        <p:txBody>
          <a:bodyPr wrap="square">
            <a:spAutoFit/>
          </a:bodyPr>
          <a:lstStyle/>
          <a:p>
            <a:pPr lvl="0" algn="ctr">
              <a:lnSpc>
                <a:spcPct val="107000"/>
              </a:lnSpc>
              <a:spcAft>
                <a:spcPts val="800"/>
              </a:spcAft>
            </a:pPr>
            <a:r>
              <a:rPr lang="en-GB" sz="3200" b="1" dirty="0">
                <a:solidFill>
                  <a:srgbClr val="FFFFFF"/>
                </a:solidFill>
                <a:latin typeface="Arial"/>
                <a:ea typeface="Calibri"/>
                <a:cs typeface="Times New Roman"/>
              </a:rPr>
              <a:t>Between them, companies monitoring Twitter to measure “sentiment” </a:t>
            </a:r>
            <a:r>
              <a:rPr lang="en-GB" sz="3200" b="1" dirty="0" err="1">
                <a:solidFill>
                  <a:srgbClr val="FFFFFF"/>
                </a:solidFill>
                <a:latin typeface="Arial"/>
                <a:ea typeface="Calibri"/>
                <a:cs typeface="Times New Roman"/>
              </a:rPr>
              <a:t>analyze</a:t>
            </a:r>
            <a:r>
              <a:rPr lang="en-GB" sz="3200" b="1" dirty="0">
                <a:solidFill>
                  <a:srgbClr val="FFFFFF"/>
                </a:solidFill>
                <a:latin typeface="Arial"/>
                <a:ea typeface="Calibri"/>
                <a:cs typeface="Times New Roman"/>
              </a:rPr>
              <a:t> 12 terabytes of tweets every day. </a:t>
            </a:r>
          </a:p>
          <a:p>
            <a:pPr lvl="0" algn="ctr">
              <a:lnSpc>
                <a:spcPct val="107000"/>
              </a:lnSpc>
              <a:spcAft>
                <a:spcPts val="800"/>
              </a:spcAft>
            </a:pPr>
            <a:endParaRPr lang="en-GB" sz="1200" b="1" dirty="0">
              <a:solidFill>
                <a:srgbClr val="FFFFFF"/>
              </a:solidFill>
              <a:latin typeface="Arial"/>
              <a:ea typeface="Calibri"/>
              <a:cs typeface="Times New Roman"/>
            </a:endParaRPr>
          </a:p>
          <a:p>
            <a:pPr lvl="0" algn="ctr">
              <a:lnSpc>
                <a:spcPct val="107000"/>
              </a:lnSpc>
              <a:spcAft>
                <a:spcPts val="800"/>
              </a:spcAft>
            </a:pPr>
            <a:r>
              <a:rPr lang="en-GB" sz="2000" b="1" u="sng" dirty="0" smtClean="0">
                <a:solidFill>
                  <a:srgbClr val="FFFFFF"/>
                </a:solidFill>
                <a:latin typeface="Arial"/>
                <a:ea typeface="Calibri"/>
                <a:cs typeface="Times New Roman"/>
                <a:hlinkClick r:id="rId4"/>
              </a:rPr>
              <a:t>Source</a:t>
            </a:r>
            <a:endParaRPr lang="en-GB" sz="2000" b="1" dirty="0">
              <a:solidFill>
                <a:srgbClr val="FFFFFF"/>
              </a:solidFill>
              <a:ea typeface="Calibri"/>
              <a:cs typeface="Times New Roman"/>
            </a:endParaRPr>
          </a:p>
        </p:txBody>
      </p:sp>
    </p:spTree>
    <p:extLst>
      <p:ext uri="{BB962C8B-B14F-4D97-AF65-F5344CB8AC3E}">
        <p14:creationId xmlns:p14="http://schemas.microsoft.com/office/powerpoint/2010/main" val="13262301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Oval 4"/>
          <p:cNvSpPr/>
          <p:nvPr/>
        </p:nvSpPr>
        <p:spPr>
          <a:xfrm>
            <a:off x="911424" y="548680"/>
            <a:ext cx="7200800" cy="5112568"/>
          </a:xfrm>
          <a:prstGeom prst="ellipse">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prstClr val="black"/>
              </a:solidFill>
              <a:latin typeface="Calibri"/>
            </a:endParaRPr>
          </a:p>
        </p:txBody>
      </p:sp>
      <p:sp>
        <p:nvSpPr>
          <p:cNvPr id="7" name="Rectangle 6"/>
          <p:cNvSpPr/>
          <p:nvPr/>
        </p:nvSpPr>
        <p:spPr>
          <a:xfrm>
            <a:off x="1007435" y="1054472"/>
            <a:ext cx="7008779" cy="3539431"/>
          </a:xfrm>
          <a:prstGeom prst="rect">
            <a:avLst/>
          </a:prstGeom>
        </p:spPr>
        <p:txBody>
          <a:bodyPr wrap="square">
            <a:spAutoFit/>
          </a:bodyPr>
          <a:lstStyle/>
          <a:p>
            <a:pPr lvl="0" algn="ctr"/>
            <a:r>
              <a:rPr lang="en-GB" sz="2800" b="1" dirty="0">
                <a:solidFill>
                  <a:srgbClr val="FFFFFF"/>
                </a:solidFill>
                <a:latin typeface="Arial"/>
                <a:cs typeface="Arial"/>
              </a:rPr>
              <a:t>Big data has been </a:t>
            </a:r>
          </a:p>
          <a:p>
            <a:pPr lvl="0" algn="ctr"/>
            <a:r>
              <a:rPr lang="en-GB" sz="2800" b="1" dirty="0">
                <a:solidFill>
                  <a:srgbClr val="FFFFFF"/>
                </a:solidFill>
                <a:latin typeface="Arial"/>
                <a:cs typeface="Arial"/>
              </a:rPr>
              <a:t>used to predict crimes </a:t>
            </a:r>
          </a:p>
          <a:p>
            <a:pPr lvl="0" algn="ctr"/>
            <a:r>
              <a:rPr lang="en-GB" sz="2800" b="1" dirty="0">
                <a:solidFill>
                  <a:srgbClr val="FFFFFF"/>
                </a:solidFill>
                <a:latin typeface="Arial"/>
                <a:cs typeface="Arial"/>
              </a:rPr>
              <a:t>before they happen – a “predictive policing” trial in California was able to identify areas where crime will occur three times more accurately than existing methods of forecasting. </a:t>
            </a:r>
            <a:endParaRPr lang="en-GB" sz="2800" b="1" dirty="0" smtClean="0">
              <a:solidFill>
                <a:srgbClr val="FFFFFF"/>
              </a:solidFill>
              <a:latin typeface="Arial"/>
              <a:cs typeface="Arial"/>
            </a:endParaRPr>
          </a:p>
          <a:p>
            <a:pPr lvl="0" algn="ctr"/>
            <a:endParaRPr lang="en-GB" sz="800" b="1" dirty="0">
              <a:solidFill>
                <a:srgbClr val="FFFFFF"/>
              </a:solidFill>
              <a:latin typeface="Arial"/>
              <a:cs typeface="Arial"/>
            </a:endParaRPr>
          </a:p>
          <a:p>
            <a:pPr lvl="0" algn="ctr"/>
            <a:r>
              <a:rPr lang="en-GB" sz="2000" b="1" u="sng" dirty="0" smtClean="0">
                <a:latin typeface="Arial"/>
                <a:cs typeface="Arial"/>
                <a:hlinkClick r:id="rId4"/>
              </a:rPr>
              <a:t>Source</a:t>
            </a:r>
            <a:endParaRPr lang="en-GB" sz="2000" b="1" dirty="0">
              <a:latin typeface="Arial"/>
              <a:cs typeface="Arial"/>
            </a:endParaRPr>
          </a:p>
        </p:txBody>
      </p:sp>
      <p:sp>
        <p:nvSpPr>
          <p:cNvPr id="8" name="Rectangle 7"/>
          <p:cNvSpPr/>
          <p:nvPr/>
        </p:nvSpPr>
        <p:spPr>
          <a:xfrm>
            <a:off x="8784299" y="260648"/>
            <a:ext cx="756637" cy="1446550"/>
          </a:xfrm>
          <a:prstGeom prst="rect">
            <a:avLst/>
          </a:prstGeom>
        </p:spPr>
        <p:txBody>
          <a:bodyPr wrap="none">
            <a:spAutoFit/>
          </a:bodyPr>
          <a:lstStyle/>
          <a:p>
            <a:r>
              <a:rPr lang="en-GB" sz="8800" b="1" dirty="0">
                <a:solidFill>
                  <a:srgbClr val="FFFFFF"/>
                </a:solidFill>
                <a:latin typeface="Calibri"/>
              </a:rPr>
              <a:t>7</a:t>
            </a:r>
            <a:endParaRPr lang="en-GB" dirty="0">
              <a:solidFill>
                <a:srgbClr val="FFFFFF"/>
              </a:solidFill>
              <a:latin typeface="Calibri"/>
            </a:endParaRPr>
          </a:p>
        </p:txBody>
      </p:sp>
    </p:spTree>
    <p:extLst>
      <p:ext uri="{BB962C8B-B14F-4D97-AF65-F5344CB8AC3E}">
        <p14:creationId xmlns:p14="http://schemas.microsoft.com/office/powerpoint/2010/main" val="408665373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Oval 4"/>
          <p:cNvSpPr/>
          <p:nvPr/>
        </p:nvSpPr>
        <p:spPr>
          <a:xfrm>
            <a:off x="911424" y="548680"/>
            <a:ext cx="7200800" cy="5112568"/>
          </a:xfrm>
          <a:prstGeom prst="ellipse">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prstClr val="black"/>
              </a:solidFill>
              <a:latin typeface="Calibri"/>
            </a:endParaRPr>
          </a:p>
        </p:txBody>
      </p:sp>
      <p:sp>
        <p:nvSpPr>
          <p:cNvPr id="7" name="Rectangle 6"/>
          <p:cNvSpPr/>
          <p:nvPr/>
        </p:nvSpPr>
        <p:spPr>
          <a:xfrm>
            <a:off x="1199456" y="1124744"/>
            <a:ext cx="6720747" cy="3718864"/>
          </a:xfrm>
          <a:prstGeom prst="rect">
            <a:avLst/>
          </a:prstGeom>
        </p:spPr>
        <p:txBody>
          <a:bodyPr wrap="square">
            <a:spAutoFit/>
          </a:bodyPr>
          <a:lstStyle/>
          <a:p>
            <a:pPr lvl="0" algn="ctr">
              <a:lnSpc>
                <a:spcPct val="107000"/>
              </a:lnSpc>
              <a:spcAft>
                <a:spcPts val="800"/>
              </a:spcAft>
            </a:pPr>
            <a:r>
              <a:rPr lang="en-GB" sz="3600" b="1" dirty="0">
                <a:solidFill>
                  <a:srgbClr val="FFFFFF"/>
                </a:solidFill>
                <a:latin typeface="Arial"/>
                <a:ea typeface="Calibri"/>
                <a:cs typeface="Times New Roman"/>
              </a:rPr>
              <a:t>Retailers could increase their profit margins by more than 60% through the full exploitation of big data </a:t>
            </a:r>
            <a:r>
              <a:rPr lang="en-GB" sz="3600" b="1" dirty="0" smtClean="0">
                <a:solidFill>
                  <a:srgbClr val="FFFFFF"/>
                </a:solidFill>
                <a:latin typeface="Arial"/>
                <a:ea typeface="Calibri"/>
                <a:cs typeface="Times New Roman"/>
              </a:rPr>
              <a:t>analytics.</a:t>
            </a:r>
          </a:p>
          <a:p>
            <a:pPr lvl="0" algn="ctr">
              <a:lnSpc>
                <a:spcPct val="107000"/>
              </a:lnSpc>
              <a:spcAft>
                <a:spcPts val="800"/>
              </a:spcAft>
            </a:pPr>
            <a:endParaRPr lang="en-GB" sz="800" b="1" dirty="0" smtClean="0">
              <a:solidFill>
                <a:srgbClr val="FFFFFF"/>
              </a:solidFill>
              <a:latin typeface="Arial"/>
              <a:ea typeface="Calibri"/>
              <a:cs typeface="Times New Roman"/>
            </a:endParaRPr>
          </a:p>
          <a:p>
            <a:pPr lvl="0" algn="ctr">
              <a:lnSpc>
                <a:spcPct val="107000"/>
              </a:lnSpc>
              <a:spcAft>
                <a:spcPts val="800"/>
              </a:spcAft>
            </a:pPr>
            <a:r>
              <a:rPr lang="en-GB" sz="2000" b="1" u="sng" dirty="0" smtClean="0">
                <a:solidFill>
                  <a:srgbClr val="0563C1"/>
                </a:solidFill>
                <a:latin typeface="Arial"/>
                <a:ea typeface="Calibri"/>
                <a:cs typeface="Times New Roman"/>
                <a:hlinkClick r:id="rId4"/>
              </a:rPr>
              <a:t>Source</a:t>
            </a:r>
            <a:endParaRPr lang="en-GB" sz="2000" b="1" dirty="0">
              <a:ea typeface="Calibri"/>
              <a:cs typeface="Times New Roman"/>
            </a:endParaRPr>
          </a:p>
        </p:txBody>
      </p:sp>
      <p:sp>
        <p:nvSpPr>
          <p:cNvPr id="8" name="Rectangle 7"/>
          <p:cNvSpPr/>
          <p:nvPr/>
        </p:nvSpPr>
        <p:spPr>
          <a:xfrm>
            <a:off x="8784299" y="260648"/>
            <a:ext cx="756637" cy="1446550"/>
          </a:xfrm>
          <a:prstGeom prst="rect">
            <a:avLst/>
          </a:prstGeom>
        </p:spPr>
        <p:txBody>
          <a:bodyPr wrap="none">
            <a:spAutoFit/>
          </a:bodyPr>
          <a:lstStyle/>
          <a:p>
            <a:r>
              <a:rPr lang="en-GB" sz="8800" b="1" dirty="0">
                <a:solidFill>
                  <a:srgbClr val="FFFFFF"/>
                </a:solidFill>
                <a:latin typeface="Calibri"/>
              </a:rPr>
              <a:t>8</a:t>
            </a:r>
            <a:endParaRPr lang="en-GB" dirty="0">
              <a:solidFill>
                <a:srgbClr val="FFFFFF"/>
              </a:solidFill>
              <a:latin typeface="Calibri"/>
            </a:endParaRPr>
          </a:p>
        </p:txBody>
      </p:sp>
    </p:spTree>
    <p:extLst>
      <p:ext uri="{BB962C8B-B14F-4D97-AF65-F5344CB8AC3E}">
        <p14:creationId xmlns:p14="http://schemas.microsoft.com/office/powerpoint/2010/main" val="270435784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hlinkClick r:id="rId2"/>
          </p:cNvPr>
          <p:cNvSpPr/>
          <p:nvPr/>
        </p:nvSpPr>
        <p:spPr>
          <a:xfrm>
            <a:off x="9649557" y="5110746"/>
            <a:ext cx="2193081" cy="158371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Oval 4"/>
          <p:cNvSpPr/>
          <p:nvPr/>
        </p:nvSpPr>
        <p:spPr>
          <a:xfrm>
            <a:off x="2447595" y="548680"/>
            <a:ext cx="7200800" cy="5112568"/>
          </a:xfrm>
          <a:prstGeom prst="ellipse">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prstClr val="white"/>
              </a:solidFill>
              <a:latin typeface="Calibri"/>
            </a:endParaRPr>
          </a:p>
        </p:txBody>
      </p:sp>
      <p:sp>
        <p:nvSpPr>
          <p:cNvPr id="7" name="Rectangle 6"/>
          <p:cNvSpPr/>
          <p:nvPr/>
        </p:nvSpPr>
        <p:spPr>
          <a:xfrm>
            <a:off x="2927648" y="1133582"/>
            <a:ext cx="6240693" cy="3718864"/>
          </a:xfrm>
          <a:prstGeom prst="rect">
            <a:avLst/>
          </a:prstGeom>
        </p:spPr>
        <p:txBody>
          <a:bodyPr wrap="square">
            <a:spAutoFit/>
          </a:bodyPr>
          <a:lstStyle/>
          <a:p>
            <a:pPr lvl="0" algn="ctr">
              <a:lnSpc>
                <a:spcPct val="107000"/>
              </a:lnSpc>
              <a:spcAft>
                <a:spcPts val="800"/>
              </a:spcAft>
            </a:pPr>
            <a:r>
              <a:rPr lang="en-GB" sz="3600" b="1" dirty="0">
                <a:solidFill>
                  <a:srgbClr val="FFFFFF"/>
                </a:solidFill>
                <a:latin typeface="Arial"/>
                <a:ea typeface="Calibri"/>
                <a:cs typeface="Times New Roman"/>
              </a:rPr>
              <a:t>The </a:t>
            </a:r>
            <a:r>
              <a:rPr lang="en-GB" sz="3600" b="1" dirty="0" smtClean="0">
                <a:solidFill>
                  <a:srgbClr val="FFFFFF"/>
                </a:solidFill>
                <a:latin typeface="Arial"/>
                <a:ea typeface="Calibri"/>
                <a:cs typeface="Times New Roman"/>
              </a:rPr>
              <a:t>big </a:t>
            </a:r>
            <a:r>
              <a:rPr lang="en-GB" sz="3600" b="1" dirty="0">
                <a:solidFill>
                  <a:srgbClr val="FFFFFF"/>
                </a:solidFill>
                <a:latin typeface="Arial"/>
                <a:ea typeface="Calibri"/>
                <a:cs typeface="Times New Roman"/>
              </a:rPr>
              <a:t>data industry is expected to grow from US$10.2 billion in 2013 to about US$54.3 billion by 2017.</a:t>
            </a:r>
          </a:p>
          <a:p>
            <a:pPr lvl="0" algn="ctr">
              <a:lnSpc>
                <a:spcPct val="107000"/>
              </a:lnSpc>
              <a:spcAft>
                <a:spcPts val="800"/>
              </a:spcAft>
            </a:pPr>
            <a:endParaRPr lang="en-GB" sz="800" b="1" dirty="0">
              <a:solidFill>
                <a:srgbClr val="FFFFFF"/>
              </a:solidFill>
              <a:latin typeface="Arial"/>
              <a:ea typeface="Calibri"/>
              <a:cs typeface="Times New Roman"/>
            </a:endParaRPr>
          </a:p>
          <a:p>
            <a:pPr lvl="0" algn="ctr">
              <a:lnSpc>
                <a:spcPct val="107000"/>
              </a:lnSpc>
              <a:spcAft>
                <a:spcPts val="800"/>
              </a:spcAft>
            </a:pPr>
            <a:r>
              <a:rPr lang="en-GB" sz="2000" b="1" dirty="0">
                <a:solidFill>
                  <a:srgbClr val="FFFFFF"/>
                </a:solidFill>
                <a:latin typeface="Arial"/>
                <a:ea typeface="Calibri"/>
                <a:cs typeface="Times New Roman"/>
              </a:rPr>
              <a:t> </a:t>
            </a:r>
            <a:r>
              <a:rPr lang="en-GB" sz="2000" b="1" u="sng" dirty="0" smtClean="0">
                <a:solidFill>
                  <a:srgbClr val="FFFFFF"/>
                </a:solidFill>
                <a:latin typeface="Arial"/>
                <a:ea typeface="Calibri"/>
                <a:cs typeface="Times New Roman"/>
                <a:hlinkClick r:id="rId4"/>
              </a:rPr>
              <a:t>Source</a:t>
            </a:r>
            <a:endParaRPr lang="en-GB" sz="2000" b="1" dirty="0">
              <a:solidFill>
                <a:srgbClr val="FFFFFF"/>
              </a:solidFill>
              <a:ea typeface="Calibri"/>
              <a:cs typeface="Times New Roman"/>
            </a:endParaRPr>
          </a:p>
        </p:txBody>
      </p:sp>
      <p:sp>
        <p:nvSpPr>
          <p:cNvPr id="8" name="Rectangle 7"/>
          <p:cNvSpPr/>
          <p:nvPr/>
        </p:nvSpPr>
        <p:spPr>
          <a:xfrm>
            <a:off x="527382" y="188640"/>
            <a:ext cx="756637" cy="1446550"/>
          </a:xfrm>
          <a:prstGeom prst="rect">
            <a:avLst/>
          </a:prstGeom>
        </p:spPr>
        <p:txBody>
          <a:bodyPr wrap="none">
            <a:spAutoFit/>
          </a:bodyPr>
          <a:lstStyle/>
          <a:p>
            <a:r>
              <a:rPr lang="en-GB" sz="8800" b="1" dirty="0">
                <a:solidFill>
                  <a:srgbClr val="FFFFFF"/>
                </a:solidFill>
                <a:latin typeface="Calibri"/>
              </a:rPr>
              <a:t>9</a:t>
            </a:r>
            <a:endParaRPr lang="en-GB" dirty="0">
              <a:solidFill>
                <a:srgbClr val="FFFFFF"/>
              </a:solidFill>
              <a:latin typeface="Calibri"/>
            </a:endParaRPr>
          </a:p>
        </p:txBody>
      </p:sp>
    </p:spTree>
    <p:extLst>
      <p:ext uri="{BB962C8B-B14F-4D97-AF65-F5344CB8AC3E}">
        <p14:creationId xmlns:p14="http://schemas.microsoft.com/office/powerpoint/2010/main" val="248991798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20160820_2024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508606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20160820_202803.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2214114" y="0"/>
            <a:ext cx="16626619" cy="6858000"/>
          </a:xfrm>
        </p:spPr>
      </p:pic>
    </p:spTree>
    <p:extLst>
      <p:ext uri="{BB962C8B-B14F-4D97-AF65-F5344CB8AC3E}">
        <p14:creationId xmlns:p14="http://schemas.microsoft.com/office/powerpoint/2010/main" val="230181464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20160820_203048.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2245559" y="-24182"/>
            <a:ext cx="16685248" cy="6882182"/>
          </a:xfrm>
        </p:spPr>
      </p:pic>
    </p:spTree>
    <p:extLst>
      <p:ext uri="{BB962C8B-B14F-4D97-AF65-F5344CB8AC3E}">
        <p14:creationId xmlns:p14="http://schemas.microsoft.com/office/powerpoint/2010/main" val="200210642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820_203256.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2235763" y="-14936"/>
            <a:ext cx="16662827" cy="6872935"/>
          </a:xfrm>
        </p:spPr>
      </p:pic>
    </p:spTree>
    <p:extLst>
      <p:ext uri="{BB962C8B-B14F-4D97-AF65-F5344CB8AC3E}">
        <p14:creationId xmlns:p14="http://schemas.microsoft.com/office/powerpoint/2010/main" val="3510732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D:\Users\Phelia\kerjaan desain dll\campur\pak frans\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1" y="42380"/>
            <a:ext cx="12048661" cy="67709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dirty="0"/>
          </a:p>
        </p:txBody>
      </p:sp>
      <p:pic>
        <p:nvPicPr>
          <p:cNvPr id="4" name="Content Placeholder 3" descr="IMG_2784.JPG"/>
          <p:cNvPicPr>
            <a:picLocks noGrp="1" noChangeAspect="1"/>
          </p:cNvPicPr>
          <p:nvPr>
            <p:ph idx="1"/>
          </p:nvPr>
        </p:nvPicPr>
        <p:blipFill rotWithShape="1">
          <a:blip r:embed="rId3">
            <a:extLst>
              <a:ext uri="{28A0092B-C50C-407E-A947-70E740481C1C}">
                <a14:useLocalDpi xmlns:a14="http://schemas.microsoft.com/office/drawing/2010/main" val="0"/>
              </a:ext>
            </a:extLst>
          </a:blip>
          <a:srcRect l="-2538" r="-11"/>
          <a:stretch/>
        </p:blipFill>
        <p:spPr>
          <a:xfrm>
            <a:off x="6480043" y="1034982"/>
            <a:ext cx="4896544" cy="53560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Picture 4" descr="IMG_3588.JPG"/>
          <p:cNvPicPr>
            <a:picLocks noChangeAspect="1"/>
          </p:cNvPicPr>
          <p:nvPr/>
        </p:nvPicPr>
        <p:blipFill rotWithShape="1">
          <a:blip r:embed="rId4">
            <a:extLst>
              <a:ext uri="{28A0092B-C50C-407E-A947-70E740481C1C}">
                <a14:useLocalDpi xmlns:a14="http://schemas.microsoft.com/office/drawing/2010/main" val="0"/>
              </a:ext>
            </a:extLst>
          </a:blip>
          <a:srcRect b="9245"/>
          <a:stretch/>
        </p:blipFill>
        <p:spPr>
          <a:xfrm>
            <a:off x="431371" y="1077761"/>
            <a:ext cx="5856651" cy="5410125"/>
          </a:xfrm>
          <a:prstGeom prst="rect">
            <a:avLst/>
          </a:prstGeom>
        </p:spPr>
      </p:pic>
    </p:spTree>
    <p:extLst>
      <p:ext uri="{BB962C8B-B14F-4D97-AF65-F5344CB8AC3E}">
        <p14:creationId xmlns:p14="http://schemas.microsoft.com/office/powerpoint/2010/main" val="20762418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0160820_203316.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2228622" y="0"/>
            <a:ext cx="16626619" cy="6858000"/>
          </a:xfrm>
        </p:spPr>
      </p:pic>
    </p:spTree>
    <p:extLst>
      <p:ext uri="{BB962C8B-B14F-4D97-AF65-F5344CB8AC3E}">
        <p14:creationId xmlns:p14="http://schemas.microsoft.com/office/powerpoint/2010/main" val="8326174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 name="Picture 3" descr="D:\Users\Phelia\kerjaan desain dll\campur\pak frans\1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1" y="42380"/>
            <a:ext cx="12048661" cy="67709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03" name="Объект 402" hidden="1"/>
          <p:cNvGraphicFramePr>
            <a:graphicFrameLocks noChangeAspect="1"/>
          </p:cNvGraphicFramePr>
          <p:nvPr>
            <p:custDataLst>
              <p:tags r:id="rId2"/>
            </p:custDataLst>
            <p:extLst>
              <p:ext uri="{D42A27DB-BD31-4B8C-83A1-F6EECF244321}">
                <p14:modId xmlns:p14="http://schemas.microsoft.com/office/powerpoint/2010/main" val="188972386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6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54" name="Group 353"/>
          <p:cNvGrpSpPr/>
          <p:nvPr/>
        </p:nvGrpSpPr>
        <p:grpSpPr>
          <a:xfrm>
            <a:off x="335360" y="2052546"/>
            <a:ext cx="11435349" cy="4061709"/>
            <a:chOff x="193536" y="1087430"/>
            <a:chExt cx="8756941" cy="4683095"/>
          </a:xfrm>
        </p:grpSpPr>
        <p:sp>
          <p:nvSpPr>
            <p:cNvPr id="4" name="Freeform 3"/>
            <p:cNvSpPr>
              <a:spLocks/>
            </p:cNvSpPr>
            <p:nvPr/>
          </p:nvSpPr>
          <p:spPr bwMode="auto">
            <a:xfrm>
              <a:off x="2901812" y="2716195"/>
              <a:ext cx="158751" cy="179387"/>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 name="Freeform 4"/>
            <p:cNvSpPr>
              <a:spLocks/>
            </p:cNvSpPr>
            <p:nvPr/>
          </p:nvSpPr>
          <p:spPr bwMode="auto">
            <a:xfrm>
              <a:off x="2249349" y="3622652"/>
              <a:ext cx="276225" cy="77786"/>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Freeform 5"/>
            <p:cNvSpPr>
              <a:spLocks/>
            </p:cNvSpPr>
            <p:nvPr/>
          </p:nvSpPr>
          <p:spPr bwMode="auto">
            <a:xfrm>
              <a:off x="2525574" y="3708376"/>
              <a:ext cx="171450" cy="47625"/>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Freeform 6"/>
            <p:cNvSpPr>
              <a:spLocks/>
            </p:cNvSpPr>
            <p:nvPr/>
          </p:nvSpPr>
          <p:spPr bwMode="auto">
            <a:xfrm>
              <a:off x="193536" y="1646227"/>
              <a:ext cx="676275" cy="922332"/>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Freeform 7"/>
            <p:cNvSpPr>
              <a:spLocks/>
            </p:cNvSpPr>
            <p:nvPr/>
          </p:nvSpPr>
          <p:spPr bwMode="auto">
            <a:xfrm>
              <a:off x="869811" y="1608127"/>
              <a:ext cx="2119314" cy="1452554"/>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 name="Freeform 8"/>
            <p:cNvSpPr>
              <a:spLocks/>
            </p:cNvSpPr>
            <p:nvPr/>
          </p:nvSpPr>
          <p:spPr bwMode="auto">
            <a:xfrm>
              <a:off x="1269861" y="2817795"/>
              <a:ext cx="1435101" cy="741358"/>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Freeform 9"/>
            <p:cNvSpPr>
              <a:spLocks/>
            </p:cNvSpPr>
            <p:nvPr/>
          </p:nvSpPr>
          <p:spPr bwMode="auto">
            <a:xfrm>
              <a:off x="2185849" y="3824263"/>
              <a:ext cx="111125" cy="112713"/>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 name="Freeform 10"/>
            <p:cNvSpPr>
              <a:spLocks/>
            </p:cNvSpPr>
            <p:nvPr/>
          </p:nvSpPr>
          <p:spPr bwMode="auto">
            <a:xfrm>
              <a:off x="2225538" y="3927451"/>
              <a:ext cx="95250" cy="69850"/>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 name="Freeform 11"/>
            <p:cNvSpPr>
              <a:spLocks/>
            </p:cNvSpPr>
            <p:nvPr/>
          </p:nvSpPr>
          <p:spPr bwMode="auto">
            <a:xfrm>
              <a:off x="2312850" y="3967137"/>
              <a:ext cx="141288" cy="60325"/>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 name="Freeform 12"/>
            <p:cNvSpPr>
              <a:spLocks/>
            </p:cNvSpPr>
            <p:nvPr/>
          </p:nvSpPr>
          <p:spPr bwMode="auto">
            <a:xfrm>
              <a:off x="2406513" y="3897287"/>
              <a:ext cx="290512" cy="319086"/>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Freeform 13"/>
            <p:cNvSpPr>
              <a:spLocks/>
            </p:cNvSpPr>
            <p:nvPr/>
          </p:nvSpPr>
          <p:spPr bwMode="auto">
            <a:xfrm>
              <a:off x="2146162" y="3802038"/>
              <a:ext cx="150812" cy="69850"/>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 name="Freeform 14"/>
            <p:cNvSpPr>
              <a:spLocks/>
            </p:cNvSpPr>
            <p:nvPr/>
          </p:nvSpPr>
          <p:spPr bwMode="auto">
            <a:xfrm>
              <a:off x="2066787" y="3760763"/>
              <a:ext cx="119062" cy="98425"/>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 name="Freeform 15"/>
            <p:cNvSpPr>
              <a:spLocks/>
            </p:cNvSpPr>
            <p:nvPr/>
          </p:nvSpPr>
          <p:spPr bwMode="auto">
            <a:xfrm>
              <a:off x="1457187" y="3348016"/>
              <a:ext cx="754062" cy="493710"/>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Freeform 16"/>
            <p:cNvSpPr>
              <a:spLocks/>
            </p:cNvSpPr>
            <p:nvPr/>
          </p:nvSpPr>
          <p:spPr bwMode="auto">
            <a:xfrm rot="20747712">
              <a:off x="2690675" y="1370004"/>
              <a:ext cx="812801" cy="896932"/>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 name="Freeform 17"/>
            <p:cNvSpPr>
              <a:spLocks/>
            </p:cNvSpPr>
            <p:nvPr/>
          </p:nvSpPr>
          <p:spPr bwMode="auto">
            <a:xfrm>
              <a:off x="1723887" y="1611301"/>
              <a:ext cx="41275" cy="36513"/>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18"/>
            <p:cNvSpPr>
              <a:spLocks/>
            </p:cNvSpPr>
            <p:nvPr/>
          </p:nvSpPr>
          <p:spPr bwMode="auto">
            <a:xfrm>
              <a:off x="2076312" y="1906575"/>
              <a:ext cx="0" cy="4763"/>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19"/>
            <p:cNvSpPr>
              <a:spLocks/>
            </p:cNvSpPr>
            <p:nvPr/>
          </p:nvSpPr>
          <p:spPr bwMode="auto">
            <a:xfrm>
              <a:off x="2433500" y="1939913"/>
              <a:ext cx="3175" cy="6350"/>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Freeform 20"/>
            <p:cNvSpPr>
              <a:spLocks/>
            </p:cNvSpPr>
            <p:nvPr/>
          </p:nvSpPr>
          <p:spPr bwMode="auto">
            <a:xfrm>
              <a:off x="2082662" y="1522403"/>
              <a:ext cx="14287" cy="14288"/>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 name="Freeform 21"/>
            <p:cNvSpPr>
              <a:spLocks/>
            </p:cNvSpPr>
            <p:nvPr/>
          </p:nvSpPr>
          <p:spPr bwMode="auto">
            <a:xfrm>
              <a:off x="2269987" y="1990712"/>
              <a:ext cx="144463" cy="120649"/>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Freeform 22"/>
            <p:cNvSpPr>
              <a:spLocks/>
            </p:cNvSpPr>
            <p:nvPr/>
          </p:nvSpPr>
          <p:spPr bwMode="auto">
            <a:xfrm>
              <a:off x="2154099" y="1628765"/>
              <a:ext cx="598489" cy="400047"/>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 name="Freeform 23"/>
            <p:cNvSpPr>
              <a:spLocks/>
            </p:cNvSpPr>
            <p:nvPr/>
          </p:nvSpPr>
          <p:spPr bwMode="auto">
            <a:xfrm>
              <a:off x="1636574" y="1562090"/>
              <a:ext cx="158751" cy="146049"/>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Freeform 24"/>
            <p:cNvSpPr>
              <a:spLocks/>
            </p:cNvSpPr>
            <p:nvPr/>
          </p:nvSpPr>
          <p:spPr bwMode="auto">
            <a:xfrm>
              <a:off x="1804848" y="1508116"/>
              <a:ext cx="144463" cy="93662"/>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 name="Freeform 25"/>
            <p:cNvSpPr>
              <a:spLocks/>
            </p:cNvSpPr>
            <p:nvPr/>
          </p:nvSpPr>
          <p:spPr bwMode="auto">
            <a:xfrm>
              <a:off x="1744523" y="1458902"/>
              <a:ext cx="109538" cy="61913"/>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Freeform 26"/>
            <p:cNvSpPr>
              <a:spLocks/>
            </p:cNvSpPr>
            <p:nvPr/>
          </p:nvSpPr>
          <p:spPr bwMode="auto">
            <a:xfrm>
              <a:off x="1960423" y="1520815"/>
              <a:ext cx="92075" cy="80961"/>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 name="Freeform 27"/>
            <p:cNvSpPr>
              <a:spLocks/>
            </p:cNvSpPr>
            <p:nvPr/>
          </p:nvSpPr>
          <p:spPr bwMode="auto">
            <a:xfrm>
              <a:off x="2054087" y="1570027"/>
              <a:ext cx="36512" cy="46038"/>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 name="Freeform 28"/>
            <p:cNvSpPr>
              <a:spLocks/>
            </p:cNvSpPr>
            <p:nvPr/>
          </p:nvSpPr>
          <p:spPr bwMode="auto">
            <a:xfrm>
              <a:off x="2044562" y="1506527"/>
              <a:ext cx="215900" cy="103188"/>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 name="Freeform 29"/>
            <p:cNvSpPr>
              <a:spLocks/>
            </p:cNvSpPr>
            <p:nvPr/>
          </p:nvSpPr>
          <p:spPr bwMode="auto">
            <a:xfrm>
              <a:off x="1874699" y="1441441"/>
              <a:ext cx="44450" cy="38100"/>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Freeform 30"/>
            <p:cNvSpPr>
              <a:spLocks/>
            </p:cNvSpPr>
            <p:nvPr/>
          </p:nvSpPr>
          <p:spPr bwMode="auto">
            <a:xfrm flipV="1">
              <a:off x="2044562" y="1200143"/>
              <a:ext cx="215900" cy="323848"/>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31"/>
            <p:cNvSpPr>
              <a:spLocks/>
            </p:cNvSpPr>
            <p:nvPr/>
          </p:nvSpPr>
          <p:spPr bwMode="auto">
            <a:xfrm>
              <a:off x="2049324" y="1468427"/>
              <a:ext cx="36513" cy="17463"/>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32"/>
            <p:cNvSpPr>
              <a:spLocks/>
            </p:cNvSpPr>
            <p:nvPr/>
          </p:nvSpPr>
          <p:spPr bwMode="auto">
            <a:xfrm>
              <a:off x="2030274" y="1422391"/>
              <a:ext cx="33338" cy="47625"/>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 name="Freeform 33"/>
            <p:cNvSpPr>
              <a:spLocks/>
            </p:cNvSpPr>
            <p:nvPr/>
          </p:nvSpPr>
          <p:spPr bwMode="auto">
            <a:xfrm>
              <a:off x="1963599" y="1400166"/>
              <a:ext cx="60325" cy="68261"/>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 name="Freeform 34"/>
            <p:cNvSpPr>
              <a:spLocks/>
            </p:cNvSpPr>
            <p:nvPr/>
          </p:nvSpPr>
          <p:spPr bwMode="auto">
            <a:xfrm>
              <a:off x="1720711" y="1647814"/>
              <a:ext cx="269875" cy="234949"/>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6" name="Freeform 35"/>
            <p:cNvSpPr>
              <a:spLocks/>
            </p:cNvSpPr>
            <p:nvPr/>
          </p:nvSpPr>
          <p:spPr bwMode="auto">
            <a:xfrm>
              <a:off x="2749412" y="3782988"/>
              <a:ext cx="36512" cy="19050"/>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solidFill>
              <a:schemeClr val="bg1">
                <a:lumMod val="85000"/>
              </a:schemeClr>
            </a:solidFill>
            <a:ln w="6350"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7" name="Freeform 36"/>
            <p:cNvSpPr>
              <a:spLocks/>
            </p:cNvSpPr>
            <p:nvPr/>
          </p:nvSpPr>
          <p:spPr bwMode="auto">
            <a:xfrm>
              <a:off x="2892287" y="4903756"/>
              <a:ext cx="127000" cy="166687"/>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8" name="Freeform 37"/>
            <p:cNvSpPr>
              <a:spLocks/>
            </p:cNvSpPr>
            <p:nvPr/>
          </p:nvSpPr>
          <p:spPr bwMode="auto">
            <a:xfrm>
              <a:off x="2344599" y="4213199"/>
              <a:ext cx="320675" cy="392110"/>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Freeform 38"/>
            <p:cNvSpPr>
              <a:spLocks/>
            </p:cNvSpPr>
            <p:nvPr/>
          </p:nvSpPr>
          <p:spPr bwMode="auto">
            <a:xfrm>
              <a:off x="2549388" y="4089375"/>
              <a:ext cx="884238" cy="911219"/>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solidFill>
              <a:schemeClr val="bg1">
                <a:lumMod val="50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0" name="Freeform 39"/>
            <p:cNvSpPr>
              <a:spLocks/>
            </p:cNvSpPr>
            <p:nvPr/>
          </p:nvSpPr>
          <p:spPr bwMode="auto">
            <a:xfrm>
              <a:off x="2536687" y="4691032"/>
              <a:ext cx="473075" cy="947732"/>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1" name="Freeform 40"/>
            <p:cNvSpPr>
              <a:spLocks/>
            </p:cNvSpPr>
            <p:nvPr/>
          </p:nvSpPr>
          <p:spPr bwMode="auto">
            <a:xfrm>
              <a:off x="2473187" y="4591021"/>
              <a:ext cx="242887" cy="1179504"/>
            </a:xfrm>
            <a:custGeom>
              <a:avLst/>
              <a:gdLst>
                <a:gd name="T0" fmla="*/ 2147483647 w 14463"/>
                <a:gd name="T1" fmla="*/ 2147483647 h 11339"/>
                <a:gd name="T2" fmla="*/ 2147483647 w 14463"/>
                <a:gd name="T3" fmla="*/ 0 h 11339"/>
                <a:gd name="T4" fmla="*/ 2147483647 w 14463"/>
                <a:gd name="T5" fmla="*/ 2147483647 h 11339"/>
                <a:gd name="T6" fmla="*/ 2147483647 w 14463"/>
                <a:gd name="T7" fmla="*/ 2147483647 h 11339"/>
                <a:gd name="T8" fmla="*/ 2147483647 w 14463"/>
                <a:gd name="T9" fmla="*/ 2147483647 h 11339"/>
                <a:gd name="T10" fmla="*/ 2147483647 w 14463"/>
                <a:gd name="T11" fmla="*/ 2147483647 h 11339"/>
                <a:gd name="T12" fmla="*/ 2147483647 w 14463"/>
                <a:gd name="T13" fmla="*/ 2147483647 h 11339"/>
                <a:gd name="T14" fmla="*/ 2147483647 w 14463"/>
                <a:gd name="T15" fmla="*/ 2147483647 h 11339"/>
                <a:gd name="T16" fmla="*/ 2147483647 w 14463"/>
                <a:gd name="T17" fmla="*/ 2147483647 h 11339"/>
                <a:gd name="T18" fmla="*/ 2147483647 w 14463"/>
                <a:gd name="T19" fmla="*/ 2147483647 h 11339"/>
                <a:gd name="T20" fmla="*/ 2147483647 w 14463"/>
                <a:gd name="T21" fmla="*/ 2147483647 h 11339"/>
                <a:gd name="T22" fmla="*/ 2147483647 w 14463"/>
                <a:gd name="T23" fmla="*/ 2147483647 h 11339"/>
                <a:gd name="T24" fmla="*/ 2147483647 w 14463"/>
                <a:gd name="T25" fmla="*/ 2147483647 h 11339"/>
                <a:gd name="T26" fmla="*/ 2147483647 w 14463"/>
                <a:gd name="T27" fmla="*/ 2147483647 h 11339"/>
                <a:gd name="T28" fmla="*/ 2147483647 w 14463"/>
                <a:gd name="T29" fmla="*/ 2147483647 h 11339"/>
                <a:gd name="T30" fmla="*/ 2147483647 w 14463"/>
                <a:gd name="T31" fmla="*/ 2147483647 h 11339"/>
                <a:gd name="T32" fmla="*/ 2147483647 w 14463"/>
                <a:gd name="T33" fmla="*/ 2147483647 h 11339"/>
                <a:gd name="T34" fmla="*/ 2147483647 w 14463"/>
                <a:gd name="T35" fmla="*/ 2147483647 h 11339"/>
                <a:gd name="T36" fmla="*/ 2147483647 w 14463"/>
                <a:gd name="T37" fmla="*/ 2147483647 h 11339"/>
                <a:gd name="T38" fmla="*/ 2147483647 w 14463"/>
                <a:gd name="T39" fmla="*/ 2147483647 h 11339"/>
                <a:gd name="T40" fmla="*/ 2147483647 w 14463"/>
                <a:gd name="T41" fmla="*/ 2147483647 h 11339"/>
                <a:gd name="T42" fmla="*/ 2147483647 w 14463"/>
                <a:gd name="T43" fmla="*/ 2147483647 h 11339"/>
                <a:gd name="T44" fmla="*/ 2147483647 w 14463"/>
                <a:gd name="T45" fmla="*/ 2147483647 h 11339"/>
                <a:gd name="T46" fmla="*/ 2147483647 w 14463"/>
                <a:gd name="T47" fmla="*/ 2147483647 h 11339"/>
                <a:gd name="T48" fmla="*/ 2147483647 w 14463"/>
                <a:gd name="T49" fmla="*/ 2147483647 h 11339"/>
                <a:gd name="T50" fmla="*/ 2147483647 w 14463"/>
                <a:gd name="T51" fmla="*/ 2147483647 h 11339"/>
                <a:gd name="T52" fmla="*/ 2147483647 w 14463"/>
                <a:gd name="T53" fmla="*/ 2147483647 h 11339"/>
                <a:gd name="T54" fmla="*/ 2147483647 w 14463"/>
                <a:gd name="T55" fmla="*/ 2147483647 h 11339"/>
                <a:gd name="T56" fmla="*/ 2147483647 w 14463"/>
                <a:gd name="T57" fmla="*/ 2147483647 h 11339"/>
                <a:gd name="T58" fmla="*/ 2147483647 w 14463"/>
                <a:gd name="T59" fmla="*/ 2147483647 h 11339"/>
                <a:gd name="T60" fmla="*/ 2147483647 w 14463"/>
                <a:gd name="T61" fmla="*/ 2147483647 h 11339"/>
                <a:gd name="T62" fmla="*/ 2147483647 w 14463"/>
                <a:gd name="T63" fmla="*/ 2147483647 h 11339"/>
                <a:gd name="T64" fmla="*/ 0 w 14463"/>
                <a:gd name="T65" fmla="*/ 2147483647 h 11339"/>
                <a:gd name="T66" fmla="*/ 2147483647 w 14463"/>
                <a:gd name="T67" fmla="*/ 2147483647 h 11339"/>
                <a:gd name="T68" fmla="*/ 2147483647 w 14463"/>
                <a:gd name="T69" fmla="*/ 2147483647 h 11339"/>
                <a:gd name="T70" fmla="*/ 2147483647 w 14463"/>
                <a:gd name="T71" fmla="*/ 2147483647 h 11339"/>
                <a:gd name="T72" fmla="*/ 2147483647 w 14463"/>
                <a:gd name="T73" fmla="*/ 2147483647 h 11339"/>
                <a:gd name="T74" fmla="*/ 2147483647 w 14463"/>
                <a:gd name="T75" fmla="*/ 2147483647 h 11339"/>
                <a:gd name="T76" fmla="*/ 2147483647 w 14463"/>
                <a:gd name="T77" fmla="*/ 2147483647 h 11339"/>
                <a:gd name="T78" fmla="*/ 2147483647 w 14463"/>
                <a:gd name="T79" fmla="*/ 2147483647 h 11339"/>
                <a:gd name="T80" fmla="*/ 2147483647 w 14463"/>
                <a:gd name="T81" fmla="*/ 2147483647 h 11339"/>
                <a:gd name="T82" fmla="*/ 2147483647 w 14463"/>
                <a:gd name="T83" fmla="*/ 2147483647 h 11339"/>
                <a:gd name="T84" fmla="*/ 2147483647 w 14463"/>
                <a:gd name="T85" fmla="*/ 2147483647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solidFill>
              <a:schemeClr val="bg1">
                <a:lumMod val="50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2" name="Freeform 41"/>
            <p:cNvSpPr>
              <a:spLocks/>
            </p:cNvSpPr>
            <p:nvPr/>
          </p:nvSpPr>
          <p:spPr bwMode="auto">
            <a:xfrm>
              <a:off x="2793862" y="4643408"/>
              <a:ext cx="200026" cy="187323"/>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3" name="Freeform 42"/>
            <p:cNvSpPr>
              <a:spLocks/>
            </p:cNvSpPr>
            <p:nvPr/>
          </p:nvSpPr>
          <p:spPr bwMode="auto">
            <a:xfrm>
              <a:off x="2639874" y="4435447"/>
              <a:ext cx="266700" cy="287336"/>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4" name="Freeform 43"/>
            <p:cNvSpPr>
              <a:spLocks/>
            </p:cNvSpPr>
            <p:nvPr/>
          </p:nvSpPr>
          <p:spPr bwMode="auto">
            <a:xfrm>
              <a:off x="2504937" y="4167161"/>
              <a:ext cx="195263" cy="139699"/>
            </a:xfrm>
            <a:custGeom>
              <a:avLst/>
              <a:gdLst>
                <a:gd name="T0" fmla="*/ 0 w 10000"/>
                <a:gd name="T1" fmla="*/ 2069270529 h 10000"/>
                <a:gd name="T2" fmla="*/ 0 w 10000"/>
                <a:gd name="T3" fmla="*/ 2069270529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069270529 h 10000"/>
                <a:gd name="T20" fmla="*/ 2147483647 w 10000"/>
                <a:gd name="T21" fmla="*/ 591159340 h 10000"/>
                <a:gd name="T22" fmla="*/ 2147483647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5" name="Freeform 44"/>
            <p:cNvSpPr>
              <a:spLocks/>
            </p:cNvSpPr>
            <p:nvPr/>
          </p:nvSpPr>
          <p:spPr bwMode="auto">
            <a:xfrm>
              <a:off x="2827199" y="4000475"/>
              <a:ext cx="117475" cy="179386"/>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chemeClr val="bg1">
                <a:lumMod val="85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Freeform 45"/>
            <p:cNvSpPr>
              <a:spLocks/>
            </p:cNvSpPr>
            <p:nvPr/>
          </p:nvSpPr>
          <p:spPr bwMode="auto">
            <a:xfrm>
              <a:off x="3009763" y="4063974"/>
              <a:ext cx="76200" cy="93662"/>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chemeClr val="bg1">
                <a:lumMod val="85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7" name="Freeform 46"/>
            <p:cNvSpPr>
              <a:spLocks/>
            </p:cNvSpPr>
            <p:nvPr/>
          </p:nvSpPr>
          <p:spPr bwMode="auto">
            <a:xfrm>
              <a:off x="2916100" y="4060799"/>
              <a:ext cx="96838" cy="109536"/>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chemeClr val="bg1">
                <a:lumMod val="85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8" name="Freeform 47"/>
            <p:cNvSpPr>
              <a:spLocks/>
            </p:cNvSpPr>
            <p:nvPr/>
          </p:nvSpPr>
          <p:spPr bwMode="auto">
            <a:xfrm>
              <a:off x="2552562" y="3916337"/>
              <a:ext cx="333376" cy="280986"/>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Freeform 48"/>
            <p:cNvSpPr>
              <a:spLocks/>
            </p:cNvSpPr>
            <p:nvPr/>
          </p:nvSpPr>
          <p:spPr bwMode="auto">
            <a:xfrm>
              <a:off x="2363650" y="4165573"/>
              <a:ext cx="134938" cy="149224"/>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50" name="Group 49"/>
            <p:cNvGrpSpPr/>
            <p:nvPr/>
          </p:nvGrpSpPr>
          <p:grpSpPr>
            <a:xfrm>
              <a:off x="3790296" y="1087430"/>
              <a:ext cx="5159381" cy="4405285"/>
              <a:chOff x="3819525" y="1549400"/>
              <a:chExt cx="5159375" cy="4405313"/>
            </a:xfrm>
            <a:solidFill>
              <a:schemeClr val="bg2">
                <a:lumMod val="50000"/>
              </a:schemeClr>
            </a:solidFill>
          </p:grpSpPr>
          <p:sp>
            <p:nvSpPr>
              <p:cNvPr id="203" name="Freeform 202"/>
              <p:cNvSpPr>
                <a:spLocks/>
              </p:cNvSpPr>
              <p:nvPr/>
            </p:nvSpPr>
            <p:spPr bwMode="auto">
              <a:xfrm rot="730076">
                <a:off x="4227513" y="3382963"/>
                <a:ext cx="360362" cy="282575"/>
              </a:xfrm>
              <a:custGeom>
                <a:avLst/>
                <a:gdLst>
                  <a:gd name="T0" fmla="*/ 2147483647 w 10000"/>
                  <a:gd name="T1" fmla="*/ 2147483647 h 10009"/>
                  <a:gd name="T2" fmla="*/ 2147483647 w 10000"/>
                  <a:gd name="T3" fmla="*/ 2147483647 h 10009"/>
                  <a:gd name="T4" fmla="*/ 2147483647 w 10000"/>
                  <a:gd name="T5" fmla="*/ 2147483647 h 10009"/>
                  <a:gd name="T6" fmla="*/ 2147483647 w 10000"/>
                  <a:gd name="T7" fmla="*/ 2147483647 h 10009"/>
                  <a:gd name="T8" fmla="*/ 2147483647 w 10000"/>
                  <a:gd name="T9" fmla="*/ 2147483647 h 10009"/>
                  <a:gd name="T10" fmla="*/ 2147483647 w 10000"/>
                  <a:gd name="T11" fmla="*/ 2147483647 h 10009"/>
                  <a:gd name="T12" fmla="*/ 2147483647 w 10000"/>
                  <a:gd name="T13" fmla="*/ 161364554 h 10009"/>
                  <a:gd name="T14" fmla="*/ 2147483647 w 10000"/>
                  <a:gd name="T15" fmla="*/ 2147483647 h 10009"/>
                  <a:gd name="T16" fmla="*/ 2147483647 w 10000"/>
                  <a:gd name="T17" fmla="*/ 161364554 h 10009"/>
                  <a:gd name="T18" fmla="*/ 2147483647 w 10000"/>
                  <a:gd name="T19" fmla="*/ 2147483647 h 10009"/>
                  <a:gd name="T20" fmla="*/ 0 w 10000"/>
                  <a:gd name="T21" fmla="*/ 2147483647 h 10009"/>
                  <a:gd name="T22" fmla="*/ 2147483647 w 10000"/>
                  <a:gd name="T23" fmla="*/ 2147483647 h 10009"/>
                  <a:gd name="T24" fmla="*/ 2147483647 w 10000"/>
                  <a:gd name="T25" fmla="*/ 2147483647 h 10009"/>
                  <a:gd name="T26" fmla="*/ 2147483647 w 10000"/>
                  <a:gd name="T27" fmla="*/ 2147483647 h 10009"/>
                  <a:gd name="T28" fmla="*/ 2147483647 w 10000"/>
                  <a:gd name="T29" fmla="*/ 2147483647 h 10009"/>
                  <a:gd name="T30" fmla="*/ 2147483647 w 10000"/>
                  <a:gd name="T31" fmla="*/ 2147483647 h 10009"/>
                  <a:gd name="T32" fmla="*/ 2147483647 w 10000"/>
                  <a:gd name="T33" fmla="*/ 2147483647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2147483647 h 10009"/>
                  <a:gd name="T74" fmla="*/ 2147483647 w 10000"/>
                  <a:gd name="T75" fmla="*/ 2147483647 h 10009"/>
                  <a:gd name="T76" fmla="*/ 2147483647 w 10000"/>
                  <a:gd name="T77" fmla="*/ 2147483647 h 10009"/>
                  <a:gd name="T78" fmla="*/ 2147483647 w 10000"/>
                  <a:gd name="T79" fmla="*/ 2147483647 h 10009"/>
                  <a:gd name="T80" fmla="*/ 2147483647 w 10000"/>
                  <a:gd name="T81" fmla="*/ 2147483647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4" name="Freeform 203"/>
              <p:cNvSpPr>
                <a:spLocks/>
              </p:cNvSpPr>
              <p:nvPr/>
            </p:nvSpPr>
            <p:spPr bwMode="auto">
              <a:xfrm rot="926903">
                <a:off x="4237038" y="3402013"/>
                <a:ext cx="90487" cy="198437"/>
              </a:xfrm>
              <a:custGeom>
                <a:avLst/>
                <a:gdLst>
                  <a:gd name="T0" fmla="*/ 426029799 w 10000"/>
                  <a:gd name="T1" fmla="*/ 2147483647 h 10437"/>
                  <a:gd name="T2" fmla="*/ 426029799 w 10000"/>
                  <a:gd name="T3" fmla="*/ 2147483647 h 10437"/>
                  <a:gd name="T4" fmla="*/ 441127138 w 10000"/>
                  <a:gd name="T5" fmla="*/ 2147483647 h 10437"/>
                  <a:gd name="T6" fmla="*/ 486896829 w 10000"/>
                  <a:gd name="T7" fmla="*/ 2147483647 h 10437"/>
                  <a:gd name="T8" fmla="*/ 486896829 w 10000"/>
                  <a:gd name="T9" fmla="*/ 2147483647 h 10437"/>
                  <a:gd name="T10" fmla="*/ 505393367 w 10000"/>
                  <a:gd name="T11" fmla="*/ 2147483647 h 10437"/>
                  <a:gd name="T12" fmla="*/ 547757218 w 10000"/>
                  <a:gd name="T13" fmla="*/ 2147483647 h 10437"/>
                  <a:gd name="T14" fmla="*/ 556948788 w 10000"/>
                  <a:gd name="T15" fmla="*/ 2147483647 h 10437"/>
                  <a:gd name="T16" fmla="*/ 608617535 w 10000"/>
                  <a:gd name="T17" fmla="*/ 2147483647 h 10437"/>
                  <a:gd name="T18" fmla="*/ 547757218 w 10000"/>
                  <a:gd name="T19" fmla="*/ 2147483647 h 10437"/>
                  <a:gd name="T20" fmla="*/ 486896829 w 10000"/>
                  <a:gd name="T21" fmla="*/ 1175804211 h 10437"/>
                  <a:gd name="T22" fmla="*/ 304309174 w 10000"/>
                  <a:gd name="T23" fmla="*/ 0 h 10437"/>
                  <a:gd name="T24" fmla="*/ 182587736 w 10000"/>
                  <a:gd name="T25" fmla="*/ 1175804211 h 10437"/>
                  <a:gd name="T26" fmla="*/ 121720705 w 10000"/>
                  <a:gd name="T27" fmla="*/ 2147483647 h 10437"/>
                  <a:gd name="T28" fmla="*/ 75167108 w 10000"/>
                  <a:gd name="T29" fmla="*/ 2147483647 h 10437"/>
                  <a:gd name="T30" fmla="*/ 121720705 w 10000"/>
                  <a:gd name="T31" fmla="*/ 2147483647 h 10437"/>
                  <a:gd name="T32" fmla="*/ 121720705 w 10000"/>
                  <a:gd name="T33" fmla="*/ 2147483647 h 10437"/>
                  <a:gd name="T34" fmla="*/ 13937767 w 10000"/>
                  <a:gd name="T35" fmla="*/ 2147483647 h 10437"/>
                  <a:gd name="T36" fmla="*/ 0 w 10000"/>
                  <a:gd name="T37" fmla="*/ 2147483647 h 10437"/>
                  <a:gd name="T38" fmla="*/ 39560971 w 10000"/>
                  <a:gd name="T39" fmla="*/ 2147483647 h 10437"/>
                  <a:gd name="T40" fmla="*/ 121720705 w 10000"/>
                  <a:gd name="T41" fmla="*/ 2147483647 h 10437"/>
                  <a:gd name="T42" fmla="*/ 68959129 w 10000"/>
                  <a:gd name="T43" fmla="*/ 2147483647 h 10437"/>
                  <a:gd name="T44" fmla="*/ 394566826 w 10000"/>
                  <a:gd name="T45" fmla="*/ 2147483647 h 10437"/>
                  <a:gd name="T46" fmla="*/ 436863210 w 10000"/>
                  <a:gd name="T47" fmla="*/ 2147483647 h 10437"/>
                  <a:gd name="T48" fmla="*/ 426029799 w 10000"/>
                  <a:gd name="T49" fmla="*/ 2147483647 h 10437"/>
                  <a:gd name="T50" fmla="*/ 426029799 w 10000"/>
                  <a:gd name="T51" fmla="*/ 2147483647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5" name="Freeform 204"/>
              <p:cNvSpPr>
                <a:spLocks/>
              </p:cNvSpPr>
              <p:nvPr/>
            </p:nvSpPr>
            <p:spPr bwMode="auto">
              <a:xfrm>
                <a:off x="4767263" y="3276600"/>
                <a:ext cx="190500" cy="84138"/>
              </a:xfrm>
              <a:custGeom>
                <a:avLst/>
                <a:gdLst>
                  <a:gd name="T0" fmla="*/ 2147483647 w 10000"/>
                  <a:gd name="T1" fmla="*/ 230353942 h 10000"/>
                  <a:gd name="T2" fmla="*/ 2147483647 w 10000"/>
                  <a:gd name="T3" fmla="*/ 153542679 h 10000"/>
                  <a:gd name="T4" fmla="*/ 2147483647 w 10000"/>
                  <a:gd name="T5" fmla="*/ 153542679 h 10000"/>
                  <a:gd name="T6" fmla="*/ 2147483647 w 10000"/>
                  <a:gd name="T7" fmla="*/ 76771339 h 10000"/>
                  <a:gd name="T8" fmla="*/ 2147483647 w 10000"/>
                  <a:gd name="T9" fmla="*/ 38383015 h 10000"/>
                  <a:gd name="T10" fmla="*/ 2147483647 w 10000"/>
                  <a:gd name="T11" fmla="*/ 38383015 h 10000"/>
                  <a:gd name="T12" fmla="*/ 2147483647 w 10000"/>
                  <a:gd name="T13" fmla="*/ 0 h 10000"/>
                  <a:gd name="T14" fmla="*/ 2147483647 w 10000"/>
                  <a:gd name="T15" fmla="*/ 38383015 h 10000"/>
                  <a:gd name="T16" fmla="*/ 2147483647 w 10000"/>
                  <a:gd name="T17" fmla="*/ 38383015 h 10000"/>
                  <a:gd name="T18" fmla="*/ 2147483647 w 10000"/>
                  <a:gd name="T19" fmla="*/ 76771339 h 10000"/>
                  <a:gd name="T20" fmla="*/ 2147483647 w 10000"/>
                  <a:gd name="T21" fmla="*/ 115154355 h 10000"/>
                  <a:gd name="T22" fmla="*/ 2147483647 w 10000"/>
                  <a:gd name="T23" fmla="*/ 191925686 h 10000"/>
                  <a:gd name="T24" fmla="*/ 2147483647 w 10000"/>
                  <a:gd name="T25" fmla="*/ 230353942 h 10000"/>
                  <a:gd name="T26" fmla="*/ 2147483647 w 10000"/>
                  <a:gd name="T27" fmla="*/ 230353942 h 10000"/>
                  <a:gd name="T28" fmla="*/ 2147483647 w 10000"/>
                  <a:gd name="T29" fmla="*/ 268737521 h 10000"/>
                  <a:gd name="T30" fmla="*/ 2147483647 w 10000"/>
                  <a:gd name="T31" fmla="*/ 268737521 h 10000"/>
                  <a:gd name="T32" fmla="*/ 1048843394 w 10000"/>
                  <a:gd name="T33" fmla="*/ 268737521 h 10000"/>
                  <a:gd name="T34" fmla="*/ 0 w 10000"/>
                  <a:gd name="T35" fmla="*/ 268737521 h 10000"/>
                  <a:gd name="T36" fmla="*/ 1048843394 w 10000"/>
                  <a:gd name="T37" fmla="*/ 307125281 h 10000"/>
                  <a:gd name="T38" fmla="*/ 2147483647 w 10000"/>
                  <a:gd name="T39" fmla="*/ 383896612 h 10000"/>
                  <a:gd name="T40" fmla="*/ 2147483647 w 10000"/>
                  <a:gd name="T41" fmla="*/ 422280200 h 10000"/>
                  <a:gd name="T42" fmla="*/ 2147483647 w 10000"/>
                  <a:gd name="T43" fmla="*/ 383896612 h 10000"/>
                  <a:gd name="T44" fmla="*/ 2147483647 w 10000"/>
                  <a:gd name="T45" fmla="*/ 383896612 h 10000"/>
                  <a:gd name="T46" fmla="*/ 2147483647 w 10000"/>
                  <a:gd name="T47" fmla="*/ 422280200 h 10000"/>
                  <a:gd name="T48" fmla="*/ 2147483647 w 10000"/>
                  <a:gd name="T49" fmla="*/ 422280200 h 10000"/>
                  <a:gd name="T50" fmla="*/ 2147483647 w 10000"/>
                  <a:gd name="T51" fmla="*/ 422280200 h 10000"/>
                  <a:gd name="T52" fmla="*/ 2147483647 w 10000"/>
                  <a:gd name="T53" fmla="*/ 345508860 h 10000"/>
                  <a:gd name="T54" fmla="*/ 2147483647 w 10000"/>
                  <a:gd name="T55" fmla="*/ 345508860 h 10000"/>
                  <a:gd name="T56" fmla="*/ 2147483647 w 10000"/>
                  <a:gd name="T57" fmla="*/ 230353942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6" name="Freeform 205"/>
              <p:cNvSpPr>
                <a:spLocks/>
              </p:cNvSpPr>
              <p:nvPr/>
            </p:nvSpPr>
            <p:spPr bwMode="auto">
              <a:xfrm rot="471028">
                <a:off x="4440238" y="3171825"/>
                <a:ext cx="304800" cy="293688"/>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2147483647 h 10000"/>
                  <a:gd name="T24" fmla="*/ 2147483647 w 10043"/>
                  <a:gd name="T25" fmla="*/ 2147483647 h 10000"/>
                  <a:gd name="T26" fmla="*/ 2147483647 w 10043"/>
                  <a:gd name="T27" fmla="*/ 2147483647 h 10000"/>
                  <a:gd name="T28" fmla="*/ 2147483647 w 10043"/>
                  <a:gd name="T29" fmla="*/ 2147483647 h 10000"/>
                  <a:gd name="T30" fmla="*/ 2147483647 w 10043"/>
                  <a:gd name="T31" fmla="*/ 2147483647 h 10000"/>
                  <a:gd name="T32" fmla="*/ 2147483647 w 10043"/>
                  <a:gd name="T33" fmla="*/ 2147483647 h 10000"/>
                  <a:gd name="T34" fmla="*/ 2147483647 w 10043"/>
                  <a:gd name="T35" fmla="*/ 2147483647 h 10000"/>
                  <a:gd name="T36" fmla="*/ 2147483647 w 10043"/>
                  <a:gd name="T37" fmla="*/ 2147483647 h 10000"/>
                  <a:gd name="T38" fmla="*/ 2147483647 w 10043"/>
                  <a:gd name="T39" fmla="*/ 2147483647 h 10000"/>
                  <a:gd name="T40" fmla="*/ 2147483647 w 10043"/>
                  <a:gd name="T41" fmla="*/ 0 h 10000"/>
                  <a:gd name="T42" fmla="*/ 2147483647 w 10043"/>
                  <a:gd name="T43" fmla="*/ 2147483647 h 10000"/>
                  <a:gd name="T44" fmla="*/ 2147483647 w 10043"/>
                  <a:gd name="T45" fmla="*/ 2147483647 h 10000"/>
                  <a:gd name="T46" fmla="*/ 2147483647 w 10043"/>
                  <a:gd name="T47" fmla="*/ 2147483647 h 10000"/>
                  <a:gd name="T48" fmla="*/ 2147483647 w 10043"/>
                  <a:gd name="T49" fmla="*/ 2147483647 h 10000"/>
                  <a:gd name="T50" fmla="*/ 2147483647 w 10043"/>
                  <a:gd name="T51" fmla="*/ 2147483647 h 10000"/>
                  <a:gd name="T52" fmla="*/ 2147483647 w 10043"/>
                  <a:gd name="T53" fmla="*/ 2147483647 h 10000"/>
                  <a:gd name="T54" fmla="*/ 2147483647 w 10043"/>
                  <a:gd name="T55" fmla="*/ 2147483647 h 10000"/>
                  <a:gd name="T56" fmla="*/ 2147483647 w 10043"/>
                  <a:gd name="T57" fmla="*/ 2147483647 h 10000"/>
                  <a:gd name="T58" fmla="*/ 2147483647 w 10043"/>
                  <a:gd name="T59" fmla="*/ 2147483647 h 10000"/>
                  <a:gd name="T60" fmla="*/ 2147483647 w 10043"/>
                  <a:gd name="T61" fmla="*/ 2147483647 h 10000"/>
                  <a:gd name="T62" fmla="*/ 2147483647 w 10043"/>
                  <a:gd name="T63" fmla="*/ 2147483647 h 10000"/>
                  <a:gd name="T64" fmla="*/ 2147483647 w 10043"/>
                  <a:gd name="T65" fmla="*/ 2147483647 h 10000"/>
                  <a:gd name="T66" fmla="*/ 852645632 w 10043"/>
                  <a:gd name="T67" fmla="*/ 2147483647 h 10000"/>
                  <a:gd name="T68" fmla="*/ 2147483647 w 10043"/>
                  <a:gd name="T69" fmla="*/ 2147483647 h 10000"/>
                  <a:gd name="T70" fmla="*/ 2147483647 w 10043"/>
                  <a:gd name="T71" fmla="*/ 2147483647 h 10000"/>
                  <a:gd name="T72" fmla="*/ 2147483647 w 10043"/>
                  <a:gd name="T73" fmla="*/ 2147483647 h 10000"/>
                  <a:gd name="T74" fmla="*/ 2147483647 w 10043"/>
                  <a:gd name="T75" fmla="*/ 2147483647 h 10000"/>
                  <a:gd name="T76" fmla="*/ 2147483647 w 10043"/>
                  <a:gd name="T77" fmla="*/ 2147483647 h 10000"/>
                  <a:gd name="T78" fmla="*/ 2147483647 w 10043"/>
                  <a:gd name="T79" fmla="*/ 2147483647 h 10000"/>
                  <a:gd name="T80" fmla="*/ 2147483647 w 10043"/>
                  <a:gd name="T81" fmla="*/ 2147483647 h 10000"/>
                  <a:gd name="T82" fmla="*/ 2147483647 w 10043"/>
                  <a:gd name="T83" fmla="*/ 2147483647 h 10000"/>
                  <a:gd name="T84" fmla="*/ 2147483647 w 10043"/>
                  <a:gd name="T85" fmla="*/ 2147483647 h 10000"/>
                  <a:gd name="T86" fmla="*/ 2147483647 w 10043"/>
                  <a:gd name="T87" fmla="*/ 2147483647 h 10000"/>
                  <a:gd name="T88" fmla="*/ 2147483647 w 10043"/>
                  <a:gd name="T89" fmla="*/ 2147483647 h 10000"/>
                  <a:gd name="T90" fmla="*/ 2147483647 w 10043"/>
                  <a:gd name="T91" fmla="*/ 2147483647 h 10000"/>
                  <a:gd name="T92" fmla="*/ 2147483647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7" name="Freeform 206"/>
              <p:cNvSpPr>
                <a:spLocks/>
              </p:cNvSpPr>
              <p:nvPr/>
            </p:nvSpPr>
            <p:spPr bwMode="auto">
              <a:xfrm>
                <a:off x="4699000" y="3348038"/>
                <a:ext cx="311150" cy="315912"/>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8" name="Freeform 207"/>
              <p:cNvSpPr>
                <a:spLocks/>
              </p:cNvSpPr>
              <p:nvPr/>
            </p:nvSpPr>
            <p:spPr bwMode="auto">
              <a:xfrm>
                <a:off x="4691063" y="3040063"/>
                <a:ext cx="200025" cy="292100"/>
              </a:xfrm>
              <a:custGeom>
                <a:avLst/>
                <a:gdLst>
                  <a:gd name="T0" fmla="*/ 2147483647 w 10045"/>
                  <a:gd name="T1" fmla="*/ 2147483647 h 10019"/>
                  <a:gd name="T2" fmla="*/ 2147483647 w 10045"/>
                  <a:gd name="T3" fmla="*/ 2147483647 h 10019"/>
                  <a:gd name="T4" fmla="*/ 2147483647 w 10045"/>
                  <a:gd name="T5" fmla="*/ 2147483647 h 10019"/>
                  <a:gd name="T6" fmla="*/ 2147483647 w 10045"/>
                  <a:gd name="T7" fmla="*/ 2147483647 h 10019"/>
                  <a:gd name="T8" fmla="*/ 2147483647 w 10045"/>
                  <a:gd name="T9" fmla="*/ 2147483647 h 10019"/>
                  <a:gd name="T10" fmla="*/ 1081275730 w 10045"/>
                  <a:gd name="T11" fmla="*/ 2147483647 h 10019"/>
                  <a:gd name="T12" fmla="*/ 1081275730 w 10045"/>
                  <a:gd name="T13" fmla="*/ 2147483647 h 10019"/>
                  <a:gd name="T14" fmla="*/ 2147483647 w 10045"/>
                  <a:gd name="T15" fmla="*/ 2147483647 h 10019"/>
                  <a:gd name="T16" fmla="*/ 1081275730 w 10045"/>
                  <a:gd name="T17" fmla="*/ 2147483647 h 10019"/>
                  <a:gd name="T18" fmla="*/ 0 w 10045"/>
                  <a:gd name="T19" fmla="*/ 2147483647 h 10019"/>
                  <a:gd name="T20" fmla="*/ 2147483647 w 10045"/>
                  <a:gd name="T21" fmla="*/ 2147483647 h 10019"/>
                  <a:gd name="T22" fmla="*/ 2147483647 w 10045"/>
                  <a:gd name="T23" fmla="*/ 2147483647 h 10019"/>
                  <a:gd name="T24" fmla="*/ 2147483647 w 10045"/>
                  <a:gd name="T25" fmla="*/ 2147483647 h 10019"/>
                  <a:gd name="T26" fmla="*/ 2147483647 w 10045"/>
                  <a:gd name="T27" fmla="*/ 2147483647 h 10019"/>
                  <a:gd name="T28" fmla="*/ 2147483647 w 10045"/>
                  <a:gd name="T29" fmla="*/ 2147483647 h 10019"/>
                  <a:gd name="T30" fmla="*/ 2147483647 w 10045"/>
                  <a:gd name="T31" fmla="*/ 2147483647 h 10019"/>
                  <a:gd name="T32" fmla="*/ 2147483647 w 10045"/>
                  <a:gd name="T33" fmla="*/ 2147483647 h 10019"/>
                  <a:gd name="T34" fmla="*/ 2147483647 w 10045"/>
                  <a:gd name="T35" fmla="*/ 2147483647 h 10019"/>
                  <a:gd name="T36" fmla="*/ 2147483647 w 10045"/>
                  <a:gd name="T37" fmla="*/ 2147483647 h 10019"/>
                  <a:gd name="T38" fmla="*/ 2147483647 w 10045"/>
                  <a:gd name="T39" fmla="*/ 2147483647 h 10019"/>
                  <a:gd name="T40" fmla="*/ 2147483647 w 10045"/>
                  <a:gd name="T41" fmla="*/ 2147483647 h 10019"/>
                  <a:gd name="T42" fmla="*/ 2147483647 w 10045"/>
                  <a:gd name="T43" fmla="*/ 2147483647 h 10019"/>
                  <a:gd name="T44" fmla="*/ 2147483647 w 10045"/>
                  <a:gd name="T45" fmla="*/ 2147483647 h 10019"/>
                  <a:gd name="T46" fmla="*/ 2147483647 w 10045"/>
                  <a:gd name="T47" fmla="*/ 2147483647 h 10019"/>
                  <a:gd name="T48" fmla="*/ 2147483647 w 10045"/>
                  <a:gd name="T49" fmla="*/ 2147483647 h 10019"/>
                  <a:gd name="T50" fmla="*/ 2147483647 w 10045"/>
                  <a:gd name="T51" fmla="*/ 2147483647 h 10019"/>
                  <a:gd name="T52" fmla="*/ 2147483647 w 10045"/>
                  <a:gd name="T53" fmla="*/ 2147483647 h 10019"/>
                  <a:gd name="T54" fmla="*/ 2147483647 w 10045"/>
                  <a:gd name="T55" fmla="*/ 2147483647 h 10019"/>
                  <a:gd name="T56" fmla="*/ 2147483647 w 10045"/>
                  <a:gd name="T57" fmla="*/ 2147483647 h 10019"/>
                  <a:gd name="T58" fmla="*/ 2147483647 w 10045"/>
                  <a:gd name="T59" fmla="*/ 2147483647 h 10019"/>
                  <a:gd name="T60" fmla="*/ 2147483647 w 10045"/>
                  <a:gd name="T61" fmla="*/ 2147483647 h 10019"/>
                  <a:gd name="T62" fmla="*/ 2147483647 w 10045"/>
                  <a:gd name="T63" fmla="*/ 2147483647 h 10019"/>
                  <a:gd name="T64" fmla="*/ 2147483647 w 10045"/>
                  <a:gd name="T65" fmla="*/ 2147483647 h 10019"/>
                  <a:gd name="T66" fmla="*/ 2147483647 w 10045"/>
                  <a:gd name="T67" fmla="*/ 2147483647 h 10019"/>
                  <a:gd name="T68" fmla="*/ 2147483647 w 10045"/>
                  <a:gd name="T69" fmla="*/ 2147483647 h 10019"/>
                  <a:gd name="T70" fmla="*/ 2147483647 w 10045"/>
                  <a:gd name="T71" fmla="*/ 2147483647 h 10019"/>
                  <a:gd name="T72" fmla="*/ 2147483647 w 10045"/>
                  <a:gd name="T73" fmla="*/ 2147483647 h 10019"/>
                  <a:gd name="T74" fmla="*/ 2147483647 w 10045"/>
                  <a:gd name="T75" fmla="*/ 2147483647 h 10019"/>
                  <a:gd name="T76" fmla="*/ 2147483647 w 10045"/>
                  <a:gd name="T77" fmla="*/ 2147483647 h 10019"/>
                  <a:gd name="T78" fmla="*/ 2147483647 w 10045"/>
                  <a:gd name="T79" fmla="*/ 2147483647 h 10019"/>
                  <a:gd name="T80" fmla="*/ 2147483647 w 10045"/>
                  <a:gd name="T81" fmla="*/ 2147483647 h 10019"/>
                  <a:gd name="T82" fmla="*/ 2147483647 w 10045"/>
                  <a:gd name="T83" fmla="*/ 2147483647 h 10019"/>
                  <a:gd name="T84" fmla="*/ 2147483647 w 10045"/>
                  <a:gd name="T85" fmla="*/ 2147483647 h 10019"/>
                  <a:gd name="T86" fmla="*/ 2147483647 w 10045"/>
                  <a:gd name="T87" fmla="*/ 2147483647 h 10019"/>
                  <a:gd name="T88" fmla="*/ 2147483647 w 10045"/>
                  <a:gd name="T89" fmla="*/ 2147483647 h 10019"/>
                  <a:gd name="T90" fmla="*/ 2147483647 w 10045"/>
                  <a:gd name="T91" fmla="*/ 2147483647 h 10019"/>
                  <a:gd name="T92" fmla="*/ 2147483647 w 10045"/>
                  <a:gd name="T93" fmla="*/ 2147483647 h 10019"/>
                  <a:gd name="T94" fmla="*/ 2147483647 w 10045"/>
                  <a:gd name="T95" fmla="*/ 2147483647 h 10019"/>
                  <a:gd name="T96" fmla="*/ 2147483647 w 10045"/>
                  <a:gd name="T97" fmla="*/ 2147483647 h 10019"/>
                  <a:gd name="T98" fmla="*/ 2147483647 w 10045"/>
                  <a:gd name="T99" fmla="*/ 2147483647 h 10019"/>
                  <a:gd name="T100" fmla="*/ 2147483647 w 10045"/>
                  <a:gd name="T101" fmla="*/ 2147483647 h 10019"/>
                  <a:gd name="T102" fmla="*/ 2147483647 w 10045"/>
                  <a:gd name="T103" fmla="*/ 0 h 10019"/>
                  <a:gd name="T104" fmla="*/ 2147483647 w 10045"/>
                  <a:gd name="T105" fmla="*/ 2147483647 h 10019"/>
                  <a:gd name="T106" fmla="*/ 2147483647 w 10045"/>
                  <a:gd name="T107" fmla="*/ 2147483647 h 10019"/>
                  <a:gd name="T108" fmla="*/ 2147483647 w 10045"/>
                  <a:gd name="T109" fmla="*/ 2147483647 h 10019"/>
                  <a:gd name="T110" fmla="*/ 2147483647 w 10045"/>
                  <a:gd name="T111" fmla="*/ 2147483647 h 10019"/>
                  <a:gd name="T112" fmla="*/ 2147483647 w 10045"/>
                  <a:gd name="T113" fmla="*/ 2147483647 h 10019"/>
                  <a:gd name="T114" fmla="*/ 2147483647 w 10045"/>
                  <a:gd name="T115" fmla="*/ 2147483647 h 10019"/>
                  <a:gd name="T116" fmla="*/ 2147483647 w 10045"/>
                  <a:gd name="T117" fmla="*/ 2147483647 h 10019"/>
                  <a:gd name="T118" fmla="*/ 2147483647 w 10045"/>
                  <a:gd name="T119" fmla="*/ 2147483647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9" name="Freeform 208"/>
              <p:cNvSpPr>
                <a:spLocks/>
              </p:cNvSpPr>
              <p:nvPr/>
            </p:nvSpPr>
            <p:spPr bwMode="auto">
              <a:xfrm>
                <a:off x="4665663" y="3100388"/>
                <a:ext cx="76200" cy="101600"/>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0" name="Freeform 209"/>
              <p:cNvSpPr>
                <a:spLocks/>
              </p:cNvSpPr>
              <p:nvPr/>
            </p:nvSpPr>
            <p:spPr bwMode="auto">
              <a:xfrm rot="20966185">
                <a:off x="5046663" y="3533775"/>
                <a:ext cx="158750" cy="163513"/>
              </a:xfrm>
              <a:custGeom>
                <a:avLst/>
                <a:gdLst>
                  <a:gd name="T0" fmla="*/ 2147483647 w 9874"/>
                  <a:gd name="T1" fmla="*/ 861456484 h 10000"/>
                  <a:gd name="T2" fmla="*/ 2147483647 w 9874"/>
                  <a:gd name="T3" fmla="*/ 573160271 h 10000"/>
                  <a:gd name="T4" fmla="*/ 2147483647 w 9874"/>
                  <a:gd name="T5" fmla="*/ 571945092 h 10000"/>
                  <a:gd name="T6" fmla="*/ 2147483647 w 9874"/>
                  <a:gd name="T7" fmla="*/ 0 h 10000"/>
                  <a:gd name="T8" fmla="*/ 2147483647 w 9874"/>
                  <a:gd name="T9" fmla="*/ 350414474 h 10000"/>
                  <a:gd name="T10" fmla="*/ 2147483647 w 9874"/>
                  <a:gd name="T11" fmla="*/ 1282208266 h 10000"/>
                  <a:gd name="T12" fmla="*/ 1792679761 w 9874"/>
                  <a:gd name="T13" fmla="*/ 1861231051 h 10000"/>
                  <a:gd name="T14" fmla="*/ 1792679761 w 9874"/>
                  <a:gd name="T15" fmla="*/ 2147483647 h 10000"/>
                  <a:gd name="T16" fmla="*/ 1194741583 w 9874"/>
                  <a:gd name="T17" fmla="*/ 2147483647 h 10000"/>
                  <a:gd name="T18" fmla="*/ 0 w 9874"/>
                  <a:gd name="T19" fmla="*/ 2147483647 h 10000"/>
                  <a:gd name="T20" fmla="*/ 1194741583 w 9874"/>
                  <a:gd name="T21" fmla="*/ 2147483647 h 10000"/>
                  <a:gd name="T22" fmla="*/ 2147483647 w 9874"/>
                  <a:gd name="T23" fmla="*/ 2147483647 h 10000"/>
                  <a:gd name="T24" fmla="*/ 2147483647 w 9874"/>
                  <a:gd name="T25" fmla="*/ 2147483647 h 10000"/>
                  <a:gd name="T26" fmla="*/ 2147483647 w 9874"/>
                  <a:gd name="T27" fmla="*/ 2147483647 h 10000"/>
                  <a:gd name="T28" fmla="*/ 2147483647 w 9874"/>
                  <a:gd name="T29" fmla="*/ 2147483647 h 10000"/>
                  <a:gd name="T30" fmla="*/ 2147483647 w 9874"/>
                  <a:gd name="T31" fmla="*/ 2147483647 h 10000"/>
                  <a:gd name="T32" fmla="*/ 2147483647 w 9874"/>
                  <a:gd name="T33" fmla="*/ 2147483647 h 10000"/>
                  <a:gd name="T34" fmla="*/ 2147483647 w 9874"/>
                  <a:gd name="T35" fmla="*/ 2147483647 h 10000"/>
                  <a:gd name="T36" fmla="*/ 2147483647 w 9874"/>
                  <a:gd name="T37" fmla="*/ 2147483647 h 10000"/>
                  <a:gd name="T38" fmla="*/ 2147483647 w 9874"/>
                  <a:gd name="T39" fmla="*/ 2147483647 h 10000"/>
                  <a:gd name="T40" fmla="*/ 2147483647 w 9874"/>
                  <a:gd name="T41" fmla="*/ 2147483647 h 10000"/>
                  <a:gd name="T42" fmla="*/ 2147483647 w 9874"/>
                  <a:gd name="T43" fmla="*/ 2147483647 h 10000"/>
                  <a:gd name="T44" fmla="*/ 2147483647 w 9874"/>
                  <a:gd name="T45" fmla="*/ 2083902531 h 10000"/>
                  <a:gd name="T46" fmla="*/ 2147483647 w 9874"/>
                  <a:gd name="T47" fmla="*/ 1331460655 h 10000"/>
                  <a:gd name="T48" fmla="*/ 2147483647 w 9874"/>
                  <a:gd name="T49" fmla="*/ 1056034845 h 10000"/>
                  <a:gd name="T50" fmla="*/ 2147483647 w 9874"/>
                  <a:gd name="T51" fmla="*/ 861456484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1" name="Freeform 210"/>
              <p:cNvSpPr>
                <a:spLocks/>
              </p:cNvSpPr>
              <p:nvPr/>
            </p:nvSpPr>
            <p:spPr bwMode="auto">
              <a:xfrm>
                <a:off x="5037138" y="3279775"/>
                <a:ext cx="204787" cy="168275"/>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0 h 10000"/>
                  <a:gd name="T8" fmla="*/ 2147483647 w 10000"/>
                  <a:gd name="T9" fmla="*/ 962987830 h 10000"/>
                  <a:gd name="T10" fmla="*/ 2147483647 w 10000"/>
                  <a:gd name="T11" fmla="*/ 1505821189 h 10000"/>
                  <a:gd name="T12" fmla="*/ 2147483647 w 10000"/>
                  <a:gd name="T13" fmla="*/ 962987830 h 10000"/>
                  <a:gd name="T14" fmla="*/ 2147483647 w 10000"/>
                  <a:gd name="T15" fmla="*/ 2147483647 h 10000"/>
                  <a:gd name="T16" fmla="*/ 1839321513 w 10000"/>
                  <a:gd name="T17" fmla="*/ 2147483647 h 10000"/>
                  <a:gd name="T18" fmla="*/ 1728171895 w 10000"/>
                  <a:gd name="T19" fmla="*/ 2147483647 h 10000"/>
                  <a:gd name="T20" fmla="*/ 1513069159 w 10000"/>
                  <a:gd name="T21" fmla="*/ 2147483647 h 10000"/>
                  <a:gd name="T22" fmla="*/ 7214134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2147483647 w 10000"/>
                  <a:gd name="T37" fmla="*/ 2147483647 h 10000"/>
                  <a:gd name="T38" fmla="*/ 2147483647 w 10000"/>
                  <a:gd name="T39" fmla="*/ 2147483647 h 10000"/>
                  <a:gd name="T40" fmla="*/ 2147483647 w 10000"/>
                  <a:gd name="T41" fmla="*/ 2147483647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2" name="Freeform 211"/>
              <p:cNvSpPr>
                <a:spLocks/>
              </p:cNvSpPr>
              <p:nvPr/>
            </p:nvSpPr>
            <p:spPr bwMode="auto">
              <a:xfrm>
                <a:off x="4830763" y="3201988"/>
                <a:ext cx="158750" cy="82550"/>
              </a:xfrm>
              <a:custGeom>
                <a:avLst/>
                <a:gdLst>
                  <a:gd name="T0" fmla="*/ 2147483647 w 10569"/>
                  <a:gd name="T1" fmla="*/ 218132199 h 10092"/>
                  <a:gd name="T2" fmla="*/ 2147483647 w 10569"/>
                  <a:gd name="T3" fmla="*/ 122706788 h 10092"/>
                  <a:gd name="T4" fmla="*/ 2147483647 w 10569"/>
                  <a:gd name="T5" fmla="*/ 61371189 h 10092"/>
                  <a:gd name="T6" fmla="*/ 2147483647 w 10569"/>
                  <a:gd name="T7" fmla="*/ 0 h 10092"/>
                  <a:gd name="T8" fmla="*/ 2147483647 w 10569"/>
                  <a:gd name="T9" fmla="*/ 30665321 h 10092"/>
                  <a:gd name="T10" fmla="*/ 2147483647 w 10569"/>
                  <a:gd name="T11" fmla="*/ 0 h 10092"/>
                  <a:gd name="T12" fmla="*/ 2097951320 w 10569"/>
                  <a:gd name="T13" fmla="*/ 30665321 h 10092"/>
                  <a:gd name="T14" fmla="*/ 1401434486 w 10569"/>
                  <a:gd name="T15" fmla="*/ 61371189 h 10092"/>
                  <a:gd name="T16" fmla="*/ 704917667 w 10569"/>
                  <a:gd name="T17" fmla="*/ 92041467 h 10092"/>
                  <a:gd name="T18" fmla="*/ 8448222 w 10569"/>
                  <a:gd name="T19" fmla="*/ 122706788 h 10092"/>
                  <a:gd name="T20" fmla="*/ 357065685 w 10569"/>
                  <a:gd name="T21" fmla="*/ 164160932 h 10092"/>
                  <a:gd name="T22" fmla="*/ 1012965140 w 10569"/>
                  <a:gd name="T23" fmla="*/ 220119984 h 10092"/>
                  <a:gd name="T24" fmla="*/ 1750099564 w 10569"/>
                  <a:gd name="T25" fmla="*/ 306784830 h 10092"/>
                  <a:gd name="T26" fmla="*/ 2097951320 w 10569"/>
                  <a:gd name="T27" fmla="*/ 337490632 h 10092"/>
                  <a:gd name="T28" fmla="*/ 2147483647 w 10569"/>
                  <a:gd name="T29" fmla="*/ 371544855 h 10092"/>
                  <a:gd name="T30" fmla="*/ 2147483647 w 10569"/>
                  <a:gd name="T31" fmla="*/ 367936564 h 10092"/>
                  <a:gd name="T32" fmla="*/ 2147483647 w 10569"/>
                  <a:gd name="T33" fmla="*/ 337230696 h 10092"/>
                  <a:gd name="T34" fmla="*/ 2147483647 w 10569"/>
                  <a:gd name="T35" fmla="*/ 346435062 h 10092"/>
                  <a:gd name="T36" fmla="*/ 2147483647 w 10569"/>
                  <a:gd name="T37" fmla="*/ 347321125 h 10092"/>
                  <a:gd name="T38" fmla="*/ 2147483647 w 10569"/>
                  <a:gd name="T39" fmla="*/ 353615522 h 10092"/>
                  <a:gd name="T40" fmla="*/ 2147483647 w 10569"/>
                  <a:gd name="T41" fmla="*/ 369740943 h 10092"/>
                  <a:gd name="T42" fmla="*/ 2147483647 w 10569"/>
                  <a:gd name="T43" fmla="*/ 344411753 h 10092"/>
                  <a:gd name="T44" fmla="*/ 2147483647 w 10569"/>
                  <a:gd name="T45" fmla="*/ 359211597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3" name="Freeform 212"/>
              <p:cNvSpPr>
                <a:spLocks/>
              </p:cNvSpPr>
              <p:nvPr/>
            </p:nvSpPr>
            <p:spPr bwMode="auto">
              <a:xfrm>
                <a:off x="4943475" y="3287713"/>
                <a:ext cx="138113" cy="95250"/>
              </a:xfrm>
              <a:custGeom>
                <a:avLst/>
                <a:gdLst>
                  <a:gd name="T0" fmla="*/ 2147483647 w 9980"/>
                  <a:gd name="T1" fmla="*/ 0 h 10000"/>
                  <a:gd name="T2" fmla="*/ 2147483647 w 9980"/>
                  <a:gd name="T3" fmla="*/ 120347451 h 10000"/>
                  <a:gd name="T4" fmla="*/ 2048295641 w 9980"/>
                  <a:gd name="T5" fmla="*/ 174854502 h 10000"/>
                  <a:gd name="T6" fmla="*/ 1295790420 w 9980"/>
                  <a:gd name="T7" fmla="*/ 229369258 h 10000"/>
                  <a:gd name="T8" fmla="*/ 794318046 w 9980"/>
                  <a:gd name="T9" fmla="*/ 209556601 h 10000"/>
                  <a:gd name="T10" fmla="*/ 543839063 w 9980"/>
                  <a:gd name="T11" fmla="*/ 174854502 h 10000"/>
                  <a:gd name="T12" fmla="*/ 292843180 w 9980"/>
                  <a:gd name="T13" fmla="*/ 283793289 h 10000"/>
                  <a:gd name="T14" fmla="*/ 41849789 w 9980"/>
                  <a:gd name="T15" fmla="*/ 447321156 h 10000"/>
                  <a:gd name="T16" fmla="*/ 11224449 w 9980"/>
                  <a:gd name="T17" fmla="*/ 470376980 h 10000"/>
                  <a:gd name="T18" fmla="*/ 159185930 w 9980"/>
                  <a:gd name="T19" fmla="*/ 536612402 h 10000"/>
                  <a:gd name="T20" fmla="*/ 838699122 w 9980"/>
                  <a:gd name="T21" fmla="*/ 744424260 h 10000"/>
                  <a:gd name="T22" fmla="*/ 1841683506 w 9980"/>
                  <a:gd name="T23" fmla="*/ 792279756 h 10000"/>
                  <a:gd name="T24" fmla="*/ 2147483647 w 9980"/>
                  <a:gd name="T25" fmla="*/ 746169002 h 10000"/>
                  <a:gd name="T26" fmla="*/ 2147483647 w 9980"/>
                  <a:gd name="T27" fmla="*/ 678509460 h 10000"/>
                  <a:gd name="T28" fmla="*/ 2147483647 w 9980"/>
                  <a:gd name="T29" fmla="*/ 678509460 h 10000"/>
                  <a:gd name="T30" fmla="*/ 2147483647 w 9980"/>
                  <a:gd name="T31" fmla="*/ 610766908 h 10000"/>
                  <a:gd name="T32" fmla="*/ 2147483647 w 9980"/>
                  <a:gd name="T33" fmla="*/ 392815010 h 10000"/>
                  <a:gd name="T34" fmla="*/ 2147483647 w 9980"/>
                  <a:gd name="T35" fmla="*/ 120347451 h 10000"/>
                  <a:gd name="T36" fmla="*/ 2147483647 w 9980"/>
                  <a:gd name="T37" fmla="*/ 9902428 h 10000"/>
                  <a:gd name="T38" fmla="*/ 2147483647 w 9980"/>
                  <a:gd name="T39" fmla="*/ 26306802 h 10000"/>
                  <a:gd name="T40" fmla="*/ 2147483647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4" name="Freeform 213"/>
              <p:cNvSpPr>
                <a:spLocks/>
              </p:cNvSpPr>
              <p:nvPr/>
            </p:nvSpPr>
            <p:spPr bwMode="auto">
              <a:xfrm>
                <a:off x="4948238" y="3248025"/>
                <a:ext cx="133350" cy="69850"/>
              </a:xfrm>
              <a:custGeom>
                <a:avLst/>
                <a:gdLst>
                  <a:gd name="T0" fmla="*/ 2147483647 w 10000"/>
                  <a:gd name="T1" fmla="*/ 11717197 h 9595"/>
                  <a:gd name="T2" fmla="*/ 2117831042 w 10000"/>
                  <a:gd name="T3" fmla="*/ 1864984 h 9595"/>
                  <a:gd name="T4" fmla="*/ 1670018673 w 10000"/>
                  <a:gd name="T5" fmla="*/ 1985706 h 9595"/>
                  <a:gd name="T6" fmla="*/ 1192608324 w 10000"/>
                  <a:gd name="T7" fmla="*/ 11717197 h 9595"/>
                  <a:gd name="T8" fmla="*/ 954346452 w 10000"/>
                  <a:gd name="T9" fmla="*/ 56295023 h 9595"/>
                  <a:gd name="T10" fmla="*/ 0 w 10000"/>
                  <a:gd name="T11" fmla="*/ 100895271 h 9595"/>
                  <a:gd name="T12" fmla="*/ 238705181 w 10000"/>
                  <a:gd name="T13" fmla="*/ 145472777 h 9595"/>
                  <a:gd name="T14" fmla="*/ 413599734 w 10000"/>
                  <a:gd name="T15" fmla="*/ 172255509 h 9595"/>
                  <a:gd name="T16" fmla="*/ 852527046 w 10000"/>
                  <a:gd name="T17" fmla="*/ 192499706 h 9595"/>
                  <a:gd name="T18" fmla="*/ 1872358309 w 10000"/>
                  <a:gd name="T19" fmla="*/ 165736637 h 9595"/>
                  <a:gd name="T20" fmla="*/ 2147483647 w 10000"/>
                  <a:gd name="T21" fmla="*/ 153539079 h 9595"/>
                  <a:gd name="T22" fmla="*/ 2147483647 w 10000"/>
                  <a:gd name="T23" fmla="*/ 109902201 h 9595"/>
                  <a:gd name="T24" fmla="*/ 2147483647 w 10000"/>
                  <a:gd name="T25" fmla="*/ 118909553 h 9595"/>
                  <a:gd name="T26" fmla="*/ 2147483647 w 10000"/>
                  <a:gd name="T27" fmla="*/ 99771804 h 9595"/>
                  <a:gd name="T28" fmla="*/ 2147483647 w 10000"/>
                  <a:gd name="T29" fmla="*/ 78603679 h 9595"/>
                  <a:gd name="T30" fmla="*/ 2147483647 w 10000"/>
                  <a:gd name="T31" fmla="*/ 43215616 h 9595"/>
                  <a:gd name="T32" fmla="*/ 2147483647 w 10000"/>
                  <a:gd name="T33" fmla="*/ 24356051 h 9595"/>
                  <a:gd name="T34" fmla="*/ 2147483647 w 10000"/>
                  <a:gd name="T35" fmla="*/ 11717197 h 9595"/>
                  <a:gd name="T36" fmla="*/ 2147483647 w 10000"/>
                  <a:gd name="T37" fmla="*/ 11717197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5" name="Freeform 214"/>
              <p:cNvSpPr>
                <a:spLocks/>
              </p:cNvSpPr>
              <p:nvPr/>
            </p:nvSpPr>
            <p:spPr bwMode="auto">
              <a:xfrm>
                <a:off x="5097463" y="3429000"/>
                <a:ext cx="182562" cy="141288"/>
              </a:xfrm>
              <a:custGeom>
                <a:avLst/>
                <a:gdLst>
                  <a:gd name="T0" fmla="*/ 2147483647 w 10000"/>
                  <a:gd name="T1" fmla="*/ 293810106 h 10000"/>
                  <a:gd name="T2" fmla="*/ 1846282842 w 10000"/>
                  <a:gd name="T3" fmla="*/ 293810106 h 10000"/>
                  <a:gd name="T4" fmla="*/ 0 w 10000"/>
                  <a:gd name="T5" fmla="*/ 0 h 10000"/>
                  <a:gd name="T6" fmla="*/ 0 w 10000"/>
                  <a:gd name="T7" fmla="*/ 587019553 h 10000"/>
                  <a:gd name="T8" fmla="*/ 924200281 w 10000"/>
                  <a:gd name="T9" fmla="*/ 1468447271 h 10000"/>
                  <a:gd name="T10" fmla="*/ 1379187541 w 10000"/>
                  <a:gd name="T11" fmla="*/ 2147483647 h 10000"/>
                  <a:gd name="T12" fmla="*/ 924200281 w 10000"/>
                  <a:gd name="T13" fmla="*/ 2147483647 h 10000"/>
                  <a:gd name="T14" fmla="*/ 1846282842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2147483647 w 10000"/>
                  <a:gd name="T37" fmla="*/ 2147483647 h 10000"/>
                  <a:gd name="T38" fmla="*/ 2147483647 w 10000"/>
                  <a:gd name="T39" fmla="*/ 2147483647 h 10000"/>
                  <a:gd name="T40" fmla="*/ 2147483647 w 10000"/>
                  <a:gd name="T41" fmla="*/ 1761659502 h 10000"/>
                  <a:gd name="T42" fmla="*/ 2147483647 w 10000"/>
                  <a:gd name="T43" fmla="*/ 587019553 h 10000"/>
                  <a:gd name="T44" fmla="*/ 2147483647 w 10000"/>
                  <a:gd name="T45" fmla="*/ 0 h 10000"/>
                  <a:gd name="T46" fmla="*/ 2147483647 w 10000"/>
                  <a:gd name="T47" fmla="*/ 293810106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6" name="Freeform 215"/>
              <p:cNvSpPr>
                <a:spLocks/>
              </p:cNvSpPr>
              <p:nvPr/>
            </p:nvSpPr>
            <p:spPr bwMode="auto">
              <a:xfrm>
                <a:off x="4691063" y="3314700"/>
                <a:ext cx="114300" cy="65088"/>
              </a:xfrm>
              <a:custGeom>
                <a:avLst/>
                <a:gdLst>
                  <a:gd name="T0" fmla="*/ 1523412940 w 10000"/>
                  <a:gd name="T1" fmla="*/ 20703172 h 11466"/>
                  <a:gd name="T2" fmla="*/ 1384973249 w 10000"/>
                  <a:gd name="T3" fmla="*/ 13260037 h 11466"/>
                  <a:gd name="T4" fmla="*/ 1107889269 w 10000"/>
                  <a:gd name="T5" fmla="*/ 5816929 h 11466"/>
                  <a:gd name="T6" fmla="*/ 705952907 w 10000"/>
                  <a:gd name="T7" fmla="*/ 11598732 h 11466"/>
                  <a:gd name="T8" fmla="*/ 629180878 w 10000"/>
                  <a:gd name="T9" fmla="*/ 0 h 11466"/>
                  <a:gd name="T10" fmla="*/ 415505657 w 10000"/>
                  <a:gd name="T11" fmla="*/ 11182239 h 11466"/>
                  <a:gd name="T12" fmla="*/ 0 w 10000"/>
                  <a:gd name="T13" fmla="*/ 35589387 h 11466"/>
                  <a:gd name="T14" fmla="*/ 0 w 10000"/>
                  <a:gd name="T15" fmla="*/ 50474506 h 11466"/>
                  <a:gd name="T16" fmla="*/ 277065955 w 10000"/>
                  <a:gd name="T17" fmla="*/ 50474506 h 11466"/>
                  <a:gd name="T18" fmla="*/ 408729233 w 10000"/>
                  <a:gd name="T19" fmla="*/ 68272305 h 11466"/>
                  <a:gd name="T20" fmla="*/ 553945349 w 10000"/>
                  <a:gd name="T21" fmla="*/ 65360750 h 11466"/>
                  <a:gd name="T22" fmla="*/ 860112323 w 10000"/>
                  <a:gd name="T23" fmla="*/ 53797304 h 11466"/>
                  <a:gd name="T24" fmla="*/ 1019100903 w 10000"/>
                  <a:gd name="T25" fmla="*/ 60412870 h 11466"/>
                  <a:gd name="T26" fmla="*/ 1523412940 w 10000"/>
                  <a:gd name="T27" fmla="*/ 50474506 h 11466"/>
                  <a:gd name="T28" fmla="*/ 1800478906 w 10000"/>
                  <a:gd name="T29" fmla="*/ 43031399 h 11466"/>
                  <a:gd name="T30" fmla="*/ 1938918597 w 10000"/>
                  <a:gd name="T31" fmla="*/ 43031399 h 11466"/>
                  <a:gd name="T32" fmla="*/ 1800478906 w 10000"/>
                  <a:gd name="T33" fmla="*/ 35589387 h 11466"/>
                  <a:gd name="T34" fmla="*/ 1523412940 w 10000"/>
                  <a:gd name="T35" fmla="*/ 2070317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7" name="Freeform 216"/>
              <p:cNvSpPr>
                <a:spLocks/>
              </p:cNvSpPr>
              <p:nvPr/>
            </p:nvSpPr>
            <p:spPr bwMode="auto">
              <a:xfrm>
                <a:off x="4633913" y="3168650"/>
                <a:ext cx="71437" cy="74613"/>
              </a:xfrm>
              <a:custGeom>
                <a:avLst/>
                <a:gdLst>
                  <a:gd name="T0" fmla="*/ 43091458 w 10056"/>
                  <a:gd name="T1" fmla="*/ 105833347 h 10000"/>
                  <a:gd name="T2" fmla="*/ 60516545 w 10056"/>
                  <a:gd name="T3" fmla="*/ 148181948 h 10000"/>
                  <a:gd name="T4" fmla="*/ 95382098 w 10056"/>
                  <a:gd name="T5" fmla="*/ 169343381 h 10000"/>
                  <a:gd name="T6" fmla="*/ 127165973 w 10056"/>
                  <a:gd name="T7" fmla="*/ 196710131 h 10000"/>
                  <a:gd name="T8" fmla="*/ 159904912 w 10056"/>
                  <a:gd name="T9" fmla="*/ 231533339 h 10000"/>
                  <a:gd name="T10" fmla="*/ 180375846 w 10056"/>
                  <a:gd name="T11" fmla="*/ 174299266 h 10000"/>
                  <a:gd name="T12" fmla="*/ 168237950 w 10056"/>
                  <a:gd name="T13" fmla="*/ 131951061 h 10000"/>
                  <a:gd name="T14" fmla="*/ 181386826 w 10056"/>
                  <a:gd name="T15" fmla="*/ 75990916 h 10000"/>
                  <a:gd name="T16" fmla="*/ 155827284 w 10056"/>
                  <a:gd name="T17" fmla="*/ 54825744 h 10000"/>
                  <a:gd name="T18" fmla="*/ 130232265 w 10056"/>
                  <a:gd name="T19" fmla="*/ 42323709 h 10000"/>
                  <a:gd name="T20" fmla="*/ 95382098 w 10056"/>
                  <a:gd name="T21" fmla="*/ 21161829 h 10000"/>
                  <a:gd name="T22" fmla="*/ 60516545 w 10056"/>
                  <a:gd name="T23" fmla="*/ 21161829 h 10000"/>
                  <a:gd name="T24" fmla="*/ 43091458 w 10056"/>
                  <a:gd name="T25" fmla="*/ 0 h 10000"/>
                  <a:gd name="T26" fmla="*/ 8243820 w 10056"/>
                  <a:gd name="T27" fmla="*/ 21161829 h 10000"/>
                  <a:gd name="T28" fmla="*/ 0 w 10056"/>
                  <a:gd name="T29" fmla="*/ 22481897 h 10000"/>
                  <a:gd name="T30" fmla="*/ 16414107 w 10056"/>
                  <a:gd name="T31" fmla="*/ 79716022 h 10000"/>
                  <a:gd name="T32" fmla="*/ 43091458 w 10056"/>
                  <a:gd name="T33" fmla="*/ 105833347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8" name="Freeform 217"/>
              <p:cNvSpPr>
                <a:spLocks/>
              </p:cNvSpPr>
              <p:nvPr/>
            </p:nvSpPr>
            <p:spPr bwMode="auto">
              <a:xfrm rot="21133526">
                <a:off x="4865688" y="3344863"/>
                <a:ext cx="88900" cy="47625"/>
              </a:xfrm>
              <a:custGeom>
                <a:avLst/>
                <a:gdLst>
                  <a:gd name="T0" fmla="*/ 0 w 1912593"/>
                  <a:gd name="T1" fmla="*/ 0 h 1229193"/>
                  <a:gd name="T2" fmla="*/ 0 w 1912593"/>
                  <a:gd name="T3" fmla="*/ 0 h 1229193"/>
                  <a:gd name="T4" fmla="*/ 0 w 1912593"/>
                  <a:gd name="T5" fmla="*/ 0 h 1229193"/>
                  <a:gd name="T6" fmla="*/ 0 w 1912593"/>
                  <a:gd name="T7" fmla="*/ 0 h 1229193"/>
                  <a:gd name="T8" fmla="*/ 0 w 1912593"/>
                  <a:gd name="T9" fmla="*/ 0 h 1229193"/>
                  <a:gd name="T10" fmla="*/ 0 w 1912593"/>
                  <a:gd name="T11" fmla="*/ 0 h 1229193"/>
                  <a:gd name="T12" fmla="*/ 0 w 1912593"/>
                  <a:gd name="T13" fmla="*/ 0 h 1229193"/>
                  <a:gd name="T14" fmla="*/ 0 w 1912593"/>
                  <a:gd name="T15" fmla="*/ 0 h 1229193"/>
                  <a:gd name="T16" fmla="*/ 0 w 1912593"/>
                  <a:gd name="T17" fmla="*/ 0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9" name="Freeform 218"/>
              <p:cNvSpPr>
                <a:spLocks/>
              </p:cNvSpPr>
              <p:nvPr/>
            </p:nvSpPr>
            <p:spPr bwMode="auto">
              <a:xfrm>
                <a:off x="4870450" y="3354388"/>
                <a:ext cx="142875" cy="149225"/>
              </a:xfrm>
              <a:custGeom>
                <a:avLst/>
                <a:gdLst>
                  <a:gd name="T0" fmla="*/ 0 w 3644175"/>
                  <a:gd name="T1" fmla="*/ 0 h 3780713"/>
                  <a:gd name="T2" fmla="*/ 0 w 3644175"/>
                  <a:gd name="T3" fmla="*/ 0 h 3780713"/>
                  <a:gd name="T4" fmla="*/ 0 w 3644175"/>
                  <a:gd name="T5" fmla="*/ 0 h 3780713"/>
                  <a:gd name="T6" fmla="*/ 0 w 3644175"/>
                  <a:gd name="T7" fmla="*/ 0 h 3780713"/>
                  <a:gd name="T8" fmla="*/ 0 w 3644175"/>
                  <a:gd name="T9" fmla="*/ 0 h 3780713"/>
                  <a:gd name="T10" fmla="*/ 0 w 3644175"/>
                  <a:gd name="T11" fmla="*/ 0 h 3780713"/>
                  <a:gd name="T12" fmla="*/ 0 w 3644175"/>
                  <a:gd name="T13" fmla="*/ 0 h 3780713"/>
                  <a:gd name="T14" fmla="*/ 0 w 3644175"/>
                  <a:gd name="T15" fmla="*/ 0 h 3780713"/>
                  <a:gd name="T16" fmla="*/ 0 w 3644175"/>
                  <a:gd name="T17" fmla="*/ 0 h 3780713"/>
                  <a:gd name="T18" fmla="*/ 0 w 3644175"/>
                  <a:gd name="T19" fmla="*/ 0 h 3780713"/>
                  <a:gd name="T20" fmla="*/ 0 w 3644175"/>
                  <a:gd name="T21" fmla="*/ 0 h 3780713"/>
                  <a:gd name="T22" fmla="*/ 0 w 3644175"/>
                  <a:gd name="T23" fmla="*/ 0 h 3780713"/>
                  <a:gd name="T24" fmla="*/ 0 w 3644175"/>
                  <a:gd name="T25" fmla="*/ 0 h 3780713"/>
                  <a:gd name="T26" fmla="*/ 0 w 3644175"/>
                  <a:gd name="T27" fmla="*/ 0 h 3780713"/>
                  <a:gd name="T28" fmla="*/ 0 w 3644175"/>
                  <a:gd name="T29" fmla="*/ 0 h 3780713"/>
                  <a:gd name="T30" fmla="*/ 0 w 3644175"/>
                  <a:gd name="T31" fmla="*/ 0 h 3780713"/>
                  <a:gd name="T32" fmla="*/ 0 w 3644175"/>
                  <a:gd name="T33" fmla="*/ 0 h 3780713"/>
                  <a:gd name="T34" fmla="*/ 0 w 3644175"/>
                  <a:gd name="T35" fmla="*/ 0 h 3780713"/>
                  <a:gd name="T36" fmla="*/ 0 w 3644175"/>
                  <a:gd name="T37" fmla="*/ 0 h 3780713"/>
                  <a:gd name="T38" fmla="*/ 0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0" name="Freeform 219"/>
              <p:cNvSpPr>
                <a:spLocks/>
              </p:cNvSpPr>
              <p:nvPr/>
            </p:nvSpPr>
            <p:spPr bwMode="auto">
              <a:xfrm>
                <a:off x="4929188" y="3406775"/>
                <a:ext cx="98425" cy="98425"/>
              </a:xfrm>
              <a:custGeom>
                <a:avLst/>
                <a:gdLst>
                  <a:gd name="T0" fmla="*/ 0 w 2398426"/>
                  <a:gd name="T1" fmla="*/ 0 h 2488994"/>
                  <a:gd name="T2" fmla="*/ 0 w 2398426"/>
                  <a:gd name="T3" fmla="*/ 0 h 2488994"/>
                  <a:gd name="T4" fmla="*/ 0 w 2398426"/>
                  <a:gd name="T5" fmla="*/ 0 h 2488994"/>
                  <a:gd name="T6" fmla="*/ 0 w 2398426"/>
                  <a:gd name="T7" fmla="*/ 0 h 2488994"/>
                  <a:gd name="T8" fmla="*/ 0 w 2398426"/>
                  <a:gd name="T9" fmla="*/ 0 h 2488994"/>
                  <a:gd name="T10" fmla="*/ 0 w 2398426"/>
                  <a:gd name="T11" fmla="*/ 0 h 2488994"/>
                  <a:gd name="T12" fmla="*/ 0 w 2398426"/>
                  <a:gd name="T13" fmla="*/ 0 h 2488994"/>
                  <a:gd name="T14" fmla="*/ 0 w 2398426"/>
                  <a:gd name="T15" fmla="*/ 0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1" name="Freeform 220"/>
              <p:cNvSpPr>
                <a:spLocks/>
              </p:cNvSpPr>
              <p:nvPr/>
            </p:nvSpPr>
            <p:spPr bwMode="auto">
              <a:xfrm rot="286500">
                <a:off x="5000625" y="3467100"/>
                <a:ext cx="44450" cy="58738"/>
              </a:xfrm>
              <a:custGeom>
                <a:avLst/>
                <a:gdLst>
                  <a:gd name="T0" fmla="*/ 0 w 1259245"/>
                  <a:gd name="T1" fmla="*/ 0 h 1506961"/>
                  <a:gd name="T2" fmla="*/ 0 w 1259245"/>
                  <a:gd name="T3" fmla="*/ 0 h 1506961"/>
                  <a:gd name="T4" fmla="*/ 0 w 1259245"/>
                  <a:gd name="T5" fmla="*/ 0 h 1506961"/>
                  <a:gd name="T6" fmla="*/ 0 w 1259245"/>
                  <a:gd name="T7" fmla="*/ 0 h 1506961"/>
                  <a:gd name="T8" fmla="*/ 0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2" name="Freeform 221"/>
              <p:cNvSpPr>
                <a:spLocks/>
              </p:cNvSpPr>
              <p:nvPr/>
            </p:nvSpPr>
            <p:spPr bwMode="auto">
              <a:xfrm>
                <a:off x="5002213" y="3365500"/>
                <a:ext cx="71437" cy="57150"/>
              </a:xfrm>
              <a:custGeom>
                <a:avLst/>
                <a:gdLst>
                  <a:gd name="T0" fmla="*/ 0 w 1678899"/>
                  <a:gd name="T1" fmla="*/ 0 h 1259174"/>
                  <a:gd name="T2" fmla="*/ 0 w 1678899"/>
                  <a:gd name="T3" fmla="*/ 0 h 1259174"/>
                  <a:gd name="T4" fmla="*/ 0 w 1678899"/>
                  <a:gd name="T5" fmla="*/ 0 h 1259174"/>
                  <a:gd name="T6" fmla="*/ 0 w 1678899"/>
                  <a:gd name="T7" fmla="*/ 0 h 1259174"/>
                  <a:gd name="T8" fmla="*/ 0 w 1678899"/>
                  <a:gd name="T9" fmla="*/ 0 h 1259174"/>
                  <a:gd name="T10" fmla="*/ 0 w 1678899"/>
                  <a:gd name="T11" fmla="*/ 0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3" name="Freeform 222"/>
              <p:cNvSpPr>
                <a:spLocks/>
              </p:cNvSpPr>
              <p:nvPr/>
            </p:nvSpPr>
            <p:spPr bwMode="auto">
              <a:xfrm>
                <a:off x="5014913" y="3417888"/>
                <a:ext cx="100012" cy="96837"/>
              </a:xfrm>
              <a:custGeom>
                <a:avLst/>
                <a:gdLst>
                  <a:gd name="T0" fmla="*/ 0 w 2578308"/>
                  <a:gd name="T1" fmla="*/ 0 h 2368446"/>
                  <a:gd name="T2" fmla="*/ 0 w 2578308"/>
                  <a:gd name="T3" fmla="*/ 0 h 2368446"/>
                  <a:gd name="T4" fmla="*/ 0 w 2578308"/>
                  <a:gd name="T5" fmla="*/ 0 h 2368446"/>
                  <a:gd name="T6" fmla="*/ 0 w 2578308"/>
                  <a:gd name="T7" fmla="*/ 0 h 2368446"/>
                  <a:gd name="T8" fmla="*/ 0 w 2578308"/>
                  <a:gd name="T9" fmla="*/ 0 h 2368446"/>
                  <a:gd name="T10" fmla="*/ 0 w 2578308"/>
                  <a:gd name="T11" fmla="*/ 0 h 2368446"/>
                  <a:gd name="T12" fmla="*/ 0 w 2578308"/>
                  <a:gd name="T13" fmla="*/ 0 h 2368446"/>
                  <a:gd name="T14" fmla="*/ 0 w 2578308"/>
                  <a:gd name="T15" fmla="*/ 0 h 2368446"/>
                  <a:gd name="T16" fmla="*/ 0 w 2578308"/>
                  <a:gd name="T17" fmla="*/ 0 h 2368446"/>
                  <a:gd name="T18" fmla="*/ 0 w 2578308"/>
                  <a:gd name="T19" fmla="*/ 0 h 2368446"/>
                  <a:gd name="T20" fmla="*/ 0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4" name="Freeform 223"/>
              <p:cNvSpPr>
                <a:spLocks/>
              </p:cNvSpPr>
              <p:nvPr/>
            </p:nvSpPr>
            <p:spPr bwMode="auto">
              <a:xfrm>
                <a:off x="5041900" y="3478213"/>
                <a:ext cx="39688" cy="49212"/>
              </a:xfrm>
              <a:custGeom>
                <a:avLst/>
                <a:gdLst>
                  <a:gd name="T0" fmla="*/ 0 w 1097536"/>
                  <a:gd name="T1" fmla="*/ 0 h 1184223"/>
                  <a:gd name="T2" fmla="*/ 0 w 1097536"/>
                  <a:gd name="T3" fmla="*/ 0 h 1184223"/>
                  <a:gd name="T4" fmla="*/ 0 w 1097536"/>
                  <a:gd name="T5" fmla="*/ 0 h 1184223"/>
                  <a:gd name="T6" fmla="*/ 0 w 1097536"/>
                  <a:gd name="T7" fmla="*/ 0 h 1184223"/>
                  <a:gd name="T8" fmla="*/ 0 w 1097536"/>
                  <a:gd name="T9" fmla="*/ 0 h 1184223"/>
                  <a:gd name="T10" fmla="*/ 0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5" name="Freeform 224"/>
              <p:cNvSpPr>
                <a:spLocks/>
              </p:cNvSpPr>
              <p:nvPr/>
            </p:nvSpPr>
            <p:spPr bwMode="auto">
              <a:xfrm>
                <a:off x="5059363" y="3505200"/>
                <a:ext cx="65087" cy="60325"/>
              </a:xfrm>
              <a:custGeom>
                <a:avLst/>
                <a:gdLst>
                  <a:gd name="T0" fmla="*/ 0 w 1852882"/>
                  <a:gd name="T1" fmla="*/ 0 h 1521018"/>
                  <a:gd name="T2" fmla="*/ 0 w 1852882"/>
                  <a:gd name="T3" fmla="*/ 0 h 1521018"/>
                  <a:gd name="T4" fmla="*/ 0 w 1852882"/>
                  <a:gd name="T5" fmla="*/ 0 h 1521018"/>
                  <a:gd name="T6" fmla="*/ 0 w 1852882"/>
                  <a:gd name="T7" fmla="*/ 0 h 1521018"/>
                  <a:gd name="T8" fmla="*/ 0 w 1852882"/>
                  <a:gd name="T9" fmla="*/ 0 h 1521018"/>
                  <a:gd name="T10" fmla="*/ 0 w 1852882"/>
                  <a:gd name="T11" fmla="*/ 0 h 1521018"/>
                  <a:gd name="T12" fmla="*/ 0 w 1852882"/>
                  <a:gd name="T13" fmla="*/ 0 h 1521018"/>
                  <a:gd name="T14" fmla="*/ 0 w 1852882"/>
                  <a:gd name="T15" fmla="*/ 0 h 1521018"/>
                  <a:gd name="T16" fmla="*/ 0 w 1852882"/>
                  <a:gd name="T17" fmla="*/ 0 h 1521018"/>
                  <a:gd name="T18" fmla="*/ 0 w 1852882"/>
                  <a:gd name="T19" fmla="*/ 0 h 1521018"/>
                  <a:gd name="T20" fmla="*/ 0 w 1852882"/>
                  <a:gd name="T21" fmla="*/ 0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6" name="Freeform 225"/>
              <p:cNvSpPr>
                <a:spLocks/>
              </p:cNvSpPr>
              <p:nvPr/>
            </p:nvSpPr>
            <p:spPr bwMode="auto">
              <a:xfrm>
                <a:off x="5019675" y="3495675"/>
                <a:ext cx="53975" cy="109538"/>
              </a:xfrm>
              <a:custGeom>
                <a:avLst/>
                <a:gdLst>
                  <a:gd name="T0" fmla="*/ 0 w 444747"/>
                  <a:gd name="T1" fmla="*/ 6 h 900169"/>
                  <a:gd name="T2" fmla="*/ 3 w 444747"/>
                  <a:gd name="T3" fmla="*/ 8 h 900169"/>
                  <a:gd name="T4" fmla="*/ 3 w 444747"/>
                  <a:gd name="T5" fmla="*/ 19 h 900169"/>
                  <a:gd name="T6" fmla="*/ 7 w 444747"/>
                  <a:gd name="T7" fmla="*/ 24 h 900169"/>
                  <a:gd name="T8" fmla="*/ 8 w 444747"/>
                  <a:gd name="T9" fmla="*/ 22 h 900169"/>
                  <a:gd name="T10" fmla="*/ 10 w 444747"/>
                  <a:gd name="T11" fmla="*/ 18 h 900169"/>
                  <a:gd name="T12" fmla="*/ 9 w 444747"/>
                  <a:gd name="T13" fmla="*/ 16 h 900169"/>
                  <a:gd name="T14" fmla="*/ 12 w 444747"/>
                  <a:gd name="T15" fmla="*/ 15 h 900169"/>
                  <a:gd name="T16" fmla="*/ 8 w 444747"/>
                  <a:gd name="T17" fmla="*/ 13 h 900169"/>
                  <a:gd name="T18" fmla="*/ 8 w 444747"/>
                  <a:gd name="T19" fmla="*/ 7 h 900169"/>
                  <a:gd name="T20" fmla="*/ 5 w 444747"/>
                  <a:gd name="T21" fmla="*/ 0 h 900169"/>
                  <a:gd name="T22" fmla="*/ 0 w 444747"/>
                  <a:gd name="T23" fmla="*/ 6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7" name="Freeform 226"/>
              <p:cNvSpPr>
                <a:spLocks/>
              </p:cNvSpPr>
              <p:nvPr/>
            </p:nvSpPr>
            <p:spPr bwMode="auto">
              <a:xfrm>
                <a:off x="4252913" y="3009900"/>
                <a:ext cx="109537" cy="163513"/>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8" name="Freeform 227"/>
              <p:cNvSpPr>
                <a:spLocks/>
              </p:cNvSpPr>
              <p:nvPr/>
            </p:nvSpPr>
            <p:spPr bwMode="auto">
              <a:xfrm>
                <a:off x="5830888" y="1674813"/>
                <a:ext cx="436562" cy="557212"/>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29" name="Freeform 228"/>
              <p:cNvSpPr>
                <a:spLocks/>
              </p:cNvSpPr>
              <p:nvPr/>
            </p:nvSpPr>
            <p:spPr bwMode="auto">
              <a:xfrm>
                <a:off x="5572125" y="4953000"/>
                <a:ext cx="166688" cy="3460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0" name="Freeform 229"/>
              <p:cNvSpPr>
                <a:spLocks/>
              </p:cNvSpPr>
              <p:nvPr/>
            </p:nvSpPr>
            <p:spPr bwMode="auto">
              <a:xfrm>
                <a:off x="8650288" y="5749925"/>
                <a:ext cx="179387" cy="204788"/>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1" name="Freeform 230"/>
              <p:cNvSpPr>
                <a:spLocks/>
              </p:cNvSpPr>
              <p:nvPr/>
            </p:nvSpPr>
            <p:spPr bwMode="auto">
              <a:xfrm>
                <a:off x="8805863" y="5565775"/>
                <a:ext cx="125412" cy="201613"/>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2" name="Freeform 231"/>
              <p:cNvSpPr>
                <a:spLocks/>
              </p:cNvSpPr>
              <p:nvPr/>
            </p:nvSpPr>
            <p:spPr bwMode="auto">
              <a:xfrm>
                <a:off x="7323138" y="4938713"/>
                <a:ext cx="989012" cy="75088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3" name="Freeform 232"/>
              <p:cNvSpPr>
                <a:spLocks/>
              </p:cNvSpPr>
              <p:nvPr/>
            </p:nvSpPr>
            <p:spPr bwMode="auto">
              <a:xfrm>
                <a:off x="8099425" y="5734050"/>
                <a:ext cx="87313" cy="119063"/>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4" name="Freeform 233"/>
              <p:cNvSpPr>
                <a:spLocks/>
              </p:cNvSpPr>
              <p:nvPr/>
            </p:nvSpPr>
            <p:spPr bwMode="auto">
              <a:xfrm>
                <a:off x="7259638" y="4486275"/>
                <a:ext cx="227012" cy="26511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5" name="Freeform 234"/>
              <p:cNvSpPr>
                <a:spLocks/>
              </p:cNvSpPr>
              <p:nvPr/>
            </p:nvSpPr>
            <p:spPr bwMode="auto">
              <a:xfrm>
                <a:off x="7456488" y="4618038"/>
                <a:ext cx="141287" cy="1730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6" name="Freeform 235"/>
              <p:cNvSpPr>
                <a:spLocks/>
              </p:cNvSpPr>
              <p:nvPr/>
            </p:nvSpPr>
            <p:spPr bwMode="auto">
              <a:xfrm>
                <a:off x="7135813" y="4814888"/>
                <a:ext cx="265112" cy="60325"/>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7" name="Freeform 236"/>
              <p:cNvSpPr>
                <a:spLocks/>
              </p:cNvSpPr>
              <p:nvPr/>
            </p:nvSpPr>
            <p:spPr bwMode="auto">
              <a:xfrm>
                <a:off x="4814888" y="3643313"/>
                <a:ext cx="77787" cy="46037"/>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8" name="Freeform 237"/>
              <p:cNvSpPr>
                <a:spLocks/>
              </p:cNvSpPr>
              <p:nvPr/>
            </p:nvSpPr>
            <p:spPr bwMode="auto">
              <a:xfrm>
                <a:off x="4727575" y="3554413"/>
                <a:ext cx="31750" cy="61912"/>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9" name="Freeform 238"/>
              <p:cNvSpPr>
                <a:spLocks/>
              </p:cNvSpPr>
              <p:nvPr/>
            </p:nvSpPr>
            <p:spPr bwMode="auto">
              <a:xfrm>
                <a:off x="4719638" y="3490913"/>
                <a:ext cx="39687" cy="47625"/>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0" name="Freeform 239"/>
              <p:cNvSpPr>
                <a:spLocks/>
              </p:cNvSpPr>
              <p:nvPr/>
            </p:nvSpPr>
            <p:spPr bwMode="auto">
              <a:xfrm>
                <a:off x="5518150" y="3667125"/>
                <a:ext cx="39688" cy="7938"/>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1" name="Rectangle 240"/>
              <p:cNvSpPr>
                <a:spLocks noChangeArrowheads="1"/>
              </p:cNvSpPr>
              <p:nvPr/>
            </p:nvSpPr>
            <p:spPr bwMode="auto">
              <a:xfrm>
                <a:off x="5378450" y="3898900"/>
                <a:ext cx="0" cy="3175"/>
              </a:xfrm>
              <a:prstGeom prst="rect">
                <a:avLst/>
              </a:prstGeom>
              <a:grpFill/>
              <a:ln w="9525">
                <a:solidFill>
                  <a:schemeClr val="bg2"/>
                </a:solidFill>
                <a:miter lim="800000"/>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15000"/>
                  </a:spcBef>
                </a:pPr>
                <a:endParaRPr lang="en-US" altLang="en-US" dirty="0"/>
              </a:p>
            </p:txBody>
          </p:sp>
          <p:sp>
            <p:nvSpPr>
              <p:cNvPr id="242" name="Freeform 241"/>
              <p:cNvSpPr>
                <a:spLocks/>
              </p:cNvSpPr>
              <p:nvPr/>
            </p:nvSpPr>
            <p:spPr bwMode="auto">
              <a:xfrm>
                <a:off x="5119688" y="3517900"/>
                <a:ext cx="492125" cy="179388"/>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3" name="Freeform 242"/>
              <p:cNvSpPr>
                <a:spLocks/>
              </p:cNvSpPr>
              <p:nvPr/>
            </p:nvSpPr>
            <p:spPr bwMode="auto">
              <a:xfrm>
                <a:off x="5367338" y="3667125"/>
                <a:ext cx="180975" cy="146050"/>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4" name="Freeform 243"/>
              <p:cNvSpPr>
                <a:spLocks/>
              </p:cNvSpPr>
              <p:nvPr/>
            </p:nvSpPr>
            <p:spPr bwMode="auto">
              <a:xfrm>
                <a:off x="5343525" y="3783013"/>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5" name="Freeform 244"/>
              <p:cNvSpPr>
                <a:spLocks/>
              </p:cNvSpPr>
              <p:nvPr/>
            </p:nvSpPr>
            <p:spPr bwMode="auto">
              <a:xfrm>
                <a:off x="5343525" y="3783013"/>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6" name="Freeform 245"/>
              <p:cNvSpPr>
                <a:spLocks/>
              </p:cNvSpPr>
              <p:nvPr/>
            </p:nvSpPr>
            <p:spPr bwMode="auto">
              <a:xfrm>
                <a:off x="5783263" y="4002088"/>
                <a:ext cx="119062" cy="77787"/>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7" name="Freeform 246"/>
              <p:cNvSpPr>
                <a:spLocks/>
              </p:cNvSpPr>
              <p:nvPr/>
            </p:nvSpPr>
            <p:spPr bwMode="auto">
              <a:xfrm>
                <a:off x="5800725" y="4032250"/>
                <a:ext cx="187325" cy="217488"/>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8" name="Freeform 247"/>
              <p:cNvSpPr>
                <a:spLocks/>
              </p:cNvSpPr>
              <p:nvPr/>
            </p:nvSpPr>
            <p:spPr bwMode="auto">
              <a:xfrm>
                <a:off x="5565775" y="4171950"/>
                <a:ext cx="265113" cy="165100"/>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49" name="Freeform 248"/>
              <p:cNvSpPr>
                <a:spLocks/>
              </p:cNvSpPr>
              <p:nvPr/>
            </p:nvSpPr>
            <p:spPr bwMode="auto">
              <a:xfrm>
                <a:off x="5378450" y="3813175"/>
                <a:ext cx="492125" cy="422275"/>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0" name="Freeform 249"/>
              <p:cNvSpPr>
                <a:spLocks/>
              </p:cNvSpPr>
              <p:nvPr/>
            </p:nvSpPr>
            <p:spPr bwMode="auto">
              <a:xfrm>
                <a:off x="5800725" y="4079875"/>
                <a:ext cx="77788" cy="9207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1" name="Freeform 250"/>
              <p:cNvSpPr>
                <a:spLocks/>
              </p:cNvSpPr>
              <p:nvPr/>
            </p:nvSpPr>
            <p:spPr bwMode="auto">
              <a:xfrm>
                <a:off x="5462588" y="3657600"/>
                <a:ext cx="249237" cy="250825"/>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2" name="Freeform 251"/>
              <p:cNvSpPr>
                <a:spLocks/>
              </p:cNvSpPr>
              <p:nvPr/>
            </p:nvSpPr>
            <p:spPr bwMode="auto">
              <a:xfrm>
                <a:off x="5605463" y="3589338"/>
                <a:ext cx="469900" cy="427037"/>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3" name="Freeform 252"/>
              <p:cNvSpPr>
                <a:spLocks/>
              </p:cNvSpPr>
              <p:nvPr/>
            </p:nvSpPr>
            <p:spPr bwMode="auto">
              <a:xfrm>
                <a:off x="5013325" y="2963863"/>
                <a:ext cx="158750" cy="107950"/>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4" name="Freeform 253"/>
              <p:cNvSpPr>
                <a:spLocks/>
              </p:cNvSpPr>
              <p:nvPr/>
            </p:nvSpPr>
            <p:spPr bwMode="auto">
              <a:xfrm>
                <a:off x="5083175" y="2814638"/>
                <a:ext cx="119063" cy="101600"/>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5" name="Freeform 254"/>
              <p:cNvSpPr>
                <a:spLocks/>
              </p:cNvSpPr>
              <p:nvPr/>
            </p:nvSpPr>
            <p:spPr bwMode="auto">
              <a:xfrm>
                <a:off x="5078413" y="2971800"/>
                <a:ext cx="233362" cy="211138"/>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6" name="Freeform 255"/>
              <p:cNvSpPr>
                <a:spLocks/>
              </p:cNvSpPr>
              <p:nvPr/>
            </p:nvSpPr>
            <p:spPr bwMode="auto">
              <a:xfrm>
                <a:off x="5021263" y="2886075"/>
                <a:ext cx="190500" cy="107950"/>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7" name="Freeform 256"/>
              <p:cNvSpPr>
                <a:spLocks/>
              </p:cNvSpPr>
              <p:nvPr/>
            </p:nvSpPr>
            <p:spPr bwMode="auto">
              <a:xfrm>
                <a:off x="4119563" y="4337050"/>
                <a:ext cx="188912" cy="141288"/>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8" name="Freeform 257"/>
              <p:cNvSpPr>
                <a:spLocks/>
              </p:cNvSpPr>
              <p:nvPr/>
            </p:nvSpPr>
            <p:spPr bwMode="auto">
              <a:xfrm>
                <a:off x="4073525" y="4235450"/>
                <a:ext cx="147638" cy="111125"/>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9" name="Freeform 258"/>
              <p:cNvSpPr>
                <a:spLocks/>
              </p:cNvSpPr>
              <p:nvPr/>
            </p:nvSpPr>
            <p:spPr bwMode="auto">
              <a:xfrm>
                <a:off x="4081463" y="3963988"/>
                <a:ext cx="298450" cy="319087"/>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0" name="Freeform 259"/>
              <p:cNvSpPr>
                <a:spLocks/>
              </p:cNvSpPr>
              <p:nvPr/>
            </p:nvSpPr>
            <p:spPr bwMode="auto">
              <a:xfrm>
                <a:off x="5108575" y="3830638"/>
                <a:ext cx="282575" cy="273050"/>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1" name="Freeform 260"/>
              <p:cNvSpPr>
                <a:spLocks/>
              </p:cNvSpPr>
              <p:nvPr/>
            </p:nvSpPr>
            <p:spPr bwMode="auto">
              <a:xfrm>
                <a:off x="4722813" y="3783013"/>
                <a:ext cx="409575" cy="388937"/>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2" name="Freeform 261"/>
              <p:cNvSpPr>
                <a:spLocks/>
              </p:cNvSpPr>
              <p:nvPr/>
            </p:nvSpPr>
            <p:spPr bwMode="auto">
              <a:xfrm>
                <a:off x="4683125" y="3667125"/>
                <a:ext cx="103188" cy="193675"/>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3" name="Freeform 262"/>
              <p:cNvSpPr>
                <a:spLocks/>
              </p:cNvSpPr>
              <p:nvPr/>
            </p:nvSpPr>
            <p:spPr bwMode="auto">
              <a:xfrm>
                <a:off x="4176713" y="3713163"/>
                <a:ext cx="296862" cy="227012"/>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4" name="Freeform 263"/>
              <p:cNvSpPr>
                <a:spLocks/>
              </p:cNvSpPr>
              <p:nvPr/>
            </p:nvSpPr>
            <p:spPr bwMode="auto">
              <a:xfrm>
                <a:off x="4087813" y="3940175"/>
                <a:ext cx="204787" cy="17780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5" name="Freeform 264"/>
              <p:cNvSpPr>
                <a:spLocks/>
              </p:cNvSpPr>
              <p:nvPr/>
            </p:nvSpPr>
            <p:spPr bwMode="auto">
              <a:xfrm>
                <a:off x="4097338" y="4337050"/>
                <a:ext cx="61912" cy="47625"/>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6" name="Freeform 265"/>
              <p:cNvSpPr>
                <a:spLocks/>
              </p:cNvSpPr>
              <p:nvPr/>
            </p:nvSpPr>
            <p:spPr bwMode="auto">
              <a:xfrm>
                <a:off x="5046663" y="4065588"/>
                <a:ext cx="406400" cy="498475"/>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7" name="Freeform 266"/>
              <p:cNvSpPr>
                <a:spLocks/>
              </p:cNvSpPr>
              <p:nvPr/>
            </p:nvSpPr>
            <p:spPr bwMode="auto">
              <a:xfrm>
                <a:off x="4292600" y="4392613"/>
                <a:ext cx="149225" cy="147637"/>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8" name="Freeform 267"/>
              <p:cNvSpPr>
                <a:spLocks/>
              </p:cNvSpPr>
              <p:nvPr/>
            </p:nvSpPr>
            <p:spPr bwMode="auto">
              <a:xfrm>
                <a:off x="4216400" y="4448175"/>
                <a:ext cx="106363" cy="9207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69" name="Freeform 268"/>
              <p:cNvSpPr>
                <a:spLocks/>
              </p:cNvSpPr>
              <p:nvPr/>
            </p:nvSpPr>
            <p:spPr bwMode="auto">
              <a:xfrm>
                <a:off x="4167188" y="4416425"/>
                <a:ext cx="79375" cy="69850"/>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0" name="Rectangle 269"/>
              <p:cNvSpPr>
                <a:spLocks noChangeArrowheads="1"/>
              </p:cNvSpPr>
              <p:nvPr/>
            </p:nvSpPr>
            <p:spPr bwMode="auto">
              <a:xfrm>
                <a:off x="4283075" y="3940175"/>
                <a:ext cx="9525" cy="23813"/>
              </a:xfrm>
              <a:prstGeom prst="rect">
                <a:avLst/>
              </a:prstGeom>
              <a:grpFill/>
              <a:ln w="9525">
                <a:solidFill>
                  <a:schemeClr val="bg2"/>
                </a:solidFill>
                <a:miter lim="800000"/>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15000"/>
                  </a:spcBef>
                </a:pPr>
                <a:endParaRPr lang="en-US" altLang="en-US" dirty="0"/>
              </a:p>
            </p:txBody>
          </p:sp>
          <p:sp>
            <p:nvSpPr>
              <p:cNvPr id="271" name="Freeform 270"/>
              <p:cNvSpPr>
                <a:spLocks/>
              </p:cNvSpPr>
              <p:nvPr/>
            </p:nvSpPr>
            <p:spPr bwMode="auto">
              <a:xfrm>
                <a:off x="4283075" y="3667125"/>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2" name="Freeform 271"/>
              <p:cNvSpPr>
                <a:spLocks/>
              </p:cNvSpPr>
              <p:nvPr/>
            </p:nvSpPr>
            <p:spPr bwMode="auto">
              <a:xfrm>
                <a:off x="4283075" y="3667125"/>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3" name="Freeform 272"/>
              <p:cNvSpPr>
                <a:spLocks/>
              </p:cNvSpPr>
              <p:nvPr/>
            </p:nvSpPr>
            <p:spPr bwMode="auto">
              <a:xfrm>
                <a:off x="5743575" y="3657600"/>
                <a:ext cx="25400" cy="17463"/>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4" name="Freeform 273"/>
              <p:cNvSpPr>
                <a:spLocks/>
              </p:cNvSpPr>
              <p:nvPr/>
            </p:nvSpPr>
            <p:spPr bwMode="auto">
              <a:xfrm>
                <a:off x="5707063" y="3619500"/>
                <a:ext cx="14287" cy="23813"/>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5" name="Freeform 274"/>
              <p:cNvSpPr>
                <a:spLocks/>
              </p:cNvSpPr>
              <p:nvPr/>
            </p:nvSpPr>
            <p:spPr bwMode="auto">
              <a:xfrm>
                <a:off x="5013325" y="2206625"/>
                <a:ext cx="266700" cy="585788"/>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6" name="Freeform 275"/>
              <p:cNvSpPr>
                <a:spLocks/>
              </p:cNvSpPr>
              <p:nvPr/>
            </p:nvSpPr>
            <p:spPr bwMode="auto">
              <a:xfrm>
                <a:off x="5287963" y="3135313"/>
                <a:ext cx="15875" cy="7937"/>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7" name="Freeform 276"/>
              <p:cNvSpPr>
                <a:spLocks/>
              </p:cNvSpPr>
              <p:nvPr/>
            </p:nvSpPr>
            <p:spPr bwMode="auto">
              <a:xfrm>
                <a:off x="5186363" y="1549400"/>
                <a:ext cx="3792537" cy="2030413"/>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8" name="Freeform 277"/>
              <p:cNvSpPr>
                <a:spLocks/>
              </p:cNvSpPr>
              <p:nvPr/>
            </p:nvSpPr>
            <p:spPr bwMode="auto">
              <a:xfrm>
                <a:off x="5768975" y="3667125"/>
                <a:ext cx="71438" cy="7938"/>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9" name="Freeform 278"/>
              <p:cNvSpPr>
                <a:spLocks/>
              </p:cNvSpPr>
              <p:nvPr/>
            </p:nvSpPr>
            <p:spPr bwMode="auto">
              <a:xfrm>
                <a:off x="5659438" y="3009900"/>
                <a:ext cx="1011237" cy="709613"/>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0" name="Freeform 279"/>
              <p:cNvSpPr>
                <a:spLocks/>
              </p:cNvSpPr>
              <p:nvPr/>
            </p:nvSpPr>
            <p:spPr bwMode="auto">
              <a:xfrm>
                <a:off x="5721350" y="3643313"/>
                <a:ext cx="22225" cy="14287"/>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1" name="Rectangle 280"/>
              <p:cNvSpPr>
                <a:spLocks noChangeArrowheads="1"/>
              </p:cNvSpPr>
              <p:nvPr/>
            </p:nvSpPr>
            <p:spPr bwMode="auto">
              <a:xfrm>
                <a:off x="4903788" y="3275013"/>
                <a:ext cx="9525" cy="1587"/>
              </a:xfrm>
              <a:prstGeom prst="rect">
                <a:avLst/>
              </a:prstGeom>
              <a:grpFill/>
              <a:ln w="9525">
                <a:solidFill>
                  <a:schemeClr val="bg2"/>
                </a:solidFill>
                <a:miter lim="800000"/>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15000"/>
                  </a:spcBef>
                </a:pPr>
                <a:endParaRPr lang="en-US" altLang="en-US" dirty="0"/>
              </a:p>
            </p:txBody>
          </p:sp>
          <p:sp>
            <p:nvSpPr>
              <p:cNvPr id="282" name="Freeform 281"/>
              <p:cNvSpPr>
                <a:spLocks/>
              </p:cNvSpPr>
              <p:nvPr/>
            </p:nvSpPr>
            <p:spPr bwMode="auto">
              <a:xfrm>
                <a:off x="4616450" y="2119313"/>
                <a:ext cx="649288" cy="766762"/>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3" name="Freeform 282"/>
              <p:cNvSpPr>
                <a:spLocks/>
              </p:cNvSpPr>
              <p:nvPr/>
            </p:nvSpPr>
            <p:spPr bwMode="auto">
              <a:xfrm>
                <a:off x="4772025" y="2268538"/>
                <a:ext cx="320675" cy="733425"/>
              </a:xfrm>
              <a:custGeom>
                <a:avLst/>
                <a:gdLst>
                  <a:gd name="T0" fmla="*/ 329757991 w 10000"/>
                  <a:gd name="T1" fmla="*/ 900343932 h 9895"/>
                  <a:gd name="T2" fmla="*/ 321712352 w 10000"/>
                  <a:gd name="T3" fmla="*/ 642988176 h 9895"/>
                  <a:gd name="T4" fmla="*/ 305620110 w 10000"/>
                  <a:gd name="T5" fmla="*/ 257355682 h 9895"/>
                  <a:gd name="T6" fmla="*/ 281514137 w 10000"/>
                  <a:gd name="T7" fmla="*/ 214195752 h 9895"/>
                  <a:gd name="T8" fmla="*/ 249329623 w 10000"/>
                  <a:gd name="T9" fmla="*/ 0 h 9895"/>
                  <a:gd name="T10" fmla="*/ 233237382 w 10000"/>
                  <a:gd name="T11" fmla="*/ 128677878 h 9895"/>
                  <a:gd name="T12" fmla="*/ 217145140 w 10000"/>
                  <a:gd name="T13" fmla="*/ 214195752 h 9895"/>
                  <a:gd name="T14" fmla="*/ 176947920 w 10000"/>
                  <a:gd name="T15" fmla="*/ 385627008 h 9895"/>
                  <a:gd name="T16" fmla="*/ 144763406 w 10000"/>
                  <a:gd name="T17" fmla="*/ 471551434 h 9895"/>
                  <a:gd name="T18" fmla="*/ 144763406 w 10000"/>
                  <a:gd name="T19" fmla="*/ 685741627 h 9895"/>
                  <a:gd name="T20" fmla="*/ 112612851 w 10000"/>
                  <a:gd name="T21" fmla="*/ 1028615184 h 9895"/>
                  <a:gd name="T22" fmla="*/ 88473944 w 10000"/>
                  <a:gd name="T23" fmla="*/ 1328729803 h 9895"/>
                  <a:gd name="T24" fmla="*/ 80428336 w 10000"/>
                  <a:gd name="T25" fmla="*/ 1586085559 h 9895"/>
                  <a:gd name="T26" fmla="*/ 48243854 w 10000"/>
                  <a:gd name="T27" fmla="*/ 1757522301 h 9895"/>
                  <a:gd name="T28" fmla="*/ 32184514 w 10000"/>
                  <a:gd name="T29" fmla="*/ 1971718053 h 9895"/>
                  <a:gd name="T30" fmla="*/ 32184514 w 10000"/>
                  <a:gd name="T31" fmla="*/ 2147483647 h 9895"/>
                  <a:gd name="T32" fmla="*/ 32184514 w 10000"/>
                  <a:gd name="T33" fmla="*/ 2147483647 h 9895"/>
                  <a:gd name="T34" fmla="*/ 32184514 w 10000"/>
                  <a:gd name="T35" fmla="*/ 2147483647 h 9895"/>
                  <a:gd name="T36" fmla="*/ 8045607 w 10000"/>
                  <a:gd name="T37" fmla="*/ 2147483647 h 9895"/>
                  <a:gd name="T38" fmla="*/ 16092241 w 10000"/>
                  <a:gd name="T39" fmla="*/ 2147483647 h 9895"/>
                  <a:gd name="T40" fmla="*/ 57377416 w 10000"/>
                  <a:gd name="T41" fmla="*/ 2147483647 h 9895"/>
                  <a:gd name="T42" fmla="*/ 62950940 w 10000"/>
                  <a:gd name="T43" fmla="*/ 2147483647 h 9895"/>
                  <a:gd name="T44" fmla="*/ 80428336 w 10000"/>
                  <a:gd name="T45" fmla="*/ 2147483647 h 9895"/>
                  <a:gd name="T46" fmla="*/ 104566217 w 10000"/>
                  <a:gd name="T47" fmla="*/ 2147483647 h 9895"/>
                  <a:gd name="T48" fmla="*/ 144763406 w 10000"/>
                  <a:gd name="T49" fmla="*/ 2147483647 h 9895"/>
                  <a:gd name="T50" fmla="*/ 152810071 w 10000"/>
                  <a:gd name="T51" fmla="*/ 2147483647 h 9895"/>
                  <a:gd name="T52" fmla="*/ 193040161 w 10000"/>
                  <a:gd name="T53" fmla="*/ 2147483647 h 9895"/>
                  <a:gd name="T54" fmla="*/ 184994553 w 10000"/>
                  <a:gd name="T55" fmla="*/ 2147483647 h 9895"/>
                  <a:gd name="T56" fmla="*/ 168902312 w 10000"/>
                  <a:gd name="T57" fmla="*/ 2147483647 h 9895"/>
                  <a:gd name="T58" fmla="*/ 193040161 w 10000"/>
                  <a:gd name="T59" fmla="*/ 1971718053 h 9895"/>
                  <a:gd name="T60" fmla="*/ 265421864 w 10000"/>
                  <a:gd name="T61" fmla="*/ 1714768849 h 9895"/>
                  <a:gd name="T62" fmla="*/ 265421864 w 10000"/>
                  <a:gd name="T63" fmla="*/ 1457407681 h 9895"/>
                  <a:gd name="T64" fmla="*/ 305620110 w 10000"/>
                  <a:gd name="T65" fmla="*/ 1157293062 h 9895"/>
                  <a:gd name="T66" fmla="*/ 329757991 w 10000"/>
                  <a:gd name="T67" fmla="*/ 1157293062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4" name="Freeform 283"/>
              <p:cNvSpPr>
                <a:spLocks/>
              </p:cNvSpPr>
              <p:nvPr/>
            </p:nvSpPr>
            <p:spPr bwMode="auto">
              <a:xfrm>
                <a:off x="5046663" y="3135313"/>
                <a:ext cx="446087" cy="287337"/>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5" name="Freeform 284"/>
              <p:cNvSpPr>
                <a:spLocks/>
              </p:cNvSpPr>
              <p:nvPr/>
            </p:nvSpPr>
            <p:spPr bwMode="auto">
              <a:xfrm>
                <a:off x="5303838" y="3135313"/>
                <a:ext cx="55562" cy="30162"/>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6" name="Freeform 285"/>
              <p:cNvSpPr>
                <a:spLocks/>
              </p:cNvSpPr>
              <p:nvPr/>
            </p:nvSpPr>
            <p:spPr bwMode="auto">
              <a:xfrm>
                <a:off x="4991100" y="3009900"/>
                <a:ext cx="77788" cy="47625"/>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7" name="Freeform 286"/>
              <p:cNvSpPr>
                <a:spLocks/>
              </p:cNvSpPr>
              <p:nvPr/>
            </p:nvSpPr>
            <p:spPr bwMode="auto">
              <a:xfrm>
                <a:off x="4849813" y="3033713"/>
                <a:ext cx="242887" cy="217487"/>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8" name="Freeform 287"/>
              <p:cNvSpPr>
                <a:spLocks/>
              </p:cNvSpPr>
              <p:nvPr/>
            </p:nvSpPr>
            <p:spPr bwMode="auto">
              <a:xfrm>
                <a:off x="4503738" y="4056063"/>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89" name="Freeform 288"/>
              <p:cNvSpPr>
                <a:spLocks/>
              </p:cNvSpPr>
              <p:nvPr/>
            </p:nvSpPr>
            <p:spPr bwMode="auto">
              <a:xfrm>
                <a:off x="4503738" y="4056063"/>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0" name="Freeform 289"/>
              <p:cNvSpPr>
                <a:spLocks/>
              </p:cNvSpPr>
              <p:nvPr/>
            </p:nvSpPr>
            <p:spPr bwMode="auto">
              <a:xfrm>
                <a:off x="4198938" y="4016375"/>
                <a:ext cx="407987" cy="384175"/>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1" name="Freeform 290"/>
              <p:cNvSpPr>
                <a:spLocks/>
              </p:cNvSpPr>
              <p:nvPr/>
            </p:nvSpPr>
            <p:spPr bwMode="auto">
              <a:xfrm>
                <a:off x="5526088" y="4370388"/>
                <a:ext cx="234950" cy="317500"/>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2" name="Freeform 291"/>
              <p:cNvSpPr>
                <a:spLocks/>
              </p:cNvSpPr>
              <p:nvPr/>
            </p:nvSpPr>
            <p:spPr bwMode="auto">
              <a:xfrm>
                <a:off x="4849813" y="4346575"/>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3" name="Freeform 292"/>
              <p:cNvSpPr>
                <a:spLocks/>
              </p:cNvSpPr>
              <p:nvPr/>
            </p:nvSpPr>
            <p:spPr bwMode="auto">
              <a:xfrm>
                <a:off x="4849813" y="4346575"/>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4" name="Freeform 293"/>
              <p:cNvSpPr>
                <a:spLocks/>
              </p:cNvSpPr>
              <p:nvPr/>
            </p:nvSpPr>
            <p:spPr bwMode="auto">
              <a:xfrm>
                <a:off x="4833938" y="4065588"/>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5" name="Freeform 294"/>
              <p:cNvSpPr>
                <a:spLocks/>
              </p:cNvSpPr>
              <p:nvPr/>
            </p:nvSpPr>
            <p:spPr bwMode="auto">
              <a:xfrm>
                <a:off x="4833938" y="4065588"/>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6" name="Freeform 295"/>
              <p:cNvSpPr>
                <a:spLocks/>
              </p:cNvSpPr>
              <p:nvPr/>
            </p:nvSpPr>
            <p:spPr bwMode="auto">
              <a:xfrm>
                <a:off x="4913313" y="5211763"/>
                <a:ext cx="398462" cy="354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7" name="Freeform 296"/>
              <p:cNvSpPr>
                <a:spLocks/>
              </p:cNvSpPr>
              <p:nvPr/>
            </p:nvSpPr>
            <p:spPr bwMode="auto">
              <a:xfrm>
                <a:off x="4999038" y="5095875"/>
                <a:ext cx="236537" cy="234950"/>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8" name="Freeform 297"/>
              <p:cNvSpPr>
                <a:spLocks/>
              </p:cNvSpPr>
              <p:nvPr/>
            </p:nvSpPr>
            <p:spPr bwMode="auto">
              <a:xfrm>
                <a:off x="5241925" y="4914900"/>
                <a:ext cx="268288" cy="422275"/>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99" name="Freeform 298"/>
              <p:cNvSpPr>
                <a:spLocks/>
              </p:cNvSpPr>
              <p:nvPr/>
            </p:nvSpPr>
            <p:spPr bwMode="auto">
              <a:xfrm>
                <a:off x="5241925" y="4673600"/>
                <a:ext cx="260350" cy="26511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0" name="Freeform 299"/>
              <p:cNvSpPr>
                <a:spLocks/>
              </p:cNvSpPr>
              <p:nvPr/>
            </p:nvSpPr>
            <p:spPr bwMode="auto">
              <a:xfrm>
                <a:off x="4802188" y="4797425"/>
                <a:ext cx="298450" cy="298450"/>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1" name="Freeform 300"/>
              <p:cNvSpPr>
                <a:spLocks/>
              </p:cNvSpPr>
              <p:nvPr/>
            </p:nvSpPr>
            <p:spPr bwMode="auto">
              <a:xfrm>
                <a:off x="4802188" y="4516438"/>
                <a:ext cx="463550" cy="460375"/>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2" name="Freeform 301"/>
              <p:cNvSpPr>
                <a:spLocks/>
              </p:cNvSpPr>
              <p:nvPr/>
            </p:nvSpPr>
            <p:spPr bwMode="auto">
              <a:xfrm>
                <a:off x="5319713" y="4203700"/>
                <a:ext cx="369887" cy="354013"/>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3" name="Freeform 302"/>
              <p:cNvSpPr>
                <a:spLocks/>
              </p:cNvSpPr>
              <p:nvPr/>
            </p:nvSpPr>
            <p:spPr bwMode="auto">
              <a:xfrm>
                <a:off x="5343525" y="4532313"/>
                <a:ext cx="204788" cy="234950"/>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4" name="Freeform 303"/>
              <p:cNvSpPr>
                <a:spLocks/>
              </p:cNvSpPr>
              <p:nvPr/>
            </p:nvSpPr>
            <p:spPr bwMode="auto">
              <a:xfrm>
                <a:off x="5122863" y="5040313"/>
                <a:ext cx="188912" cy="17938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5" name="Freeform 304"/>
              <p:cNvSpPr>
                <a:spLocks/>
              </p:cNvSpPr>
              <p:nvPr/>
            </p:nvSpPr>
            <p:spPr bwMode="auto">
              <a:xfrm>
                <a:off x="5053013" y="4557713"/>
                <a:ext cx="338137" cy="544512"/>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6" name="Freeform 305"/>
              <p:cNvSpPr>
                <a:spLocks/>
              </p:cNvSpPr>
              <p:nvPr/>
            </p:nvSpPr>
            <p:spPr bwMode="auto">
              <a:xfrm>
                <a:off x="4379913" y="4275138"/>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7" name="Freeform 306"/>
              <p:cNvSpPr>
                <a:spLocks/>
              </p:cNvSpPr>
              <p:nvPr/>
            </p:nvSpPr>
            <p:spPr bwMode="auto">
              <a:xfrm>
                <a:off x="4379913" y="4275138"/>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8" name="Freeform 307"/>
              <p:cNvSpPr>
                <a:spLocks/>
              </p:cNvSpPr>
              <p:nvPr/>
            </p:nvSpPr>
            <p:spPr bwMode="auto">
              <a:xfrm>
                <a:off x="4503738" y="4378325"/>
                <a:ext cx="23812" cy="635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9" name="Freeform 308"/>
              <p:cNvSpPr>
                <a:spLocks/>
              </p:cNvSpPr>
              <p:nvPr/>
            </p:nvSpPr>
            <p:spPr bwMode="auto">
              <a:xfrm>
                <a:off x="4503738" y="4378325"/>
                <a:ext cx="23812" cy="635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0" name="Freeform 309"/>
              <p:cNvSpPr>
                <a:spLocks/>
              </p:cNvSpPr>
              <p:nvPr/>
            </p:nvSpPr>
            <p:spPr bwMode="auto">
              <a:xfrm>
                <a:off x="4425950" y="4384675"/>
                <a:ext cx="101600" cy="131763"/>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1" name="Freeform 310"/>
              <p:cNvSpPr>
                <a:spLocks/>
              </p:cNvSpPr>
              <p:nvPr/>
            </p:nvSpPr>
            <p:spPr bwMode="auto">
              <a:xfrm>
                <a:off x="4576763" y="4283075"/>
                <a:ext cx="296862" cy="26670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2" name="Freeform 311"/>
              <p:cNvSpPr>
                <a:spLocks/>
              </p:cNvSpPr>
              <p:nvPr/>
            </p:nvSpPr>
            <p:spPr bwMode="auto">
              <a:xfrm>
                <a:off x="4865688" y="4384675"/>
                <a:ext cx="320675" cy="187325"/>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3" name="Freeform 312"/>
              <p:cNvSpPr>
                <a:spLocks/>
              </p:cNvSpPr>
              <p:nvPr/>
            </p:nvSpPr>
            <p:spPr bwMode="auto">
              <a:xfrm>
                <a:off x="4772025" y="4557713"/>
                <a:ext cx="195263" cy="233362"/>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4" name="Freeform 313"/>
              <p:cNvSpPr>
                <a:spLocks/>
              </p:cNvSpPr>
              <p:nvPr/>
            </p:nvSpPr>
            <p:spPr bwMode="auto">
              <a:xfrm>
                <a:off x="4732338" y="4605338"/>
                <a:ext cx="117475" cy="130175"/>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5" name="Freeform 314"/>
              <p:cNvSpPr>
                <a:spLocks/>
              </p:cNvSpPr>
              <p:nvPr/>
            </p:nvSpPr>
            <p:spPr bwMode="auto">
              <a:xfrm>
                <a:off x="4700588" y="4346575"/>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6" name="Freeform 315"/>
              <p:cNvSpPr>
                <a:spLocks/>
              </p:cNvSpPr>
              <p:nvPr/>
            </p:nvSpPr>
            <p:spPr bwMode="auto">
              <a:xfrm>
                <a:off x="4700588" y="4346575"/>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7" name="Freeform 316"/>
              <p:cNvSpPr>
                <a:spLocks/>
              </p:cNvSpPr>
              <p:nvPr/>
            </p:nvSpPr>
            <p:spPr bwMode="auto">
              <a:xfrm>
                <a:off x="4527550" y="4337050"/>
                <a:ext cx="63500" cy="157163"/>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8" name="Freeform 317"/>
              <p:cNvSpPr>
                <a:spLocks/>
              </p:cNvSpPr>
              <p:nvPr/>
            </p:nvSpPr>
            <p:spPr bwMode="auto">
              <a:xfrm>
                <a:off x="4503738" y="4378325"/>
                <a:ext cx="55562" cy="123825"/>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9" name="Freeform 318"/>
              <p:cNvSpPr>
                <a:spLocks/>
              </p:cNvSpPr>
              <p:nvPr/>
            </p:nvSpPr>
            <p:spPr bwMode="auto">
              <a:xfrm>
                <a:off x="4795838" y="5073650"/>
                <a:ext cx="320675" cy="325438"/>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0" name="Freeform 319"/>
              <p:cNvSpPr>
                <a:spLocks/>
              </p:cNvSpPr>
              <p:nvPr/>
            </p:nvSpPr>
            <p:spPr bwMode="auto">
              <a:xfrm>
                <a:off x="4527550" y="4181475"/>
                <a:ext cx="79375" cy="93663"/>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1" name="Freeform 320"/>
              <p:cNvSpPr>
                <a:spLocks/>
              </p:cNvSpPr>
              <p:nvPr/>
            </p:nvSpPr>
            <p:spPr bwMode="auto">
              <a:xfrm>
                <a:off x="3819525" y="2471738"/>
                <a:ext cx="131763" cy="50800"/>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grpFill/>
              <a:ln w="9525" cap="flat" cmpd="sng">
                <a:solidFill>
                  <a:schemeClr val="bg2"/>
                </a:solidFill>
                <a:prstDash val="solid"/>
                <a:round/>
                <a:headEnd/>
                <a:tailEnd/>
              </a:ln>
              <a:effectLst/>
            </p:spPr>
            <p:txBody>
              <a:bodyPr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2" name="Freeform 321"/>
              <p:cNvSpPr>
                <a:spLocks/>
              </p:cNvSpPr>
              <p:nvPr/>
            </p:nvSpPr>
            <p:spPr bwMode="auto">
              <a:xfrm>
                <a:off x="7815263" y="4605338"/>
                <a:ext cx="215900" cy="185737"/>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3" name="Freeform 322"/>
              <p:cNvSpPr>
                <a:spLocks/>
              </p:cNvSpPr>
              <p:nvPr/>
            </p:nvSpPr>
            <p:spPr bwMode="auto">
              <a:xfrm>
                <a:off x="8031163" y="4649788"/>
                <a:ext cx="174625" cy="169862"/>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324" name="Group 323"/>
              <p:cNvGrpSpPr>
                <a:grpSpLocks/>
              </p:cNvGrpSpPr>
              <p:nvPr/>
            </p:nvGrpSpPr>
            <p:grpSpPr bwMode="auto">
              <a:xfrm>
                <a:off x="4292600" y="2860675"/>
                <a:ext cx="250825" cy="368300"/>
                <a:chOff x="2201" y="1250"/>
                <a:chExt cx="133" cy="193"/>
              </a:xfrm>
              <a:grpFill/>
            </p:grpSpPr>
            <p:sp>
              <p:nvSpPr>
                <p:cNvPr id="352" name="Freeform 351"/>
                <p:cNvSpPr>
                  <a:spLocks/>
                </p:cNvSpPr>
                <p:nvPr/>
              </p:nvSpPr>
              <p:spPr bwMode="auto">
                <a:xfrm>
                  <a:off x="2234" y="1250"/>
                  <a:ext cx="100" cy="193"/>
                </a:xfrm>
                <a:custGeom>
                  <a:avLst/>
                  <a:gdLst>
                    <a:gd name="T0" fmla="*/ 543767 w 24"/>
                    <a:gd name="T1" fmla="*/ 2833725 h 47"/>
                    <a:gd name="T2" fmla="*/ 371667 w 24"/>
                    <a:gd name="T3" fmla="*/ 2675083 h 47"/>
                    <a:gd name="T4" fmla="*/ 915658 w 24"/>
                    <a:gd name="T5" fmla="*/ 2344646 h 47"/>
                    <a:gd name="T6" fmla="*/ 826458 w 24"/>
                    <a:gd name="T7" fmla="*/ 2028208 h 47"/>
                    <a:gd name="T8" fmla="*/ 722154 w 24"/>
                    <a:gd name="T9" fmla="*/ 1773736 h 47"/>
                    <a:gd name="T10" fmla="*/ 282692 w 24"/>
                    <a:gd name="T11" fmla="*/ 1773736 h 47"/>
                    <a:gd name="T12" fmla="*/ 371667 w 24"/>
                    <a:gd name="T13" fmla="*/ 1299416 h 47"/>
                    <a:gd name="T14" fmla="*/ 89200 w 24"/>
                    <a:gd name="T15" fmla="*/ 1457232 h 47"/>
                    <a:gd name="T16" fmla="*/ 0 w 24"/>
                    <a:gd name="T17" fmla="*/ 1044943 h 47"/>
                    <a:gd name="T18" fmla="*/ 0 w 24"/>
                    <a:gd name="T19" fmla="*/ 651445 h 47"/>
                    <a:gd name="T20" fmla="*/ 89200 w 24"/>
                    <a:gd name="T21" fmla="*/ 316438 h 47"/>
                    <a:gd name="T22" fmla="*/ 460867 w 24"/>
                    <a:gd name="T23" fmla="*/ 0 h 47"/>
                    <a:gd name="T24" fmla="*/ 722154 w 24"/>
                    <a:gd name="T25" fmla="*/ 77060 h 47"/>
                    <a:gd name="T26" fmla="*/ 632950 w 24"/>
                    <a:gd name="T27" fmla="*/ 493916 h 47"/>
                    <a:gd name="T28" fmla="*/ 1177883 w 24"/>
                    <a:gd name="T29" fmla="*/ 493916 h 47"/>
                    <a:gd name="T30" fmla="*/ 1004638 w 24"/>
                    <a:gd name="T31" fmla="*/ 887418 h 47"/>
                    <a:gd name="T32" fmla="*/ 826458 w 24"/>
                    <a:gd name="T33" fmla="*/ 1222355 h 47"/>
                    <a:gd name="T34" fmla="*/ 1177883 w 24"/>
                    <a:gd name="T35" fmla="*/ 1376492 h 47"/>
                    <a:gd name="T36" fmla="*/ 1548613 w 24"/>
                    <a:gd name="T37" fmla="*/ 1951148 h 47"/>
                    <a:gd name="T38" fmla="*/ 1721929 w 24"/>
                    <a:gd name="T39" fmla="*/ 2344646 h 47"/>
                    <a:gd name="T40" fmla="*/ 1721929 w 24"/>
                    <a:gd name="T41" fmla="*/ 2579252 h 47"/>
                    <a:gd name="T42" fmla="*/ 2093613 w 24"/>
                    <a:gd name="T43" fmla="*/ 2579252 h 47"/>
                    <a:gd name="T44" fmla="*/ 2004342 w 24"/>
                    <a:gd name="T45" fmla="*/ 3150228 h 47"/>
                    <a:gd name="T46" fmla="*/ 2182796 w 24"/>
                    <a:gd name="T47" fmla="*/ 3227223 h 47"/>
                    <a:gd name="T48" fmla="*/ 1548613 w 24"/>
                    <a:gd name="T49" fmla="*/ 3485436 h 47"/>
                    <a:gd name="T50" fmla="*/ 1004638 w 24"/>
                    <a:gd name="T51" fmla="*/ 3562497 h 47"/>
                    <a:gd name="T52" fmla="*/ 722154 w 24"/>
                    <a:gd name="T53" fmla="*/ 3644078 h 47"/>
                    <a:gd name="T54" fmla="*/ 371667 w 24"/>
                    <a:gd name="T55" fmla="*/ 3644078 h 47"/>
                    <a:gd name="T56" fmla="*/ 89200 w 24"/>
                    <a:gd name="T57" fmla="*/ 3721139 h 47"/>
                    <a:gd name="T58" fmla="*/ 460867 w 24"/>
                    <a:gd name="T59" fmla="*/ 3384752 h 47"/>
                    <a:gd name="T60" fmla="*/ 543767 w 24"/>
                    <a:gd name="T61" fmla="*/ 3073151 h 47"/>
                    <a:gd name="T62" fmla="*/ 282692 w 24"/>
                    <a:gd name="T63" fmla="*/ 2991521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3" name="Freeform 352"/>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25" name="Freeform 324"/>
              <p:cNvSpPr>
                <a:spLocks/>
              </p:cNvSpPr>
              <p:nvPr/>
            </p:nvSpPr>
            <p:spPr bwMode="auto">
              <a:xfrm>
                <a:off x="5275263" y="3709988"/>
                <a:ext cx="73025" cy="44450"/>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6" name="Freeform 325"/>
              <p:cNvSpPr>
                <a:spLocks/>
              </p:cNvSpPr>
              <p:nvPr/>
            </p:nvSpPr>
            <p:spPr bwMode="auto">
              <a:xfrm>
                <a:off x="6342063" y="3095625"/>
                <a:ext cx="1508125" cy="1047750"/>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7" name="Freeform 326"/>
              <p:cNvSpPr>
                <a:spLocks/>
              </p:cNvSpPr>
              <p:nvPr/>
            </p:nvSpPr>
            <p:spPr bwMode="auto">
              <a:xfrm>
                <a:off x="6386513" y="4664075"/>
                <a:ext cx="57150" cy="68263"/>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8" name="Freeform 327"/>
              <p:cNvSpPr>
                <a:spLocks/>
              </p:cNvSpPr>
              <p:nvPr/>
            </p:nvSpPr>
            <p:spPr bwMode="auto">
              <a:xfrm>
                <a:off x="7205663" y="4143375"/>
                <a:ext cx="53975" cy="53975"/>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9" name="Freeform 328"/>
              <p:cNvSpPr>
                <a:spLocks/>
              </p:cNvSpPr>
              <p:nvPr/>
            </p:nvSpPr>
            <p:spPr bwMode="auto">
              <a:xfrm>
                <a:off x="7496175" y="4010025"/>
                <a:ext cx="31750" cy="93663"/>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0" name="Freeform 329"/>
              <p:cNvSpPr>
                <a:spLocks/>
              </p:cNvSpPr>
              <p:nvPr/>
            </p:nvSpPr>
            <p:spPr bwMode="auto">
              <a:xfrm>
                <a:off x="7731125" y="3767138"/>
                <a:ext cx="46038" cy="69850"/>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1" name="Freeform 330"/>
              <p:cNvSpPr>
                <a:spLocks/>
              </p:cNvSpPr>
              <p:nvPr/>
            </p:nvSpPr>
            <p:spPr bwMode="auto">
              <a:xfrm>
                <a:off x="7786688" y="3408363"/>
                <a:ext cx="344487" cy="374650"/>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2" name="Freeform 331"/>
              <p:cNvSpPr>
                <a:spLocks/>
              </p:cNvSpPr>
              <p:nvPr/>
            </p:nvSpPr>
            <p:spPr bwMode="auto">
              <a:xfrm>
                <a:off x="8029575" y="3063875"/>
                <a:ext cx="61913" cy="306388"/>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3" name="Freeform 332"/>
              <p:cNvSpPr>
                <a:spLocks/>
              </p:cNvSpPr>
              <p:nvPr/>
            </p:nvSpPr>
            <p:spPr bwMode="auto">
              <a:xfrm>
                <a:off x="7478713" y="4189413"/>
                <a:ext cx="141287" cy="195262"/>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4" name="Freeform 333"/>
              <p:cNvSpPr>
                <a:spLocks/>
              </p:cNvSpPr>
              <p:nvPr/>
            </p:nvSpPr>
            <p:spPr bwMode="auto">
              <a:xfrm>
                <a:off x="7535863" y="4416425"/>
                <a:ext cx="115887" cy="9207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5" name="Freeform 334"/>
              <p:cNvSpPr>
                <a:spLocks/>
              </p:cNvSpPr>
              <p:nvPr/>
            </p:nvSpPr>
            <p:spPr bwMode="auto">
              <a:xfrm>
                <a:off x="6692900" y="3143250"/>
                <a:ext cx="777875" cy="390525"/>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6" name="Line 449"/>
              <p:cNvSpPr>
                <a:spLocks noChangeShapeType="1"/>
              </p:cNvSpPr>
              <p:nvPr/>
            </p:nvSpPr>
            <p:spPr bwMode="auto">
              <a:xfrm>
                <a:off x="7440613" y="4206875"/>
                <a:ext cx="0" cy="0"/>
              </a:xfrm>
              <a:prstGeom prst="line">
                <a:avLst/>
              </a:prstGeom>
              <a:grpFill/>
              <a:ln w="0">
                <a:solidFill>
                  <a:schemeClr val="bg2"/>
                </a:solidFill>
                <a:round/>
                <a:headEnd/>
                <a:tailEnd/>
              </a:ln>
              <a:ex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7" name="Freeform 336"/>
              <p:cNvSpPr>
                <a:spLocks/>
              </p:cNvSpPr>
              <p:nvPr/>
            </p:nvSpPr>
            <p:spPr bwMode="auto">
              <a:xfrm>
                <a:off x="7589838" y="3492500"/>
                <a:ext cx="123825" cy="155575"/>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a:noFill/>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8" name="Freeform 337"/>
              <p:cNvSpPr>
                <a:spLocks/>
              </p:cNvSpPr>
              <p:nvPr/>
            </p:nvSpPr>
            <p:spPr bwMode="auto">
              <a:xfrm>
                <a:off x="7637463" y="3632200"/>
                <a:ext cx="85725" cy="104775"/>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9" name="Freeform 338"/>
              <p:cNvSpPr>
                <a:spLocks/>
              </p:cNvSpPr>
              <p:nvPr/>
            </p:nvSpPr>
            <p:spPr bwMode="auto">
              <a:xfrm>
                <a:off x="4757738" y="2967038"/>
                <a:ext cx="49212" cy="96837"/>
              </a:xfrm>
              <a:custGeom>
                <a:avLst/>
                <a:gdLst>
                  <a:gd name="T0" fmla="*/ 1 w 429209"/>
                  <a:gd name="T1" fmla="*/ 16 h 839755"/>
                  <a:gd name="T2" fmla="*/ 1 w 429209"/>
                  <a:gd name="T3" fmla="*/ 11 h 839755"/>
                  <a:gd name="T4" fmla="*/ 0 w 429209"/>
                  <a:gd name="T5" fmla="*/ 11 h 839755"/>
                  <a:gd name="T6" fmla="*/ 2 w 429209"/>
                  <a:gd name="T7" fmla="*/ 3 h 839755"/>
                  <a:gd name="T8" fmla="*/ 5 w 429209"/>
                  <a:gd name="T9" fmla="*/ 3 h 839755"/>
                  <a:gd name="T10" fmla="*/ 8 w 429209"/>
                  <a:gd name="T11" fmla="*/ 0 h 839755"/>
                  <a:gd name="T12" fmla="*/ 8 w 429209"/>
                  <a:gd name="T13" fmla="*/ 5 h 839755"/>
                  <a:gd name="T14" fmla="*/ 8 w 429209"/>
                  <a:gd name="T15" fmla="*/ 8 h 839755"/>
                  <a:gd name="T16" fmla="*/ 4 w 429209"/>
                  <a:gd name="T17" fmla="*/ 13 h 839755"/>
                  <a:gd name="T18" fmla="*/ 4 w 429209"/>
                  <a:gd name="T19" fmla="*/ 17 h 839755"/>
                  <a:gd name="T20" fmla="*/ 2 w 429209"/>
                  <a:gd name="T21" fmla="*/ 16 h 839755"/>
                  <a:gd name="T22" fmla="*/ 1 w 429209"/>
                  <a:gd name="T23" fmla="*/ 16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0" name="Freeform 339"/>
              <p:cNvSpPr>
                <a:spLocks/>
              </p:cNvSpPr>
              <p:nvPr/>
            </p:nvSpPr>
            <p:spPr bwMode="auto">
              <a:xfrm>
                <a:off x="6019800" y="3652838"/>
                <a:ext cx="438150" cy="417512"/>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1" name="Freeform 340"/>
              <p:cNvSpPr>
                <a:spLocks/>
              </p:cNvSpPr>
              <p:nvPr/>
            </p:nvSpPr>
            <p:spPr bwMode="auto">
              <a:xfrm>
                <a:off x="6264275" y="3657600"/>
                <a:ext cx="730250" cy="890588"/>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2" name="Freeform 341"/>
              <p:cNvSpPr>
                <a:spLocks/>
              </p:cNvSpPr>
              <p:nvPr/>
            </p:nvSpPr>
            <p:spPr bwMode="auto">
              <a:xfrm>
                <a:off x="6002338" y="3625850"/>
                <a:ext cx="354012" cy="274638"/>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3" name="Freeform 342"/>
              <p:cNvSpPr>
                <a:spLocks/>
              </p:cNvSpPr>
              <p:nvPr/>
            </p:nvSpPr>
            <p:spPr bwMode="auto">
              <a:xfrm>
                <a:off x="6797675" y="4035425"/>
                <a:ext cx="112713" cy="138113"/>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4" name="Freeform 343"/>
              <p:cNvSpPr>
                <a:spLocks/>
              </p:cNvSpPr>
              <p:nvPr/>
            </p:nvSpPr>
            <p:spPr bwMode="auto">
              <a:xfrm>
                <a:off x="6554788" y="3852863"/>
                <a:ext cx="214312" cy="120650"/>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5" name="Freeform 344"/>
              <p:cNvSpPr>
                <a:spLocks/>
              </p:cNvSpPr>
              <p:nvPr/>
            </p:nvSpPr>
            <p:spPr bwMode="auto">
              <a:xfrm>
                <a:off x="6902450" y="3989388"/>
                <a:ext cx="269875" cy="488950"/>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6" name="Freeform 345"/>
              <p:cNvSpPr>
                <a:spLocks/>
              </p:cNvSpPr>
              <p:nvPr/>
            </p:nvSpPr>
            <p:spPr bwMode="auto">
              <a:xfrm>
                <a:off x="6789738" y="3922713"/>
                <a:ext cx="88900" cy="49212"/>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7" name="Freeform 346"/>
              <p:cNvSpPr>
                <a:spLocks/>
              </p:cNvSpPr>
              <p:nvPr/>
            </p:nvSpPr>
            <p:spPr bwMode="auto">
              <a:xfrm>
                <a:off x="7129463" y="4565650"/>
                <a:ext cx="128587" cy="147638"/>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8" name="Freeform 347"/>
              <p:cNvSpPr>
                <a:spLocks/>
              </p:cNvSpPr>
              <p:nvPr/>
            </p:nvSpPr>
            <p:spPr bwMode="auto">
              <a:xfrm>
                <a:off x="7164388" y="4108450"/>
                <a:ext cx="200025" cy="392113"/>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9" name="Freeform 348"/>
              <p:cNvSpPr>
                <a:spLocks/>
              </p:cNvSpPr>
              <p:nvPr/>
            </p:nvSpPr>
            <p:spPr bwMode="auto">
              <a:xfrm>
                <a:off x="7035800" y="4173538"/>
                <a:ext cx="222250" cy="400050"/>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0" name="Freeform 349"/>
              <p:cNvSpPr>
                <a:spLocks/>
              </p:cNvSpPr>
              <p:nvPr/>
            </p:nvSpPr>
            <p:spPr bwMode="auto">
              <a:xfrm>
                <a:off x="7102475" y="4133850"/>
                <a:ext cx="211138" cy="230188"/>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1" name="Freeform 350"/>
              <p:cNvSpPr>
                <a:spLocks/>
              </p:cNvSpPr>
              <p:nvPr/>
            </p:nvSpPr>
            <p:spPr bwMode="auto">
              <a:xfrm>
                <a:off x="7165975" y="4348163"/>
                <a:ext cx="147638" cy="117475"/>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52" name="Freeform 51"/>
            <p:cNvSpPr>
              <a:spLocks/>
            </p:cNvSpPr>
            <p:nvPr/>
          </p:nvSpPr>
          <p:spPr bwMode="auto">
            <a:xfrm rot="730076">
              <a:off x="4199086" y="2920981"/>
              <a:ext cx="360363" cy="282574"/>
            </a:xfrm>
            <a:custGeom>
              <a:avLst/>
              <a:gdLst>
                <a:gd name="T0" fmla="*/ 2147483647 w 10000"/>
                <a:gd name="T1" fmla="*/ 2147483647 h 10009"/>
                <a:gd name="T2" fmla="*/ 2147483647 w 10000"/>
                <a:gd name="T3" fmla="*/ 2147483647 h 10009"/>
                <a:gd name="T4" fmla="*/ 2147483647 w 10000"/>
                <a:gd name="T5" fmla="*/ 2147483647 h 10009"/>
                <a:gd name="T6" fmla="*/ 2147483647 w 10000"/>
                <a:gd name="T7" fmla="*/ 2147483647 h 10009"/>
                <a:gd name="T8" fmla="*/ 2147483647 w 10000"/>
                <a:gd name="T9" fmla="*/ 2147483647 h 10009"/>
                <a:gd name="T10" fmla="*/ 2147483647 w 10000"/>
                <a:gd name="T11" fmla="*/ 2147483647 h 10009"/>
                <a:gd name="T12" fmla="*/ 2147483647 w 10000"/>
                <a:gd name="T13" fmla="*/ 161364554 h 10009"/>
                <a:gd name="T14" fmla="*/ 2147483647 w 10000"/>
                <a:gd name="T15" fmla="*/ 2147483647 h 10009"/>
                <a:gd name="T16" fmla="*/ 2147483647 w 10000"/>
                <a:gd name="T17" fmla="*/ 161364554 h 10009"/>
                <a:gd name="T18" fmla="*/ 2147483647 w 10000"/>
                <a:gd name="T19" fmla="*/ 2147483647 h 10009"/>
                <a:gd name="T20" fmla="*/ 0 w 10000"/>
                <a:gd name="T21" fmla="*/ 2147483647 h 10009"/>
                <a:gd name="T22" fmla="*/ 2147483647 w 10000"/>
                <a:gd name="T23" fmla="*/ 2147483647 h 10009"/>
                <a:gd name="T24" fmla="*/ 2147483647 w 10000"/>
                <a:gd name="T25" fmla="*/ 2147483647 h 10009"/>
                <a:gd name="T26" fmla="*/ 2147483647 w 10000"/>
                <a:gd name="T27" fmla="*/ 2147483647 h 10009"/>
                <a:gd name="T28" fmla="*/ 2147483647 w 10000"/>
                <a:gd name="T29" fmla="*/ 2147483647 h 10009"/>
                <a:gd name="T30" fmla="*/ 2147483647 w 10000"/>
                <a:gd name="T31" fmla="*/ 2147483647 h 10009"/>
                <a:gd name="T32" fmla="*/ 2147483647 w 10000"/>
                <a:gd name="T33" fmla="*/ 2147483647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2147483647 h 10009"/>
                <a:gd name="T74" fmla="*/ 2147483647 w 10000"/>
                <a:gd name="T75" fmla="*/ 2147483647 h 10009"/>
                <a:gd name="T76" fmla="*/ 2147483647 w 10000"/>
                <a:gd name="T77" fmla="*/ 2147483647 h 10009"/>
                <a:gd name="T78" fmla="*/ 2147483647 w 10000"/>
                <a:gd name="T79" fmla="*/ 2147483647 h 10009"/>
                <a:gd name="T80" fmla="*/ 2147483647 w 10000"/>
                <a:gd name="T81" fmla="*/ 2147483647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3" name="Freeform 52"/>
            <p:cNvSpPr>
              <a:spLocks/>
            </p:cNvSpPr>
            <p:nvPr/>
          </p:nvSpPr>
          <p:spPr bwMode="auto">
            <a:xfrm rot="926903">
              <a:off x="4208611" y="2940031"/>
              <a:ext cx="90487" cy="198436"/>
            </a:xfrm>
            <a:custGeom>
              <a:avLst/>
              <a:gdLst>
                <a:gd name="T0" fmla="*/ 426029799 w 10000"/>
                <a:gd name="T1" fmla="*/ 2147483647 h 10437"/>
                <a:gd name="T2" fmla="*/ 426029799 w 10000"/>
                <a:gd name="T3" fmla="*/ 2147483647 h 10437"/>
                <a:gd name="T4" fmla="*/ 441127138 w 10000"/>
                <a:gd name="T5" fmla="*/ 2147483647 h 10437"/>
                <a:gd name="T6" fmla="*/ 486896829 w 10000"/>
                <a:gd name="T7" fmla="*/ 2147483647 h 10437"/>
                <a:gd name="T8" fmla="*/ 486896829 w 10000"/>
                <a:gd name="T9" fmla="*/ 2147483647 h 10437"/>
                <a:gd name="T10" fmla="*/ 505393367 w 10000"/>
                <a:gd name="T11" fmla="*/ 2147483647 h 10437"/>
                <a:gd name="T12" fmla="*/ 547757218 w 10000"/>
                <a:gd name="T13" fmla="*/ 2147483647 h 10437"/>
                <a:gd name="T14" fmla="*/ 556948788 w 10000"/>
                <a:gd name="T15" fmla="*/ 2147483647 h 10437"/>
                <a:gd name="T16" fmla="*/ 608617535 w 10000"/>
                <a:gd name="T17" fmla="*/ 2147483647 h 10437"/>
                <a:gd name="T18" fmla="*/ 547757218 w 10000"/>
                <a:gd name="T19" fmla="*/ 2147483647 h 10437"/>
                <a:gd name="T20" fmla="*/ 486896829 w 10000"/>
                <a:gd name="T21" fmla="*/ 1175804211 h 10437"/>
                <a:gd name="T22" fmla="*/ 304309174 w 10000"/>
                <a:gd name="T23" fmla="*/ 0 h 10437"/>
                <a:gd name="T24" fmla="*/ 182587736 w 10000"/>
                <a:gd name="T25" fmla="*/ 1175804211 h 10437"/>
                <a:gd name="T26" fmla="*/ 121720705 w 10000"/>
                <a:gd name="T27" fmla="*/ 2147483647 h 10437"/>
                <a:gd name="T28" fmla="*/ 75167108 w 10000"/>
                <a:gd name="T29" fmla="*/ 2147483647 h 10437"/>
                <a:gd name="T30" fmla="*/ 121720705 w 10000"/>
                <a:gd name="T31" fmla="*/ 2147483647 h 10437"/>
                <a:gd name="T32" fmla="*/ 121720705 w 10000"/>
                <a:gd name="T33" fmla="*/ 2147483647 h 10437"/>
                <a:gd name="T34" fmla="*/ 13937767 w 10000"/>
                <a:gd name="T35" fmla="*/ 2147483647 h 10437"/>
                <a:gd name="T36" fmla="*/ 0 w 10000"/>
                <a:gd name="T37" fmla="*/ 2147483647 h 10437"/>
                <a:gd name="T38" fmla="*/ 39560971 w 10000"/>
                <a:gd name="T39" fmla="*/ 2147483647 h 10437"/>
                <a:gd name="T40" fmla="*/ 121720705 w 10000"/>
                <a:gd name="T41" fmla="*/ 2147483647 h 10437"/>
                <a:gd name="T42" fmla="*/ 68959129 w 10000"/>
                <a:gd name="T43" fmla="*/ 2147483647 h 10437"/>
                <a:gd name="T44" fmla="*/ 394566826 w 10000"/>
                <a:gd name="T45" fmla="*/ 2147483647 h 10437"/>
                <a:gd name="T46" fmla="*/ 436863210 w 10000"/>
                <a:gd name="T47" fmla="*/ 2147483647 h 10437"/>
                <a:gd name="T48" fmla="*/ 426029799 w 10000"/>
                <a:gd name="T49" fmla="*/ 2147483647 h 10437"/>
                <a:gd name="T50" fmla="*/ 426029799 w 10000"/>
                <a:gd name="T51" fmla="*/ 2147483647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4" name="Freeform 53"/>
            <p:cNvSpPr>
              <a:spLocks/>
            </p:cNvSpPr>
            <p:nvPr/>
          </p:nvSpPr>
          <p:spPr bwMode="auto">
            <a:xfrm>
              <a:off x="4738836" y="2814619"/>
              <a:ext cx="190501" cy="84138"/>
            </a:xfrm>
            <a:custGeom>
              <a:avLst/>
              <a:gdLst>
                <a:gd name="T0" fmla="*/ 2147483647 w 10000"/>
                <a:gd name="T1" fmla="*/ 230353942 h 10000"/>
                <a:gd name="T2" fmla="*/ 2147483647 w 10000"/>
                <a:gd name="T3" fmla="*/ 153542679 h 10000"/>
                <a:gd name="T4" fmla="*/ 2147483647 w 10000"/>
                <a:gd name="T5" fmla="*/ 153542679 h 10000"/>
                <a:gd name="T6" fmla="*/ 2147483647 w 10000"/>
                <a:gd name="T7" fmla="*/ 76771339 h 10000"/>
                <a:gd name="T8" fmla="*/ 2147483647 w 10000"/>
                <a:gd name="T9" fmla="*/ 38383015 h 10000"/>
                <a:gd name="T10" fmla="*/ 2147483647 w 10000"/>
                <a:gd name="T11" fmla="*/ 38383015 h 10000"/>
                <a:gd name="T12" fmla="*/ 2147483647 w 10000"/>
                <a:gd name="T13" fmla="*/ 0 h 10000"/>
                <a:gd name="T14" fmla="*/ 2147483647 w 10000"/>
                <a:gd name="T15" fmla="*/ 38383015 h 10000"/>
                <a:gd name="T16" fmla="*/ 2147483647 w 10000"/>
                <a:gd name="T17" fmla="*/ 38383015 h 10000"/>
                <a:gd name="T18" fmla="*/ 2147483647 w 10000"/>
                <a:gd name="T19" fmla="*/ 76771339 h 10000"/>
                <a:gd name="T20" fmla="*/ 2147483647 w 10000"/>
                <a:gd name="T21" fmla="*/ 115154355 h 10000"/>
                <a:gd name="T22" fmla="*/ 2147483647 w 10000"/>
                <a:gd name="T23" fmla="*/ 191925686 h 10000"/>
                <a:gd name="T24" fmla="*/ 2147483647 w 10000"/>
                <a:gd name="T25" fmla="*/ 230353942 h 10000"/>
                <a:gd name="T26" fmla="*/ 2147483647 w 10000"/>
                <a:gd name="T27" fmla="*/ 230353942 h 10000"/>
                <a:gd name="T28" fmla="*/ 2147483647 w 10000"/>
                <a:gd name="T29" fmla="*/ 268737521 h 10000"/>
                <a:gd name="T30" fmla="*/ 2147483647 w 10000"/>
                <a:gd name="T31" fmla="*/ 268737521 h 10000"/>
                <a:gd name="T32" fmla="*/ 1048843394 w 10000"/>
                <a:gd name="T33" fmla="*/ 268737521 h 10000"/>
                <a:gd name="T34" fmla="*/ 0 w 10000"/>
                <a:gd name="T35" fmla="*/ 268737521 h 10000"/>
                <a:gd name="T36" fmla="*/ 1048843394 w 10000"/>
                <a:gd name="T37" fmla="*/ 307125281 h 10000"/>
                <a:gd name="T38" fmla="*/ 2147483647 w 10000"/>
                <a:gd name="T39" fmla="*/ 383896612 h 10000"/>
                <a:gd name="T40" fmla="*/ 2147483647 w 10000"/>
                <a:gd name="T41" fmla="*/ 422280200 h 10000"/>
                <a:gd name="T42" fmla="*/ 2147483647 w 10000"/>
                <a:gd name="T43" fmla="*/ 383896612 h 10000"/>
                <a:gd name="T44" fmla="*/ 2147483647 w 10000"/>
                <a:gd name="T45" fmla="*/ 383896612 h 10000"/>
                <a:gd name="T46" fmla="*/ 2147483647 w 10000"/>
                <a:gd name="T47" fmla="*/ 422280200 h 10000"/>
                <a:gd name="T48" fmla="*/ 2147483647 w 10000"/>
                <a:gd name="T49" fmla="*/ 422280200 h 10000"/>
                <a:gd name="T50" fmla="*/ 2147483647 w 10000"/>
                <a:gd name="T51" fmla="*/ 422280200 h 10000"/>
                <a:gd name="T52" fmla="*/ 2147483647 w 10000"/>
                <a:gd name="T53" fmla="*/ 345508860 h 10000"/>
                <a:gd name="T54" fmla="*/ 2147483647 w 10000"/>
                <a:gd name="T55" fmla="*/ 345508860 h 10000"/>
                <a:gd name="T56" fmla="*/ 2147483647 w 10000"/>
                <a:gd name="T57" fmla="*/ 230353942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5" name="Freeform 54"/>
            <p:cNvSpPr>
              <a:spLocks/>
            </p:cNvSpPr>
            <p:nvPr/>
          </p:nvSpPr>
          <p:spPr bwMode="auto">
            <a:xfrm rot="471028">
              <a:off x="4411810" y="2709845"/>
              <a:ext cx="304801" cy="293686"/>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2147483647 h 10000"/>
                <a:gd name="T24" fmla="*/ 2147483647 w 10043"/>
                <a:gd name="T25" fmla="*/ 2147483647 h 10000"/>
                <a:gd name="T26" fmla="*/ 2147483647 w 10043"/>
                <a:gd name="T27" fmla="*/ 2147483647 h 10000"/>
                <a:gd name="T28" fmla="*/ 2147483647 w 10043"/>
                <a:gd name="T29" fmla="*/ 2147483647 h 10000"/>
                <a:gd name="T30" fmla="*/ 2147483647 w 10043"/>
                <a:gd name="T31" fmla="*/ 2147483647 h 10000"/>
                <a:gd name="T32" fmla="*/ 2147483647 w 10043"/>
                <a:gd name="T33" fmla="*/ 2147483647 h 10000"/>
                <a:gd name="T34" fmla="*/ 2147483647 w 10043"/>
                <a:gd name="T35" fmla="*/ 2147483647 h 10000"/>
                <a:gd name="T36" fmla="*/ 2147483647 w 10043"/>
                <a:gd name="T37" fmla="*/ 2147483647 h 10000"/>
                <a:gd name="T38" fmla="*/ 2147483647 w 10043"/>
                <a:gd name="T39" fmla="*/ 2147483647 h 10000"/>
                <a:gd name="T40" fmla="*/ 2147483647 w 10043"/>
                <a:gd name="T41" fmla="*/ 0 h 10000"/>
                <a:gd name="T42" fmla="*/ 2147483647 w 10043"/>
                <a:gd name="T43" fmla="*/ 2147483647 h 10000"/>
                <a:gd name="T44" fmla="*/ 2147483647 w 10043"/>
                <a:gd name="T45" fmla="*/ 2147483647 h 10000"/>
                <a:gd name="T46" fmla="*/ 2147483647 w 10043"/>
                <a:gd name="T47" fmla="*/ 2147483647 h 10000"/>
                <a:gd name="T48" fmla="*/ 2147483647 w 10043"/>
                <a:gd name="T49" fmla="*/ 2147483647 h 10000"/>
                <a:gd name="T50" fmla="*/ 2147483647 w 10043"/>
                <a:gd name="T51" fmla="*/ 2147483647 h 10000"/>
                <a:gd name="T52" fmla="*/ 2147483647 w 10043"/>
                <a:gd name="T53" fmla="*/ 2147483647 h 10000"/>
                <a:gd name="T54" fmla="*/ 2147483647 w 10043"/>
                <a:gd name="T55" fmla="*/ 2147483647 h 10000"/>
                <a:gd name="T56" fmla="*/ 2147483647 w 10043"/>
                <a:gd name="T57" fmla="*/ 2147483647 h 10000"/>
                <a:gd name="T58" fmla="*/ 2147483647 w 10043"/>
                <a:gd name="T59" fmla="*/ 2147483647 h 10000"/>
                <a:gd name="T60" fmla="*/ 2147483647 w 10043"/>
                <a:gd name="T61" fmla="*/ 2147483647 h 10000"/>
                <a:gd name="T62" fmla="*/ 2147483647 w 10043"/>
                <a:gd name="T63" fmla="*/ 2147483647 h 10000"/>
                <a:gd name="T64" fmla="*/ 2147483647 w 10043"/>
                <a:gd name="T65" fmla="*/ 2147483647 h 10000"/>
                <a:gd name="T66" fmla="*/ 852645632 w 10043"/>
                <a:gd name="T67" fmla="*/ 2147483647 h 10000"/>
                <a:gd name="T68" fmla="*/ 2147483647 w 10043"/>
                <a:gd name="T69" fmla="*/ 2147483647 h 10000"/>
                <a:gd name="T70" fmla="*/ 2147483647 w 10043"/>
                <a:gd name="T71" fmla="*/ 2147483647 h 10000"/>
                <a:gd name="T72" fmla="*/ 2147483647 w 10043"/>
                <a:gd name="T73" fmla="*/ 2147483647 h 10000"/>
                <a:gd name="T74" fmla="*/ 2147483647 w 10043"/>
                <a:gd name="T75" fmla="*/ 2147483647 h 10000"/>
                <a:gd name="T76" fmla="*/ 2147483647 w 10043"/>
                <a:gd name="T77" fmla="*/ 2147483647 h 10000"/>
                <a:gd name="T78" fmla="*/ 2147483647 w 10043"/>
                <a:gd name="T79" fmla="*/ 2147483647 h 10000"/>
                <a:gd name="T80" fmla="*/ 2147483647 w 10043"/>
                <a:gd name="T81" fmla="*/ 2147483647 h 10000"/>
                <a:gd name="T82" fmla="*/ 2147483647 w 10043"/>
                <a:gd name="T83" fmla="*/ 2147483647 h 10000"/>
                <a:gd name="T84" fmla="*/ 2147483647 w 10043"/>
                <a:gd name="T85" fmla="*/ 2147483647 h 10000"/>
                <a:gd name="T86" fmla="*/ 2147483647 w 10043"/>
                <a:gd name="T87" fmla="*/ 2147483647 h 10000"/>
                <a:gd name="T88" fmla="*/ 2147483647 w 10043"/>
                <a:gd name="T89" fmla="*/ 2147483647 h 10000"/>
                <a:gd name="T90" fmla="*/ 2147483647 w 10043"/>
                <a:gd name="T91" fmla="*/ 2147483647 h 10000"/>
                <a:gd name="T92" fmla="*/ 2147483647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6" name="Freeform 55"/>
            <p:cNvSpPr>
              <a:spLocks/>
            </p:cNvSpPr>
            <p:nvPr/>
          </p:nvSpPr>
          <p:spPr bwMode="auto">
            <a:xfrm>
              <a:off x="4670573" y="2886057"/>
              <a:ext cx="311150" cy="315910"/>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7" name="Freeform 56"/>
            <p:cNvSpPr>
              <a:spLocks/>
            </p:cNvSpPr>
            <p:nvPr/>
          </p:nvSpPr>
          <p:spPr bwMode="auto">
            <a:xfrm>
              <a:off x="4662636" y="2578084"/>
              <a:ext cx="200026" cy="292099"/>
            </a:xfrm>
            <a:custGeom>
              <a:avLst/>
              <a:gdLst>
                <a:gd name="T0" fmla="*/ 2147483647 w 10045"/>
                <a:gd name="T1" fmla="*/ 2147483647 h 10019"/>
                <a:gd name="T2" fmla="*/ 2147483647 w 10045"/>
                <a:gd name="T3" fmla="*/ 2147483647 h 10019"/>
                <a:gd name="T4" fmla="*/ 2147483647 w 10045"/>
                <a:gd name="T5" fmla="*/ 2147483647 h 10019"/>
                <a:gd name="T6" fmla="*/ 2147483647 w 10045"/>
                <a:gd name="T7" fmla="*/ 2147483647 h 10019"/>
                <a:gd name="T8" fmla="*/ 2147483647 w 10045"/>
                <a:gd name="T9" fmla="*/ 2147483647 h 10019"/>
                <a:gd name="T10" fmla="*/ 1081275730 w 10045"/>
                <a:gd name="T11" fmla="*/ 2147483647 h 10019"/>
                <a:gd name="T12" fmla="*/ 1081275730 w 10045"/>
                <a:gd name="T13" fmla="*/ 2147483647 h 10019"/>
                <a:gd name="T14" fmla="*/ 2147483647 w 10045"/>
                <a:gd name="T15" fmla="*/ 2147483647 h 10019"/>
                <a:gd name="T16" fmla="*/ 1081275730 w 10045"/>
                <a:gd name="T17" fmla="*/ 2147483647 h 10019"/>
                <a:gd name="T18" fmla="*/ 0 w 10045"/>
                <a:gd name="T19" fmla="*/ 2147483647 h 10019"/>
                <a:gd name="T20" fmla="*/ 2147483647 w 10045"/>
                <a:gd name="T21" fmla="*/ 2147483647 h 10019"/>
                <a:gd name="T22" fmla="*/ 2147483647 w 10045"/>
                <a:gd name="T23" fmla="*/ 2147483647 h 10019"/>
                <a:gd name="T24" fmla="*/ 2147483647 w 10045"/>
                <a:gd name="T25" fmla="*/ 2147483647 h 10019"/>
                <a:gd name="T26" fmla="*/ 2147483647 w 10045"/>
                <a:gd name="T27" fmla="*/ 2147483647 h 10019"/>
                <a:gd name="T28" fmla="*/ 2147483647 w 10045"/>
                <a:gd name="T29" fmla="*/ 2147483647 h 10019"/>
                <a:gd name="T30" fmla="*/ 2147483647 w 10045"/>
                <a:gd name="T31" fmla="*/ 2147483647 h 10019"/>
                <a:gd name="T32" fmla="*/ 2147483647 w 10045"/>
                <a:gd name="T33" fmla="*/ 2147483647 h 10019"/>
                <a:gd name="T34" fmla="*/ 2147483647 w 10045"/>
                <a:gd name="T35" fmla="*/ 2147483647 h 10019"/>
                <a:gd name="T36" fmla="*/ 2147483647 w 10045"/>
                <a:gd name="T37" fmla="*/ 2147483647 h 10019"/>
                <a:gd name="T38" fmla="*/ 2147483647 w 10045"/>
                <a:gd name="T39" fmla="*/ 2147483647 h 10019"/>
                <a:gd name="T40" fmla="*/ 2147483647 w 10045"/>
                <a:gd name="T41" fmla="*/ 2147483647 h 10019"/>
                <a:gd name="T42" fmla="*/ 2147483647 w 10045"/>
                <a:gd name="T43" fmla="*/ 2147483647 h 10019"/>
                <a:gd name="T44" fmla="*/ 2147483647 w 10045"/>
                <a:gd name="T45" fmla="*/ 2147483647 h 10019"/>
                <a:gd name="T46" fmla="*/ 2147483647 w 10045"/>
                <a:gd name="T47" fmla="*/ 2147483647 h 10019"/>
                <a:gd name="T48" fmla="*/ 2147483647 w 10045"/>
                <a:gd name="T49" fmla="*/ 2147483647 h 10019"/>
                <a:gd name="T50" fmla="*/ 2147483647 w 10045"/>
                <a:gd name="T51" fmla="*/ 2147483647 h 10019"/>
                <a:gd name="T52" fmla="*/ 2147483647 w 10045"/>
                <a:gd name="T53" fmla="*/ 2147483647 h 10019"/>
                <a:gd name="T54" fmla="*/ 2147483647 w 10045"/>
                <a:gd name="T55" fmla="*/ 2147483647 h 10019"/>
                <a:gd name="T56" fmla="*/ 2147483647 w 10045"/>
                <a:gd name="T57" fmla="*/ 2147483647 h 10019"/>
                <a:gd name="T58" fmla="*/ 2147483647 w 10045"/>
                <a:gd name="T59" fmla="*/ 2147483647 h 10019"/>
                <a:gd name="T60" fmla="*/ 2147483647 w 10045"/>
                <a:gd name="T61" fmla="*/ 2147483647 h 10019"/>
                <a:gd name="T62" fmla="*/ 2147483647 w 10045"/>
                <a:gd name="T63" fmla="*/ 2147483647 h 10019"/>
                <a:gd name="T64" fmla="*/ 2147483647 w 10045"/>
                <a:gd name="T65" fmla="*/ 2147483647 h 10019"/>
                <a:gd name="T66" fmla="*/ 2147483647 w 10045"/>
                <a:gd name="T67" fmla="*/ 2147483647 h 10019"/>
                <a:gd name="T68" fmla="*/ 2147483647 w 10045"/>
                <a:gd name="T69" fmla="*/ 2147483647 h 10019"/>
                <a:gd name="T70" fmla="*/ 2147483647 w 10045"/>
                <a:gd name="T71" fmla="*/ 2147483647 h 10019"/>
                <a:gd name="T72" fmla="*/ 2147483647 w 10045"/>
                <a:gd name="T73" fmla="*/ 2147483647 h 10019"/>
                <a:gd name="T74" fmla="*/ 2147483647 w 10045"/>
                <a:gd name="T75" fmla="*/ 2147483647 h 10019"/>
                <a:gd name="T76" fmla="*/ 2147483647 w 10045"/>
                <a:gd name="T77" fmla="*/ 2147483647 h 10019"/>
                <a:gd name="T78" fmla="*/ 2147483647 w 10045"/>
                <a:gd name="T79" fmla="*/ 2147483647 h 10019"/>
                <a:gd name="T80" fmla="*/ 2147483647 w 10045"/>
                <a:gd name="T81" fmla="*/ 2147483647 h 10019"/>
                <a:gd name="T82" fmla="*/ 2147483647 w 10045"/>
                <a:gd name="T83" fmla="*/ 2147483647 h 10019"/>
                <a:gd name="T84" fmla="*/ 2147483647 w 10045"/>
                <a:gd name="T85" fmla="*/ 2147483647 h 10019"/>
                <a:gd name="T86" fmla="*/ 2147483647 w 10045"/>
                <a:gd name="T87" fmla="*/ 2147483647 h 10019"/>
                <a:gd name="T88" fmla="*/ 2147483647 w 10045"/>
                <a:gd name="T89" fmla="*/ 2147483647 h 10019"/>
                <a:gd name="T90" fmla="*/ 2147483647 w 10045"/>
                <a:gd name="T91" fmla="*/ 2147483647 h 10019"/>
                <a:gd name="T92" fmla="*/ 2147483647 w 10045"/>
                <a:gd name="T93" fmla="*/ 2147483647 h 10019"/>
                <a:gd name="T94" fmla="*/ 2147483647 w 10045"/>
                <a:gd name="T95" fmla="*/ 2147483647 h 10019"/>
                <a:gd name="T96" fmla="*/ 2147483647 w 10045"/>
                <a:gd name="T97" fmla="*/ 2147483647 h 10019"/>
                <a:gd name="T98" fmla="*/ 2147483647 w 10045"/>
                <a:gd name="T99" fmla="*/ 2147483647 h 10019"/>
                <a:gd name="T100" fmla="*/ 2147483647 w 10045"/>
                <a:gd name="T101" fmla="*/ 2147483647 h 10019"/>
                <a:gd name="T102" fmla="*/ 2147483647 w 10045"/>
                <a:gd name="T103" fmla="*/ 0 h 10019"/>
                <a:gd name="T104" fmla="*/ 2147483647 w 10045"/>
                <a:gd name="T105" fmla="*/ 2147483647 h 10019"/>
                <a:gd name="T106" fmla="*/ 2147483647 w 10045"/>
                <a:gd name="T107" fmla="*/ 2147483647 h 10019"/>
                <a:gd name="T108" fmla="*/ 2147483647 w 10045"/>
                <a:gd name="T109" fmla="*/ 2147483647 h 10019"/>
                <a:gd name="T110" fmla="*/ 2147483647 w 10045"/>
                <a:gd name="T111" fmla="*/ 2147483647 h 10019"/>
                <a:gd name="T112" fmla="*/ 2147483647 w 10045"/>
                <a:gd name="T113" fmla="*/ 2147483647 h 10019"/>
                <a:gd name="T114" fmla="*/ 2147483647 w 10045"/>
                <a:gd name="T115" fmla="*/ 2147483647 h 10019"/>
                <a:gd name="T116" fmla="*/ 2147483647 w 10045"/>
                <a:gd name="T117" fmla="*/ 2147483647 h 10019"/>
                <a:gd name="T118" fmla="*/ 2147483647 w 10045"/>
                <a:gd name="T119" fmla="*/ 2147483647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8" name="Freeform 57"/>
            <p:cNvSpPr>
              <a:spLocks/>
            </p:cNvSpPr>
            <p:nvPr/>
          </p:nvSpPr>
          <p:spPr bwMode="auto">
            <a:xfrm>
              <a:off x="4637236" y="2638409"/>
              <a:ext cx="76200" cy="101599"/>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9" name="Freeform 58"/>
            <p:cNvSpPr>
              <a:spLocks/>
            </p:cNvSpPr>
            <p:nvPr/>
          </p:nvSpPr>
          <p:spPr bwMode="auto">
            <a:xfrm rot="20966185">
              <a:off x="5018237" y="3071792"/>
              <a:ext cx="158751" cy="163512"/>
            </a:xfrm>
            <a:custGeom>
              <a:avLst/>
              <a:gdLst>
                <a:gd name="T0" fmla="*/ 2147483647 w 9874"/>
                <a:gd name="T1" fmla="*/ 861456484 h 10000"/>
                <a:gd name="T2" fmla="*/ 2147483647 w 9874"/>
                <a:gd name="T3" fmla="*/ 573160271 h 10000"/>
                <a:gd name="T4" fmla="*/ 2147483647 w 9874"/>
                <a:gd name="T5" fmla="*/ 571945092 h 10000"/>
                <a:gd name="T6" fmla="*/ 2147483647 w 9874"/>
                <a:gd name="T7" fmla="*/ 0 h 10000"/>
                <a:gd name="T8" fmla="*/ 2147483647 w 9874"/>
                <a:gd name="T9" fmla="*/ 350414474 h 10000"/>
                <a:gd name="T10" fmla="*/ 2147483647 w 9874"/>
                <a:gd name="T11" fmla="*/ 1282208266 h 10000"/>
                <a:gd name="T12" fmla="*/ 1792679761 w 9874"/>
                <a:gd name="T13" fmla="*/ 1861231051 h 10000"/>
                <a:gd name="T14" fmla="*/ 1792679761 w 9874"/>
                <a:gd name="T15" fmla="*/ 2147483647 h 10000"/>
                <a:gd name="T16" fmla="*/ 1194741583 w 9874"/>
                <a:gd name="T17" fmla="*/ 2147483647 h 10000"/>
                <a:gd name="T18" fmla="*/ 0 w 9874"/>
                <a:gd name="T19" fmla="*/ 2147483647 h 10000"/>
                <a:gd name="T20" fmla="*/ 1194741583 w 9874"/>
                <a:gd name="T21" fmla="*/ 2147483647 h 10000"/>
                <a:gd name="T22" fmla="*/ 2147483647 w 9874"/>
                <a:gd name="T23" fmla="*/ 2147483647 h 10000"/>
                <a:gd name="T24" fmla="*/ 2147483647 w 9874"/>
                <a:gd name="T25" fmla="*/ 2147483647 h 10000"/>
                <a:gd name="T26" fmla="*/ 2147483647 w 9874"/>
                <a:gd name="T27" fmla="*/ 2147483647 h 10000"/>
                <a:gd name="T28" fmla="*/ 2147483647 w 9874"/>
                <a:gd name="T29" fmla="*/ 2147483647 h 10000"/>
                <a:gd name="T30" fmla="*/ 2147483647 w 9874"/>
                <a:gd name="T31" fmla="*/ 2147483647 h 10000"/>
                <a:gd name="T32" fmla="*/ 2147483647 w 9874"/>
                <a:gd name="T33" fmla="*/ 2147483647 h 10000"/>
                <a:gd name="T34" fmla="*/ 2147483647 w 9874"/>
                <a:gd name="T35" fmla="*/ 2147483647 h 10000"/>
                <a:gd name="T36" fmla="*/ 2147483647 w 9874"/>
                <a:gd name="T37" fmla="*/ 2147483647 h 10000"/>
                <a:gd name="T38" fmla="*/ 2147483647 w 9874"/>
                <a:gd name="T39" fmla="*/ 2147483647 h 10000"/>
                <a:gd name="T40" fmla="*/ 2147483647 w 9874"/>
                <a:gd name="T41" fmla="*/ 2147483647 h 10000"/>
                <a:gd name="T42" fmla="*/ 2147483647 w 9874"/>
                <a:gd name="T43" fmla="*/ 2147483647 h 10000"/>
                <a:gd name="T44" fmla="*/ 2147483647 w 9874"/>
                <a:gd name="T45" fmla="*/ 2083902531 h 10000"/>
                <a:gd name="T46" fmla="*/ 2147483647 w 9874"/>
                <a:gd name="T47" fmla="*/ 1331460655 h 10000"/>
                <a:gd name="T48" fmla="*/ 2147483647 w 9874"/>
                <a:gd name="T49" fmla="*/ 1056034845 h 10000"/>
                <a:gd name="T50" fmla="*/ 2147483647 w 9874"/>
                <a:gd name="T51" fmla="*/ 861456484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0" name="Freeform 59"/>
            <p:cNvSpPr>
              <a:spLocks/>
            </p:cNvSpPr>
            <p:nvPr/>
          </p:nvSpPr>
          <p:spPr bwMode="auto">
            <a:xfrm>
              <a:off x="5008712" y="2817795"/>
              <a:ext cx="204788" cy="168273"/>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0 h 10000"/>
                <a:gd name="T8" fmla="*/ 2147483647 w 10000"/>
                <a:gd name="T9" fmla="*/ 962987830 h 10000"/>
                <a:gd name="T10" fmla="*/ 2147483647 w 10000"/>
                <a:gd name="T11" fmla="*/ 1505821189 h 10000"/>
                <a:gd name="T12" fmla="*/ 2147483647 w 10000"/>
                <a:gd name="T13" fmla="*/ 962987830 h 10000"/>
                <a:gd name="T14" fmla="*/ 2147483647 w 10000"/>
                <a:gd name="T15" fmla="*/ 2147483647 h 10000"/>
                <a:gd name="T16" fmla="*/ 1839321513 w 10000"/>
                <a:gd name="T17" fmla="*/ 2147483647 h 10000"/>
                <a:gd name="T18" fmla="*/ 1728171895 w 10000"/>
                <a:gd name="T19" fmla="*/ 2147483647 h 10000"/>
                <a:gd name="T20" fmla="*/ 1513069159 w 10000"/>
                <a:gd name="T21" fmla="*/ 2147483647 h 10000"/>
                <a:gd name="T22" fmla="*/ 7214134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2147483647 w 10000"/>
                <a:gd name="T37" fmla="*/ 2147483647 h 10000"/>
                <a:gd name="T38" fmla="*/ 2147483647 w 10000"/>
                <a:gd name="T39" fmla="*/ 2147483647 h 10000"/>
                <a:gd name="T40" fmla="*/ 2147483647 w 10000"/>
                <a:gd name="T41" fmla="*/ 2147483647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1" name="Freeform 60"/>
            <p:cNvSpPr>
              <a:spLocks/>
            </p:cNvSpPr>
            <p:nvPr/>
          </p:nvSpPr>
          <p:spPr bwMode="auto">
            <a:xfrm>
              <a:off x="4802337" y="2740007"/>
              <a:ext cx="158751" cy="82549"/>
            </a:xfrm>
            <a:custGeom>
              <a:avLst/>
              <a:gdLst>
                <a:gd name="T0" fmla="*/ 2147483647 w 10569"/>
                <a:gd name="T1" fmla="*/ 218132199 h 10092"/>
                <a:gd name="T2" fmla="*/ 2147483647 w 10569"/>
                <a:gd name="T3" fmla="*/ 122706788 h 10092"/>
                <a:gd name="T4" fmla="*/ 2147483647 w 10569"/>
                <a:gd name="T5" fmla="*/ 61371189 h 10092"/>
                <a:gd name="T6" fmla="*/ 2147483647 w 10569"/>
                <a:gd name="T7" fmla="*/ 0 h 10092"/>
                <a:gd name="T8" fmla="*/ 2147483647 w 10569"/>
                <a:gd name="T9" fmla="*/ 30665321 h 10092"/>
                <a:gd name="T10" fmla="*/ 2147483647 w 10569"/>
                <a:gd name="T11" fmla="*/ 0 h 10092"/>
                <a:gd name="T12" fmla="*/ 2097951320 w 10569"/>
                <a:gd name="T13" fmla="*/ 30665321 h 10092"/>
                <a:gd name="T14" fmla="*/ 1401434486 w 10569"/>
                <a:gd name="T15" fmla="*/ 61371189 h 10092"/>
                <a:gd name="T16" fmla="*/ 704917667 w 10569"/>
                <a:gd name="T17" fmla="*/ 92041467 h 10092"/>
                <a:gd name="T18" fmla="*/ 8448222 w 10569"/>
                <a:gd name="T19" fmla="*/ 122706788 h 10092"/>
                <a:gd name="T20" fmla="*/ 357065685 w 10569"/>
                <a:gd name="T21" fmla="*/ 164160932 h 10092"/>
                <a:gd name="T22" fmla="*/ 1012965140 w 10569"/>
                <a:gd name="T23" fmla="*/ 220119984 h 10092"/>
                <a:gd name="T24" fmla="*/ 1750099564 w 10569"/>
                <a:gd name="T25" fmla="*/ 306784830 h 10092"/>
                <a:gd name="T26" fmla="*/ 2097951320 w 10569"/>
                <a:gd name="T27" fmla="*/ 337490632 h 10092"/>
                <a:gd name="T28" fmla="*/ 2147483647 w 10569"/>
                <a:gd name="T29" fmla="*/ 371544855 h 10092"/>
                <a:gd name="T30" fmla="*/ 2147483647 w 10569"/>
                <a:gd name="T31" fmla="*/ 367936564 h 10092"/>
                <a:gd name="T32" fmla="*/ 2147483647 w 10569"/>
                <a:gd name="T33" fmla="*/ 337230696 h 10092"/>
                <a:gd name="T34" fmla="*/ 2147483647 w 10569"/>
                <a:gd name="T35" fmla="*/ 346435062 h 10092"/>
                <a:gd name="T36" fmla="*/ 2147483647 w 10569"/>
                <a:gd name="T37" fmla="*/ 347321125 h 10092"/>
                <a:gd name="T38" fmla="*/ 2147483647 w 10569"/>
                <a:gd name="T39" fmla="*/ 353615522 h 10092"/>
                <a:gd name="T40" fmla="*/ 2147483647 w 10569"/>
                <a:gd name="T41" fmla="*/ 369740943 h 10092"/>
                <a:gd name="T42" fmla="*/ 2147483647 w 10569"/>
                <a:gd name="T43" fmla="*/ 344411753 h 10092"/>
                <a:gd name="T44" fmla="*/ 2147483647 w 10569"/>
                <a:gd name="T45" fmla="*/ 359211597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2" name="Freeform 61"/>
            <p:cNvSpPr>
              <a:spLocks/>
            </p:cNvSpPr>
            <p:nvPr/>
          </p:nvSpPr>
          <p:spPr bwMode="auto">
            <a:xfrm>
              <a:off x="4915048" y="2825732"/>
              <a:ext cx="138113" cy="95249"/>
            </a:xfrm>
            <a:custGeom>
              <a:avLst/>
              <a:gdLst>
                <a:gd name="T0" fmla="*/ 2147483647 w 9980"/>
                <a:gd name="T1" fmla="*/ 0 h 10000"/>
                <a:gd name="T2" fmla="*/ 2147483647 w 9980"/>
                <a:gd name="T3" fmla="*/ 120347451 h 10000"/>
                <a:gd name="T4" fmla="*/ 2048295641 w 9980"/>
                <a:gd name="T5" fmla="*/ 174854502 h 10000"/>
                <a:gd name="T6" fmla="*/ 1295790420 w 9980"/>
                <a:gd name="T7" fmla="*/ 229369258 h 10000"/>
                <a:gd name="T8" fmla="*/ 794318046 w 9980"/>
                <a:gd name="T9" fmla="*/ 209556601 h 10000"/>
                <a:gd name="T10" fmla="*/ 543839063 w 9980"/>
                <a:gd name="T11" fmla="*/ 174854502 h 10000"/>
                <a:gd name="T12" fmla="*/ 292843180 w 9980"/>
                <a:gd name="T13" fmla="*/ 283793289 h 10000"/>
                <a:gd name="T14" fmla="*/ 41849789 w 9980"/>
                <a:gd name="T15" fmla="*/ 447321156 h 10000"/>
                <a:gd name="T16" fmla="*/ 11224449 w 9980"/>
                <a:gd name="T17" fmla="*/ 470376980 h 10000"/>
                <a:gd name="T18" fmla="*/ 159185930 w 9980"/>
                <a:gd name="T19" fmla="*/ 536612402 h 10000"/>
                <a:gd name="T20" fmla="*/ 838699122 w 9980"/>
                <a:gd name="T21" fmla="*/ 744424260 h 10000"/>
                <a:gd name="T22" fmla="*/ 1841683506 w 9980"/>
                <a:gd name="T23" fmla="*/ 792279756 h 10000"/>
                <a:gd name="T24" fmla="*/ 2147483647 w 9980"/>
                <a:gd name="T25" fmla="*/ 746169002 h 10000"/>
                <a:gd name="T26" fmla="*/ 2147483647 w 9980"/>
                <a:gd name="T27" fmla="*/ 678509460 h 10000"/>
                <a:gd name="T28" fmla="*/ 2147483647 w 9980"/>
                <a:gd name="T29" fmla="*/ 678509460 h 10000"/>
                <a:gd name="T30" fmla="*/ 2147483647 w 9980"/>
                <a:gd name="T31" fmla="*/ 610766908 h 10000"/>
                <a:gd name="T32" fmla="*/ 2147483647 w 9980"/>
                <a:gd name="T33" fmla="*/ 392815010 h 10000"/>
                <a:gd name="T34" fmla="*/ 2147483647 w 9980"/>
                <a:gd name="T35" fmla="*/ 120347451 h 10000"/>
                <a:gd name="T36" fmla="*/ 2147483647 w 9980"/>
                <a:gd name="T37" fmla="*/ 9902428 h 10000"/>
                <a:gd name="T38" fmla="*/ 2147483647 w 9980"/>
                <a:gd name="T39" fmla="*/ 26306802 h 10000"/>
                <a:gd name="T40" fmla="*/ 2147483647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3" name="Freeform 62"/>
            <p:cNvSpPr>
              <a:spLocks/>
            </p:cNvSpPr>
            <p:nvPr/>
          </p:nvSpPr>
          <p:spPr bwMode="auto">
            <a:xfrm>
              <a:off x="4919811" y="2786044"/>
              <a:ext cx="133350" cy="69850"/>
            </a:xfrm>
            <a:custGeom>
              <a:avLst/>
              <a:gdLst>
                <a:gd name="T0" fmla="*/ 2147483647 w 10000"/>
                <a:gd name="T1" fmla="*/ 11717197 h 9595"/>
                <a:gd name="T2" fmla="*/ 2117831042 w 10000"/>
                <a:gd name="T3" fmla="*/ 1864984 h 9595"/>
                <a:gd name="T4" fmla="*/ 1670018673 w 10000"/>
                <a:gd name="T5" fmla="*/ 1985706 h 9595"/>
                <a:gd name="T6" fmla="*/ 1192608324 w 10000"/>
                <a:gd name="T7" fmla="*/ 11717197 h 9595"/>
                <a:gd name="T8" fmla="*/ 954346452 w 10000"/>
                <a:gd name="T9" fmla="*/ 56295023 h 9595"/>
                <a:gd name="T10" fmla="*/ 0 w 10000"/>
                <a:gd name="T11" fmla="*/ 100895271 h 9595"/>
                <a:gd name="T12" fmla="*/ 238705181 w 10000"/>
                <a:gd name="T13" fmla="*/ 145472777 h 9595"/>
                <a:gd name="T14" fmla="*/ 413599734 w 10000"/>
                <a:gd name="T15" fmla="*/ 172255509 h 9595"/>
                <a:gd name="T16" fmla="*/ 852527046 w 10000"/>
                <a:gd name="T17" fmla="*/ 192499706 h 9595"/>
                <a:gd name="T18" fmla="*/ 1872358309 w 10000"/>
                <a:gd name="T19" fmla="*/ 165736637 h 9595"/>
                <a:gd name="T20" fmla="*/ 2147483647 w 10000"/>
                <a:gd name="T21" fmla="*/ 153539079 h 9595"/>
                <a:gd name="T22" fmla="*/ 2147483647 w 10000"/>
                <a:gd name="T23" fmla="*/ 109902201 h 9595"/>
                <a:gd name="T24" fmla="*/ 2147483647 w 10000"/>
                <a:gd name="T25" fmla="*/ 118909553 h 9595"/>
                <a:gd name="T26" fmla="*/ 2147483647 w 10000"/>
                <a:gd name="T27" fmla="*/ 99771804 h 9595"/>
                <a:gd name="T28" fmla="*/ 2147483647 w 10000"/>
                <a:gd name="T29" fmla="*/ 78603679 h 9595"/>
                <a:gd name="T30" fmla="*/ 2147483647 w 10000"/>
                <a:gd name="T31" fmla="*/ 43215616 h 9595"/>
                <a:gd name="T32" fmla="*/ 2147483647 w 10000"/>
                <a:gd name="T33" fmla="*/ 24356051 h 9595"/>
                <a:gd name="T34" fmla="*/ 2147483647 w 10000"/>
                <a:gd name="T35" fmla="*/ 11717197 h 9595"/>
                <a:gd name="T36" fmla="*/ 2147483647 w 10000"/>
                <a:gd name="T37" fmla="*/ 11717197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4" name="Freeform 63"/>
            <p:cNvSpPr>
              <a:spLocks/>
            </p:cNvSpPr>
            <p:nvPr/>
          </p:nvSpPr>
          <p:spPr bwMode="auto">
            <a:xfrm>
              <a:off x="5069037" y="2967018"/>
              <a:ext cx="182562" cy="141287"/>
            </a:xfrm>
            <a:custGeom>
              <a:avLst/>
              <a:gdLst>
                <a:gd name="T0" fmla="*/ 2147483647 w 10000"/>
                <a:gd name="T1" fmla="*/ 293810106 h 10000"/>
                <a:gd name="T2" fmla="*/ 1846282842 w 10000"/>
                <a:gd name="T3" fmla="*/ 293810106 h 10000"/>
                <a:gd name="T4" fmla="*/ 0 w 10000"/>
                <a:gd name="T5" fmla="*/ 0 h 10000"/>
                <a:gd name="T6" fmla="*/ 0 w 10000"/>
                <a:gd name="T7" fmla="*/ 587019553 h 10000"/>
                <a:gd name="T8" fmla="*/ 924200281 w 10000"/>
                <a:gd name="T9" fmla="*/ 1468447271 h 10000"/>
                <a:gd name="T10" fmla="*/ 1379187541 w 10000"/>
                <a:gd name="T11" fmla="*/ 2147483647 h 10000"/>
                <a:gd name="T12" fmla="*/ 924200281 w 10000"/>
                <a:gd name="T13" fmla="*/ 2147483647 h 10000"/>
                <a:gd name="T14" fmla="*/ 1846282842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2147483647 w 10000"/>
                <a:gd name="T37" fmla="*/ 2147483647 h 10000"/>
                <a:gd name="T38" fmla="*/ 2147483647 w 10000"/>
                <a:gd name="T39" fmla="*/ 2147483647 h 10000"/>
                <a:gd name="T40" fmla="*/ 2147483647 w 10000"/>
                <a:gd name="T41" fmla="*/ 1761659502 h 10000"/>
                <a:gd name="T42" fmla="*/ 2147483647 w 10000"/>
                <a:gd name="T43" fmla="*/ 587019553 h 10000"/>
                <a:gd name="T44" fmla="*/ 2147483647 w 10000"/>
                <a:gd name="T45" fmla="*/ 0 h 10000"/>
                <a:gd name="T46" fmla="*/ 2147483647 w 10000"/>
                <a:gd name="T47" fmla="*/ 293810106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5" name="Freeform 64"/>
            <p:cNvSpPr>
              <a:spLocks/>
            </p:cNvSpPr>
            <p:nvPr/>
          </p:nvSpPr>
          <p:spPr bwMode="auto">
            <a:xfrm>
              <a:off x="4662636" y="2852719"/>
              <a:ext cx="114300" cy="65088"/>
            </a:xfrm>
            <a:custGeom>
              <a:avLst/>
              <a:gdLst>
                <a:gd name="T0" fmla="*/ 1523412940 w 10000"/>
                <a:gd name="T1" fmla="*/ 20703172 h 11466"/>
                <a:gd name="T2" fmla="*/ 1384973249 w 10000"/>
                <a:gd name="T3" fmla="*/ 13260037 h 11466"/>
                <a:gd name="T4" fmla="*/ 1107889269 w 10000"/>
                <a:gd name="T5" fmla="*/ 5816929 h 11466"/>
                <a:gd name="T6" fmla="*/ 705952907 w 10000"/>
                <a:gd name="T7" fmla="*/ 11598732 h 11466"/>
                <a:gd name="T8" fmla="*/ 629180878 w 10000"/>
                <a:gd name="T9" fmla="*/ 0 h 11466"/>
                <a:gd name="T10" fmla="*/ 415505657 w 10000"/>
                <a:gd name="T11" fmla="*/ 11182239 h 11466"/>
                <a:gd name="T12" fmla="*/ 0 w 10000"/>
                <a:gd name="T13" fmla="*/ 35589387 h 11466"/>
                <a:gd name="T14" fmla="*/ 0 w 10000"/>
                <a:gd name="T15" fmla="*/ 50474506 h 11466"/>
                <a:gd name="T16" fmla="*/ 277065955 w 10000"/>
                <a:gd name="T17" fmla="*/ 50474506 h 11466"/>
                <a:gd name="T18" fmla="*/ 408729233 w 10000"/>
                <a:gd name="T19" fmla="*/ 68272305 h 11466"/>
                <a:gd name="T20" fmla="*/ 553945349 w 10000"/>
                <a:gd name="T21" fmla="*/ 65360750 h 11466"/>
                <a:gd name="T22" fmla="*/ 860112323 w 10000"/>
                <a:gd name="T23" fmla="*/ 53797304 h 11466"/>
                <a:gd name="T24" fmla="*/ 1019100903 w 10000"/>
                <a:gd name="T25" fmla="*/ 60412870 h 11466"/>
                <a:gd name="T26" fmla="*/ 1523412940 w 10000"/>
                <a:gd name="T27" fmla="*/ 50474506 h 11466"/>
                <a:gd name="T28" fmla="*/ 1800478906 w 10000"/>
                <a:gd name="T29" fmla="*/ 43031399 h 11466"/>
                <a:gd name="T30" fmla="*/ 1938918597 w 10000"/>
                <a:gd name="T31" fmla="*/ 43031399 h 11466"/>
                <a:gd name="T32" fmla="*/ 1800478906 w 10000"/>
                <a:gd name="T33" fmla="*/ 35589387 h 11466"/>
                <a:gd name="T34" fmla="*/ 1523412940 w 10000"/>
                <a:gd name="T35" fmla="*/ 2070317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6" name="Freeform 65"/>
            <p:cNvSpPr>
              <a:spLocks/>
            </p:cNvSpPr>
            <p:nvPr/>
          </p:nvSpPr>
          <p:spPr bwMode="auto">
            <a:xfrm>
              <a:off x="4605486" y="2706670"/>
              <a:ext cx="71437" cy="74613"/>
            </a:xfrm>
            <a:custGeom>
              <a:avLst/>
              <a:gdLst>
                <a:gd name="T0" fmla="*/ 43091458 w 10056"/>
                <a:gd name="T1" fmla="*/ 105833347 h 10000"/>
                <a:gd name="T2" fmla="*/ 60516545 w 10056"/>
                <a:gd name="T3" fmla="*/ 148181948 h 10000"/>
                <a:gd name="T4" fmla="*/ 95382098 w 10056"/>
                <a:gd name="T5" fmla="*/ 169343381 h 10000"/>
                <a:gd name="T6" fmla="*/ 127165973 w 10056"/>
                <a:gd name="T7" fmla="*/ 196710131 h 10000"/>
                <a:gd name="T8" fmla="*/ 159904912 w 10056"/>
                <a:gd name="T9" fmla="*/ 231533339 h 10000"/>
                <a:gd name="T10" fmla="*/ 180375846 w 10056"/>
                <a:gd name="T11" fmla="*/ 174299266 h 10000"/>
                <a:gd name="T12" fmla="*/ 168237950 w 10056"/>
                <a:gd name="T13" fmla="*/ 131951061 h 10000"/>
                <a:gd name="T14" fmla="*/ 181386826 w 10056"/>
                <a:gd name="T15" fmla="*/ 75990916 h 10000"/>
                <a:gd name="T16" fmla="*/ 155827284 w 10056"/>
                <a:gd name="T17" fmla="*/ 54825744 h 10000"/>
                <a:gd name="T18" fmla="*/ 130232265 w 10056"/>
                <a:gd name="T19" fmla="*/ 42323709 h 10000"/>
                <a:gd name="T20" fmla="*/ 95382098 w 10056"/>
                <a:gd name="T21" fmla="*/ 21161829 h 10000"/>
                <a:gd name="T22" fmla="*/ 60516545 w 10056"/>
                <a:gd name="T23" fmla="*/ 21161829 h 10000"/>
                <a:gd name="T24" fmla="*/ 43091458 w 10056"/>
                <a:gd name="T25" fmla="*/ 0 h 10000"/>
                <a:gd name="T26" fmla="*/ 8243820 w 10056"/>
                <a:gd name="T27" fmla="*/ 21161829 h 10000"/>
                <a:gd name="T28" fmla="*/ 0 w 10056"/>
                <a:gd name="T29" fmla="*/ 22481897 h 10000"/>
                <a:gd name="T30" fmla="*/ 16414107 w 10056"/>
                <a:gd name="T31" fmla="*/ 79716022 h 10000"/>
                <a:gd name="T32" fmla="*/ 43091458 w 10056"/>
                <a:gd name="T33" fmla="*/ 105833347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7" name="Freeform 66"/>
            <p:cNvSpPr>
              <a:spLocks/>
            </p:cNvSpPr>
            <p:nvPr/>
          </p:nvSpPr>
          <p:spPr bwMode="auto">
            <a:xfrm rot="21133526">
              <a:off x="4837261" y="2882881"/>
              <a:ext cx="88900" cy="47625"/>
            </a:xfrm>
            <a:custGeom>
              <a:avLst/>
              <a:gdLst>
                <a:gd name="T0" fmla="*/ 0 w 1912593"/>
                <a:gd name="T1" fmla="*/ 0 h 1229193"/>
                <a:gd name="T2" fmla="*/ 0 w 1912593"/>
                <a:gd name="T3" fmla="*/ 0 h 1229193"/>
                <a:gd name="T4" fmla="*/ 0 w 1912593"/>
                <a:gd name="T5" fmla="*/ 0 h 1229193"/>
                <a:gd name="T6" fmla="*/ 0 w 1912593"/>
                <a:gd name="T7" fmla="*/ 0 h 1229193"/>
                <a:gd name="T8" fmla="*/ 0 w 1912593"/>
                <a:gd name="T9" fmla="*/ 0 h 1229193"/>
                <a:gd name="T10" fmla="*/ 0 w 1912593"/>
                <a:gd name="T11" fmla="*/ 0 h 1229193"/>
                <a:gd name="T12" fmla="*/ 0 w 1912593"/>
                <a:gd name="T13" fmla="*/ 0 h 1229193"/>
                <a:gd name="T14" fmla="*/ 0 w 1912593"/>
                <a:gd name="T15" fmla="*/ 0 h 1229193"/>
                <a:gd name="T16" fmla="*/ 0 w 1912593"/>
                <a:gd name="T17" fmla="*/ 0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8" name="Freeform 67"/>
            <p:cNvSpPr>
              <a:spLocks/>
            </p:cNvSpPr>
            <p:nvPr/>
          </p:nvSpPr>
          <p:spPr bwMode="auto">
            <a:xfrm>
              <a:off x="4842023" y="2892406"/>
              <a:ext cx="142875" cy="149224"/>
            </a:xfrm>
            <a:custGeom>
              <a:avLst/>
              <a:gdLst>
                <a:gd name="T0" fmla="*/ 0 w 3644175"/>
                <a:gd name="T1" fmla="*/ 0 h 3780713"/>
                <a:gd name="T2" fmla="*/ 0 w 3644175"/>
                <a:gd name="T3" fmla="*/ 0 h 3780713"/>
                <a:gd name="T4" fmla="*/ 0 w 3644175"/>
                <a:gd name="T5" fmla="*/ 0 h 3780713"/>
                <a:gd name="T6" fmla="*/ 0 w 3644175"/>
                <a:gd name="T7" fmla="*/ 0 h 3780713"/>
                <a:gd name="T8" fmla="*/ 0 w 3644175"/>
                <a:gd name="T9" fmla="*/ 0 h 3780713"/>
                <a:gd name="T10" fmla="*/ 0 w 3644175"/>
                <a:gd name="T11" fmla="*/ 0 h 3780713"/>
                <a:gd name="T12" fmla="*/ 0 w 3644175"/>
                <a:gd name="T13" fmla="*/ 0 h 3780713"/>
                <a:gd name="T14" fmla="*/ 0 w 3644175"/>
                <a:gd name="T15" fmla="*/ 0 h 3780713"/>
                <a:gd name="T16" fmla="*/ 0 w 3644175"/>
                <a:gd name="T17" fmla="*/ 0 h 3780713"/>
                <a:gd name="T18" fmla="*/ 0 w 3644175"/>
                <a:gd name="T19" fmla="*/ 0 h 3780713"/>
                <a:gd name="T20" fmla="*/ 0 w 3644175"/>
                <a:gd name="T21" fmla="*/ 0 h 3780713"/>
                <a:gd name="T22" fmla="*/ 0 w 3644175"/>
                <a:gd name="T23" fmla="*/ 0 h 3780713"/>
                <a:gd name="T24" fmla="*/ 0 w 3644175"/>
                <a:gd name="T25" fmla="*/ 0 h 3780713"/>
                <a:gd name="T26" fmla="*/ 0 w 3644175"/>
                <a:gd name="T27" fmla="*/ 0 h 3780713"/>
                <a:gd name="T28" fmla="*/ 0 w 3644175"/>
                <a:gd name="T29" fmla="*/ 0 h 3780713"/>
                <a:gd name="T30" fmla="*/ 0 w 3644175"/>
                <a:gd name="T31" fmla="*/ 0 h 3780713"/>
                <a:gd name="T32" fmla="*/ 0 w 3644175"/>
                <a:gd name="T33" fmla="*/ 0 h 3780713"/>
                <a:gd name="T34" fmla="*/ 0 w 3644175"/>
                <a:gd name="T35" fmla="*/ 0 h 3780713"/>
                <a:gd name="T36" fmla="*/ 0 w 3644175"/>
                <a:gd name="T37" fmla="*/ 0 h 3780713"/>
                <a:gd name="T38" fmla="*/ 0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9" name="Freeform 68"/>
            <p:cNvSpPr>
              <a:spLocks/>
            </p:cNvSpPr>
            <p:nvPr/>
          </p:nvSpPr>
          <p:spPr bwMode="auto">
            <a:xfrm>
              <a:off x="4900761" y="2944793"/>
              <a:ext cx="98425" cy="98425"/>
            </a:xfrm>
            <a:custGeom>
              <a:avLst/>
              <a:gdLst>
                <a:gd name="T0" fmla="*/ 0 w 2398426"/>
                <a:gd name="T1" fmla="*/ 0 h 2488994"/>
                <a:gd name="T2" fmla="*/ 0 w 2398426"/>
                <a:gd name="T3" fmla="*/ 0 h 2488994"/>
                <a:gd name="T4" fmla="*/ 0 w 2398426"/>
                <a:gd name="T5" fmla="*/ 0 h 2488994"/>
                <a:gd name="T6" fmla="*/ 0 w 2398426"/>
                <a:gd name="T7" fmla="*/ 0 h 2488994"/>
                <a:gd name="T8" fmla="*/ 0 w 2398426"/>
                <a:gd name="T9" fmla="*/ 0 h 2488994"/>
                <a:gd name="T10" fmla="*/ 0 w 2398426"/>
                <a:gd name="T11" fmla="*/ 0 h 2488994"/>
                <a:gd name="T12" fmla="*/ 0 w 2398426"/>
                <a:gd name="T13" fmla="*/ 0 h 2488994"/>
                <a:gd name="T14" fmla="*/ 0 w 2398426"/>
                <a:gd name="T15" fmla="*/ 0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0" name="Freeform 69"/>
            <p:cNvSpPr>
              <a:spLocks/>
            </p:cNvSpPr>
            <p:nvPr/>
          </p:nvSpPr>
          <p:spPr bwMode="auto">
            <a:xfrm rot="286500">
              <a:off x="4972199" y="3005118"/>
              <a:ext cx="44450" cy="58737"/>
            </a:xfrm>
            <a:custGeom>
              <a:avLst/>
              <a:gdLst>
                <a:gd name="T0" fmla="*/ 0 w 1259245"/>
                <a:gd name="T1" fmla="*/ 0 h 1506961"/>
                <a:gd name="T2" fmla="*/ 0 w 1259245"/>
                <a:gd name="T3" fmla="*/ 0 h 1506961"/>
                <a:gd name="T4" fmla="*/ 0 w 1259245"/>
                <a:gd name="T5" fmla="*/ 0 h 1506961"/>
                <a:gd name="T6" fmla="*/ 0 w 1259245"/>
                <a:gd name="T7" fmla="*/ 0 h 1506961"/>
                <a:gd name="T8" fmla="*/ 0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1" name="Freeform 70"/>
            <p:cNvSpPr>
              <a:spLocks/>
            </p:cNvSpPr>
            <p:nvPr/>
          </p:nvSpPr>
          <p:spPr bwMode="auto">
            <a:xfrm>
              <a:off x="4973786" y="2903519"/>
              <a:ext cx="71437" cy="57150"/>
            </a:xfrm>
            <a:custGeom>
              <a:avLst/>
              <a:gdLst>
                <a:gd name="T0" fmla="*/ 0 w 1678899"/>
                <a:gd name="T1" fmla="*/ 0 h 1259174"/>
                <a:gd name="T2" fmla="*/ 0 w 1678899"/>
                <a:gd name="T3" fmla="*/ 0 h 1259174"/>
                <a:gd name="T4" fmla="*/ 0 w 1678899"/>
                <a:gd name="T5" fmla="*/ 0 h 1259174"/>
                <a:gd name="T6" fmla="*/ 0 w 1678899"/>
                <a:gd name="T7" fmla="*/ 0 h 1259174"/>
                <a:gd name="T8" fmla="*/ 0 w 1678899"/>
                <a:gd name="T9" fmla="*/ 0 h 1259174"/>
                <a:gd name="T10" fmla="*/ 0 w 1678899"/>
                <a:gd name="T11" fmla="*/ 0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2" name="Freeform 71"/>
            <p:cNvSpPr>
              <a:spLocks/>
            </p:cNvSpPr>
            <p:nvPr/>
          </p:nvSpPr>
          <p:spPr bwMode="auto">
            <a:xfrm>
              <a:off x="4986487" y="2955907"/>
              <a:ext cx="100012" cy="96836"/>
            </a:xfrm>
            <a:custGeom>
              <a:avLst/>
              <a:gdLst>
                <a:gd name="T0" fmla="*/ 0 w 2578308"/>
                <a:gd name="T1" fmla="*/ 0 h 2368446"/>
                <a:gd name="T2" fmla="*/ 0 w 2578308"/>
                <a:gd name="T3" fmla="*/ 0 h 2368446"/>
                <a:gd name="T4" fmla="*/ 0 w 2578308"/>
                <a:gd name="T5" fmla="*/ 0 h 2368446"/>
                <a:gd name="T6" fmla="*/ 0 w 2578308"/>
                <a:gd name="T7" fmla="*/ 0 h 2368446"/>
                <a:gd name="T8" fmla="*/ 0 w 2578308"/>
                <a:gd name="T9" fmla="*/ 0 h 2368446"/>
                <a:gd name="T10" fmla="*/ 0 w 2578308"/>
                <a:gd name="T11" fmla="*/ 0 h 2368446"/>
                <a:gd name="T12" fmla="*/ 0 w 2578308"/>
                <a:gd name="T13" fmla="*/ 0 h 2368446"/>
                <a:gd name="T14" fmla="*/ 0 w 2578308"/>
                <a:gd name="T15" fmla="*/ 0 h 2368446"/>
                <a:gd name="T16" fmla="*/ 0 w 2578308"/>
                <a:gd name="T17" fmla="*/ 0 h 2368446"/>
                <a:gd name="T18" fmla="*/ 0 w 2578308"/>
                <a:gd name="T19" fmla="*/ 0 h 2368446"/>
                <a:gd name="T20" fmla="*/ 0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3" name="Freeform 72"/>
            <p:cNvSpPr>
              <a:spLocks/>
            </p:cNvSpPr>
            <p:nvPr/>
          </p:nvSpPr>
          <p:spPr bwMode="auto">
            <a:xfrm>
              <a:off x="5013474" y="3016231"/>
              <a:ext cx="39688" cy="49211"/>
            </a:xfrm>
            <a:custGeom>
              <a:avLst/>
              <a:gdLst>
                <a:gd name="T0" fmla="*/ 0 w 1097536"/>
                <a:gd name="T1" fmla="*/ 0 h 1184223"/>
                <a:gd name="T2" fmla="*/ 0 w 1097536"/>
                <a:gd name="T3" fmla="*/ 0 h 1184223"/>
                <a:gd name="T4" fmla="*/ 0 w 1097536"/>
                <a:gd name="T5" fmla="*/ 0 h 1184223"/>
                <a:gd name="T6" fmla="*/ 0 w 1097536"/>
                <a:gd name="T7" fmla="*/ 0 h 1184223"/>
                <a:gd name="T8" fmla="*/ 0 w 1097536"/>
                <a:gd name="T9" fmla="*/ 0 h 1184223"/>
                <a:gd name="T10" fmla="*/ 0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4" name="Freeform 73"/>
            <p:cNvSpPr>
              <a:spLocks/>
            </p:cNvSpPr>
            <p:nvPr/>
          </p:nvSpPr>
          <p:spPr bwMode="auto">
            <a:xfrm>
              <a:off x="5030937" y="3043218"/>
              <a:ext cx="65087" cy="60325"/>
            </a:xfrm>
            <a:custGeom>
              <a:avLst/>
              <a:gdLst>
                <a:gd name="T0" fmla="*/ 0 w 1852882"/>
                <a:gd name="T1" fmla="*/ 0 h 1521018"/>
                <a:gd name="T2" fmla="*/ 0 w 1852882"/>
                <a:gd name="T3" fmla="*/ 0 h 1521018"/>
                <a:gd name="T4" fmla="*/ 0 w 1852882"/>
                <a:gd name="T5" fmla="*/ 0 h 1521018"/>
                <a:gd name="T6" fmla="*/ 0 w 1852882"/>
                <a:gd name="T7" fmla="*/ 0 h 1521018"/>
                <a:gd name="T8" fmla="*/ 0 w 1852882"/>
                <a:gd name="T9" fmla="*/ 0 h 1521018"/>
                <a:gd name="T10" fmla="*/ 0 w 1852882"/>
                <a:gd name="T11" fmla="*/ 0 h 1521018"/>
                <a:gd name="T12" fmla="*/ 0 w 1852882"/>
                <a:gd name="T13" fmla="*/ 0 h 1521018"/>
                <a:gd name="T14" fmla="*/ 0 w 1852882"/>
                <a:gd name="T15" fmla="*/ 0 h 1521018"/>
                <a:gd name="T16" fmla="*/ 0 w 1852882"/>
                <a:gd name="T17" fmla="*/ 0 h 1521018"/>
                <a:gd name="T18" fmla="*/ 0 w 1852882"/>
                <a:gd name="T19" fmla="*/ 0 h 1521018"/>
                <a:gd name="T20" fmla="*/ 0 w 1852882"/>
                <a:gd name="T21" fmla="*/ 0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5" name="Freeform 74"/>
            <p:cNvSpPr>
              <a:spLocks/>
            </p:cNvSpPr>
            <p:nvPr/>
          </p:nvSpPr>
          <p:spPr bwMode="auto">
            <a:xfrm>
              <a:off x="4991249" y="3033693"/>
              <a:ext cx="53975" cy="109537"/>
            </a:xfrm>
            <a:custGeom>
              <a:avLst/>
              <a:gdLst>
                <a:gd name="T0" fmla="*/ 0 w 444747"/>
                <a:gd name="T1" fmla="*/ 6 h 900169"/>
                <a:gd name="T2" fmla="*/ 3 w 444747"/>
                <a:gd name="T3" fmla="*/ 8 h 900169"/>
                <a:gd name="T4" fmla="*/ 3 w 444747"/>
                <a:gd name="T5" fmla="*/ 19 h 900169"/>
                <a:gd name="T6" fmla="*/ 7 w 444747"/>
                <a:gd name="T7" fmla="*/ 24 h 900169"/>
                <a:gd name="T8" fmla="*/ 8 w 444747"/>
                <a:gd name="T9" fmla="*/ 22 h 900169"/>
                <a:gd name="T10" fmla="*/ 10 w 444747"/>
                <a:gd name="T11" fmla="*/ 18 h 900169"/>
                <a:gd name="T12" fmla="*/ 9 w 444747"/>
                <a:gd name="T13" fmla="*/ 16 h 900169"/>
                <a:gd name="T14" fmla="*/ 12 w 444747"/>
                <a:gd name="T15" fmla="*/ 15 h 900169"/>
                <a:gd name="T16" fmla="*/ 8 w 444747"/>
                <a:gd name="T17" fmla="*/ 13 h 900169"/>
                <a:gd name="T18" fmla="*/ 8 w 444747"/>
                <a:gd name="T19" fmla="*/ 7 h 900169"/>
                <a:gd name="T20" fmla="*/ 5 w 444747"/>
                <a:gd name="T21" fmla="*/ 0 h 900169"/>
                <a:gd name="T22" fmla="*/ 0 w 444747"/>
                <a:gd name="T23" fmla="*/ 6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6" name="Freeform 75"/>
            <p:cNvSpPr>
              <a:spLocks/>
            </p:cNvSpPr>
            <p:nvPr/>
          </p:nvSpPr>
          <p:spPr bwMode="auto">
            <a:xfrm>
              <a:off x="4224486" y="2547921"/>
              <a:ext cx="109537" cy="163512"/>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7" name="Freeform 76"/>
            <p:cNvSpPr>
              <a:spLocks/>
            </p:cNvSpPr>
            <p:nvPr/>
          </p:nvSpPr>
          <p:spPr bwMode="auto">
            <a:xfrm>
              <a:off x="5802462" y="1212842"/>
              <a:ext cx="436562" cy="55720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8" name="Freeform 77"/>
            <p:cNvSpPr>
              <a:spLocks/>
            </p:cNvSpPr>
            <p:nvPr/>
          </p:nvSpPr>
          <p:spPr bwMode="auto">
            <a:xfrm>
              <a:off x="5543699" y="4491009"/>
              <a:ext cx="166688" cy="346073"/>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9" name="Freeform 78"/>
            <p:cNvSpPr>
              <a:spLocks/>
            </p:cNvSpPr>
            <p:nvPr/>
          </p:nvSpPr>
          <p:spPr bwMode="auto">
            <a:xfrm>
              <a:off x="8621865" y="5287929"/>
              <a:ext cx="179387" cy="204787"/>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0" name="Freeform 79"/>
            <p:cNvSpPr>
              <a:spLocks/>
            </p:cNvSpPr>
            <p:nvPr/>
          </p:nvSpPr>
          <p:spPr bwMode="auto">
            <a:xfrm>
              <a:off x="8777441" y="5103780"/>
              <a:ext cx="125412" cy="201611"/>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1" name="Freeform 80"/>
            <p:cNvSpPr>
              <a:spLocks/>
            </p:cNvSpPr>
            <p:nvPr/>
          </p:nvSpPr>
          <p:spPr bwMode="auto">
            <a:xfrm>
              <a:off x="7294714" y="4476722"/>
              <a:ext cx="989013" cy="750882"/>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chemeClr val="bg1">
                <a:lumMod val="50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2" name="Freeform 81"/>
            <p:cNvSpPr>
              <a:spLocks/>
            </p:cNvSpPr>
            <p:nvPr/>
          </p:nvSpPr>
          <p:spPr bwMode="auto">
            <a:xfrm>
              <a:off x="8071002" y="5272053"/>
              <a:ext cx="87313" cy="119062"/>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3" name="Freeform 82"/>
            <p:cNvSpPr>
              <a:spLocks/>
            </p:cNvSpPr>
            <p:nvPr/>
          </p:nvSpPr>
          <p:spPr bwMode="auto">
            <a:xfrm>
              <a:off x="7231214" y="4024287"/>
              <a:ext cx="227013" cy="265111"/>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4" name="Freeform 83"/>
            <p:cNvSpPr>
              <a:spLocks/>
            </p:cNvSpPr>
            <p:nvPr/>
          </p:nvSpPr>
          <p:spPr bwMode="auto">
            <a:xfrm>
              <a:off x="7428065" y="4156048"/>
              <a:ext cx="141287" cy="173035"/>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5" name="Freeform 84"/>
            <p:cNvSpPr>
              <a:spLocks/>
            </p:cNvSpPr>
            <p:nvPr/>
          </p:nvSpPr>
          <p:spPr bwMode="auto">
            <a:xfrm>
              <a:off x="7107389" y="4352898"/>
              <a:ext cx="265112" cy="60325"/>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6" name="Freeform 85"/>
            <p:cNvSpPr>
              <a:spLocks/>
            </p:cNvSpPr>
            <p:nvPr/>
          </p:nvSpPr>
          <p:spPr bwMode="auto">
            <a:xfrm>
              <a:off x="4786461" y="3181330"/>
              <a:ext cx="77787" cy="46037"/>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7" name="Freeform 86"/>
            <p:cNvSpPr>
              <a:spLocks/>
            </p:cNvSpPr>
            <p:nvPr/>
          </p:nvSpPr>
          <p:spPr bwMode="auto">
            <a:xfrm>
              <a:off x="4699148" y="3092430"/>
              <a:ext cx="31750" cy="61912"/>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8" name="Freeform 87"/>
            <p:cNvSpPr>
              <a:spLocks/>
            </p:cNvSpPr>
            <p:nvPr/>
          </p:nvSpPr>
          <p:spPr bwMode="auto">
            <a:xfrm>
              <a:off x="4691211" y="3028931"/>
              <a:ext cx="39687" cy="47625"/>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9" name="Freeform 88"/>
            <p:cNvSpPr>
              <a:spLocks/>
            </p:cNvSpPr>
            <p:nvPr/>
          </p:nvSpPr>
          <p:spPr bwMode="auto">
            <a:xfrm>
              <a:off x="5489724" y="3205142"/>
              <a:ext cx="39688" cy="7938"/>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0" name="Rectangle 89"/>
            <p:cNvSpPr>
              <a:spLocks noChangeArrowheads="1"/>
            </p:cNvSpPr>
            <p:nvPr/>
          </p:nvSpPr>
          <p:spPr bwMode="auto">
            <a:xfrm>
              <a:off x="5350024" y="3436915"/>
              <a:ext cx="0" cy="3175"/>
            </a:xfrm>
            <a:prstGeom prst="rect">
              <a:avLst/>
            </a:prstGeom>
            <a:solidFill>
              <a:schemeClr val="bg1">
                <a:lumMod val="85000"/>
              </a:schemeClr>
            </a:solidFill>
            <a:ln w="9525">
              <a:solidFill>
                <a:schemeClr val="bg2"/>
              </a:solidFill>
              <a:miter lim="800000"/>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15000"/>
                </a:spcBef>
              </a:pPr>
              <a:endParaRPr lang="en-US" altLang="en-US" dirty="0"/>
            </a:p>
          </p:txBody>
        </p:sp>
        <p:sp>
          <p:nvSpPr>
            <p:cNvPr id="91" name="Freeform 90"/>
            <p:cNvSpPr>
              <a:spLocks/>
            </p:cNvSpPr>
            <p:nvPr/>
          </p:nvSpPr>
          <p:spPr bwMode="auto">
            <a:xfrm>
              <a:off x="5091262" y="3055918"/>
              <a:ext cx="492125" cy="179387"/>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2" name="Freeform 91"/>
            <p:cNvSpPr>
              <a:spLocks/>
            </p:cNvSpPr>
            <p:nvPr/>
          </p:nvSpPr>
          <p:spPr bwMode="auto">
            <a:xfrm>
              <a:off x="5338912" y="3205142"/>
              <a:ext cx="180975" cy="146049"/>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3" name="Freeform 92"/>
            <p:cNvSpPr>
              <a:spLocks/>
            </p:cNvSpPr>
            <p:nvPr/>
          </p:nvSpPr>
          <p:spPr bwMode="auto">
            <a:xfrm>
              <a:off x="5315099" y="3321029"/>
              <a:ext cx="127000" cy="115886"/>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4" name="Freeform 93"/>
            <p:cNvSpPr>
              <a:spLocks/>
            </p:cNvSpPr>
            <p:nvPr/>
          </p:nvSpPr>
          <p:spPr bwMode="auto">
            <a:xfrm>
              <a:off x="5315099" y="3321029"/>
              <a:ext cx="127000" cy="115886"/>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5" name="Freeform 94"/>
            <p:cNvSpPr>
              <a:spLocks/>
            </p:cNvSpPr>
            <p:nvPr/>
          </p:nvSpPr>
          <p:spPr bwMode="auto">
            <a:xfrm>
              <a:off x="5754838" y="3540103"/>
              <a:ext cx="119062" cy="77786"/>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6" name="Freeform 95"/>
            <p:cNvSpPr>
              <a:spLocks/>
            </p:cNvSpPr>
            <p:nvPr/>
          </p:nvSpPr>
          <p:spPr bwMode="auto">
            <a:xfrm>
              <a:off x="5772299" y="3570264"/>
              <a:ext cx="187325" cy="217487"/>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7" name="Freeform 96"/>
            <p:cNvSpPr>
              <a:spLocks/>
            </p:cNvSpPr>
            <p:nvPr/>
          </p:nvSpPr>
          <p:spPr bwMode="auto">
            <a:xfrm>
              <a:off x="5537349" y="3709963"/>
              <a:ext cx="265113" cy="165099"/>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8" name="Freeform 97"/>
            <p:cNvSpPr>
              <a:spLocks/>
            </p:cNvSpPr>
            <p:nvPr/>
          </p:nvSpPr>
          <p:spPr bwMode="auto">
            <a:xfrm>
              <a:off x="5350024" y="3351191"/>
              <a:ext cx="492125" cy="422272"/>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99" name="Freeform 98"/>
            <p:cNvSpPr>
              <a:spLocks/>
            </p:cNvSpPr>
            <p:nvPr/>
          </p:nvSpPr>
          <p:spPr bwMode="auto">
            <a:xfrm>
              <a:off x="5772299" y="3617889"/>
              <a:ext cx="77788" cy="92074"/>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0" name="Freeform 99"/>
            <p:cNvSpPr>
              <a:spLocks/>
            </p:cNvSpPr>
            <p:nvPr/>
          </p:nvSpPr>
          <p:spPr bwMode="auto">
            <a:xfrm>
              <a:off x="5434162" y="3195617"/>
              <a:ext cx="249237" cy="250824"/>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1" name="Freeform 100"/>
            <p:cNvSpPr>
              <a:spLocks/>
            </p:cNvSpPr>
            <p:nvPr/>
          </p:nvSpPr>
          <p:spPr bwMode="auto">
            <a:xfrm>
              <a:off x="5577037" y="3127355"/>
              <a:ext cx="469901" cy="427034"/>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2" name="Freeform 101"/>
            <p:cNvSpPr>
              <a:spLocks/>
            </p:cNvSpPr>
            <p:nvPr/>
          </p:nvSpPr>
          <p:spPr bwMode="auto">
            <a:xfrm>
              <a:off x="4984899" y="2501884"/>
              <a:ext cx="158751" cy="107950"/>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3" name="Freeform 102"/>
            <p:cNvSpPr>
              <a:spLocks/>
            </p:cNvSpPr>
            <p:nvPr/>
          </p:nvSpPr>
          <p:spPr bwMode="auto">
            <a:xfrm>
              <a:off x="5054749" y="2352660"/>
              <a:ext cx="119063" cy="101599"/>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4" name="Freeform 103"/>
            <p:cNvSpPr>
              <a:spLocks/>
            </p:cNvSpPr>
            <p:nvPr/>
          </p:nvSpPr>
          <p:spPr bwMode="auto">
            <a:xfrm>
              <a:off x="5049987" y="2509821"/>
              <a:ext cx="233362" cy="211136"/>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5" name="Freeform 104"/>
            <p:cNvSpPr>
              <a:spLocks/>
            </p:cNvSpPr>
            <p:nvPr/>
          </p:nvSpPr>
          <p:spPr bwMode="auto">
            <a:xfrm>
              <a:off x="4992836" y="2424097"/>
              <a:ext cx="190501" cy="107950"/>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6" name="Freeform 105"/>
            <p:cNvSpPr>
              <a:spLocks/>
            </p:cNvSpPr>
            <p:nvPr/>
          </p:nvSpPr>
          <p:spPr bwMode="auto">
            <a:xfrm>
              <a:off x="4091135" y="3875062"/>
              <a:ext cx="188912" cy="141287"/>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7" name="Freeform 106"/>
            <p:cNvSpPr>
              <a:spLocks/>
            </p:cNvSpPr>
            <p:nvPr/>
          </p:nvSpPr>
          <p:spPr bwMode="auto">
            <a:xfrm>
              <a:off x="4045097" y="3773463"/>
              <a:ext cx="147638" cy="111124"/>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8" name="Freeform 107"/>
            <p:cNvSpPr>
              <a:spLocks/>
            </p:cNvSpPr>
            <p:nvPr/>
          </p:nvSpPr>
          <p:spPr bwMode="auto">
            <a:xfrm>
              <a:off x="4053035" y="3502003"/>
              <a:ext cx="298450" cy="319085"/>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9" name="Freeform 108"/>
            <p:cNvSpPr>
              <a:spLocks/>
            </p:cNvSpPr>
            <p:nvPr/>
          </p:nvSpPr>
          <p:spPr bwMode="auto">
            <a:xfrm>
              <a:off x="5080148" y="3368654"/>
              <a:ext cx="282576" cy="273049"/>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0" name="Freeform 109"/>
            <p:cNvSpPr>
              <a:spLocks/>
            </p:cNvSpPr>
            <p:nvPr/>
          </p:nvSpPr>
          <p:spPr bwMode="auto">
            <a:xfrm>
              <a:off x="4694386" y="3321029"/>
              <a:ext cx="409575" cy="388935"/>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1" name="Freeform 110"/>
            <p:cNvSpPr>
              <a:spLocks/>
            </p:cNvSpPr>
            <p:nvPr/>
          </p:nvSpPr>
          <p:spPr bwMode="auto">
            <a:xfrm>
              <a:off x="4654698" y="3205142"/>
              <a:ext cx="103188" cy="193674"/>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2" name="Freeform 111"/>
            <p:cNvSpPr>
              <a:spLocks/>
            </p:cNvSpPr>
            <p:nvPr/>
          </p:nvSpPr>
          <p:spPr bwMode="auto">
            <a:xfrm>
              <a:off x="4148286" y="3251180"/>
              <a:ext cx="296863" cy="227011"/>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3" name="Freeform 112"/>
            <p:cNvSpPr>
              <a:spLocks/>
            </p:cNvSpPr>
            <p:nvPr/>
          </p:nvSpPr>
          <p:spPr bwMode="auto">
            <a:xfrm>
              <a:off x="4059386" y="3478190"/>
              <a:ext cx="204788" cy="177798"/>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4" name="Freeform 113"/>
            <p:cNvSpPr>
              <a:spLocks/>
            </p:cNvSpPr>
            <p:nvPr/>
          </p:nvSpPr>
          <p:spPr bwMode="auto">
            <a:xfrm>
              <a:off x="4068911" y="3875062"/>
              <a:ext cx="61913" cy="47625"/>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5" name="Freeform 114"/>
            <p:cNvSpPr>
              <a:spLocks/>
            </p:cNvSpPr>
            <p:nvPr/>
          </p:nvSpPr>
          <p:spPr bwMode="auto">
            <a:xfrm>
              <a:off x="5018237" y="3603602"/>
              <a:ext cx="406401" cy="498472"/>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6" name="Freeform 115"/>
            <p:cNvSpPr>
              <a:spLocks/>
            </p:cNvSpPr>
            <p:nvPr/>
          </p:nvSpPr>
          <p:spPr bwMode="auto">
            <a:xfrm>
              <a:off x="4264172" y="3930625"/>
              <a:ext cx="149226" cy="147636"/>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7" name="Freeform 116"/>
            <p:cNvSpPr>
              <a:spLocks/>
            </p:cNvSpPr>
            <p:nvPr/>
          </p:nvSpPr>
          <p:spPr bwMode="auto">
            <a:xfrm>
              <a:off x="4187973" y="3986187"/>
              <a:ext cx="106363" cy="92074"/>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8" name="Freeform 117"/>
            <p:cNvSpPr>
              <a:spLocks/>
            </p:cNvSpPr>
            <p:nvPr/>
          </p:nvSpPr>
          <p:spPr bwMode="auto">
            <a:xfrm>
              <a:off x="4138761" y="3954437"/>
              <a:ext cx="79375" cy="69850"/>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9" name="Rectangle 118"/>
            <p:cNvSpPr>
              <a:spLocks noChangeArrowheads="1"/>
            </p:cNvSpPr>
            <p:nvPr/>
          </p:nvSpPr>
          <p:spPr bwMode="auto">
            <a:xfrm>
              <a:off x="4254648" y="3478190"/>
              <a:ext cx="9525" cy="23813"/>
            </a:xfrm>
            <a:prstGeom prst="rect">
              <a:avLst/>
            </a:prstGeom>
            <a:solidFill>
              <a:schemeClr val="bg1">
                <a:lumMod val="85000"/>
              </a:schemeClr>
            </a:solidFill>
            <a:ln w="9525">
              <a:solidFill>
                <a:schemeClr val="bg2"/>
              </a:solidFill>
              <a:miter lim="800000"/>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15000"/>
                </a:spcBef>
              </a:pPr>
              <a:endParaRPr lang="en-US" altLang="en-US" dirty="0"/>
            </a:p>
          </p:txBody>
        </p:sp>
        <p:sp>
          <p:nvSpPr>
            <p:cNvPr id="120" name="Freeform 119"/>
            <p:cNvSpPr>
              <a:spLocks/>
            </p:cNvSpPr>
            <p:nvPr/>
          </p:nvSpPr>
          <p:spPr bwMode="auto">
            <a:xfrm>
              <a:off x="4254648" y="3205142"/>
              <a:ext cx="512764" cy="504821"/>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1" name="Freeform 120"/>
            <p:cNvSpPr>
              <a:spLocks/>
            </p:cNvSpPr>
            <p:nvPr/>
          </p:nvSpPr>
          <p:spPr bwMode="auto">
            <a:xfrm>
              <a:off x="4254648" y="3205142"/>
              <a:ext cx="512764" cy="504821"/>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2" name="Freeform 121"/>
            <p:cNvSpPr>
              <a:spLocks/>
            </p:cNvSpPr>
            <p:nvPr/>
          </p:nvSpPr>
          <p:spPr bwMode="auto">
            <a:xfrm>
              <a:off x="5715149" y="3195617"/>
              <a:ext cx="25400" cy="17463"/>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3" name="Freeform 122"/>
            <p:cNvSpPr>
              <a:spLocks/>
            </p:cNvSpPr>
            <p:nvPr/>
          </p:nvSpPr>
          <p:spPr bwMode="auto">
            <a:xfrm>
              <a:off x="5678637" y="3157517"/>
              <a:ext cx="14287" cy="23813"/>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4" name="Freeform 123"/>
            <p:cNvSpPr>
              <a:spLocks/>
            </p:cNvSpPr>
            <p:nvPr/>
          </p:nvSpPr>
          <p:spPr bwMode="auto">
            <a:xfrm>
              <a:off x="4984899" y="1744650"/>
              <a:ext cx="266700" cy="585784"/>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5" name="Freeform 124"/>
            <p:cNvSpPr>
              <a:spLocks/>
            </p:cNvSpPr>
            <p:nvPr/>
          </p:nvSpPr>
          <p:spPr bwMode="auto">
            <a:xfrm>
              <a:off x="5259536" y="2673333"/>
              <a:ext cx="15875" cy="7937"/>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6" name="Freeform 125"/>
            <p:cNvSpPr>
              <a:spLocks/>
            </p:cNvSpPr>
            <p:nvPr/>
          </p:nvSpPr>
          <p:spPr bwMode="auto">
            <a:xfrm>
              <a:off x="5157936" y="1087430"/>
              <a:ext cx="3792541" cy="2030401"/>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7" name="Freeform 126"/>
            <p:cNvSpPr>
              <a:spLocks/>
            </p:cNvSpPr>
            <p:nvPr/>
          </p:nvSpPr>
          <p:spPr bwMode="auto">
            <a:xfrm>
              <a:off x="5740549" y="3205142"/>
              <a:ext cx="71439" cy="7938"/>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8" name="Freeform 127"/>
            <p:cNvSpPr>
              <a:spLocks/>
            </p:cNvSpPr>
            <p:nvPr/>
          </p:nvSpPr>
          <p:spPr bwMode="auto">
            <a:xfrm>
              <a:off x="5631012" y="2547921"/>
              <a:ext cx="1011238" cy="709608"/>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9" name="Freeform 128"/>
            <p:cNvSpPr>
              <a:spLocks/>
            </p:cNvSpPr>
            <p:nvPr/>
          </p:nvSpPr>
          <p:spPr bwMode="auto">
            <a:xfrm>
              <a:off x="5692924" y="3181330"/>
              <a:ext cx="22225" cy="14287"/>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0" name="Rectangle 129"/>
            <p:cNvSpPr>
              <a:spLocks noChangeArrowheads="1"/>
            </p:cNvSpPr>
            <p:nvPr/>
          </p:nvSpPr>
          <p:spPr bwMode="auto">
            <a:xfrm>
              <a:off x="4875362" y="2813032"/>
              <a:ext cx="9525" cy="1587"/>
            </a:xfrm>
            <a:prstGeom prst="rect">
              <a:avLst/>
            </a:prstGeom>
            <a:solidFill>
              <a:schemeClr val="bg1">
                <a:lumMod val="85000"/>
              </a:schemeClr>
            </a:solidFill>
            <a:ln w="9525">
              <a:solidFill>
                <a:schemeClr val="bg2"/>
              </a:solidFill>
              <a:miter lim="800000"/>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15000"/>
                </a:spcBef>
              </a:pPr>
              <a:endParaRPr lang="en-US" altLang="en-US" dirty="0"/>
            </a:p>
          </p:txBody>
        </p:sp>
        <p:sp>
          <p:nvSpPr>
            <p:cNvPr id="131" name="Freeform 130"/>
            <p:cNvSpPr>
              <a:spLocks/>
            </p:cNvSpPr>
            <p:nvPr/>
          </p:nvSpPr>
          <p:spPr bwMode="auto">
            <a:xfrm>
              <a:off x="4588023" y="1657340"/>
              <a:ext cx="649289" cy="766758"/>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2" name="Freeform 131"/>
            <p:cNvSpPr>
              <a:spLocks/>
            </p:cNvSpPr>
            <p:nvPr/>
          </p:nvSpPr>
          <p:spPr bwMode="auto">
            <a:xfrm>
              <a:off x="4743598" y="1806564"/>
              <a:ext cx="320675" cy="733421"/>
            </a:xfrm>
            <a:custGeom>
              <a:avLst/>
              <a:gdLst>
                <a:gd name="T0" fmla="*/ 329757991 w 10000"/>
                <a:gd name="T1" fmla="*/ 900343932 h 9895"/>
                <a:gd name="T2" fmla="*/ 321712352 w 10000"/>
                <a:gd name="T3" fmla="*/ 642988176 h 9895"/>
                <a:gd name="T4" fmla="*/ 305620110 w 10000"/>
                <a:gd name="T5" fmla="*/ 257355682 h 9895"/>
                <a:gd name="T6" fmla="*/ 281514137 w 10000"/>
                <a:gd name="T7" fmla="*/ 214195752 h 9895"/>
                <a:gd name="T8" fmla="*/ 249329623 w 10000"/>
                <a:gd name="T9" fmla="*/ 0 h 9895"/>
                <a:gd name="T10" fmla="*/ 233237382 w 10000"/>
                <a:gd name="T11" fmla="*/ 128677878 h 9895"/>
                <a:gd name="T12" fmla="*/ 217145140 w 10000"/>
                <a:gd name="T13" fmla="*/ 214195752 h 9895"/>
                <a:gd name="T14" fmla="*/ 176947920 w 10000"/>
                <a:gd name="T15" fmla="*/ 385627008 h 9895"/>
                <a:gd name="T16" fmla="*/ 144763406 w 10000"/>
                <a:gd name="T17" fmla="*/ 471551434 h 9895"/>
                <a:gd name="T18" fmla="*/ 144763406 w 10000"/>
                <a:gd name="T19" fmla="*/ 685741627 h 9895"/>
                <a:gd name="T20" fmla="*/ 112612851 w 10000"/>
                <a:gd name="T21" fmla="*/ 1028615184 h 9895"/>
                <a:gd name="T22" fmla="*/ 88473944 w 10000"/>
                <a:gd name="T23" fmla="*/ 1328729803 h 9895"/>
                <a:gd name="T24" fmla="*/ 80428336 w 10000"/>
                <a:gd name="T25" fmla="*/ 1586085559 h 9895"/>
                <a:gd name="T26" fmla="*/ 48243854 w 10000"/>
                <a:gd name="T27" fmla="*/ 1757522301 h 9895"/>
                <a:gd name="T28" fmla="*/ 32184514 w 10000"/>
                <a:gd name="T29" fmla="*/ 1971718053 h 9895"/>
                <a:gd name="T30" fmla="*/ 32184514 w 10000"/>
                <a:gd name="T31" fmla="*/ 2147483647 h 9895"/>
                <a:gd name="T32" fmla="*/ 32184514 w 10000"/>
                <a:gd name="T33" fmla="*/ 2147483647 h 9895"/>
                <a:gd name="T34" fmla="*/ 32184514 w 10000"/>
                <a:gd name="T35" fmla="*/ 2147483647 h 9895"/>
                <a:gd name="T36" fmla="*/ 8045607 w 10000"/>
                <a:gd name="T37" fmla="*/ 2147483647 h 9895"/>
                <a:gd name="T38" fmla="*/ 16092241 w 10000"/>
                <a:gd name="T39" fmla="*/ 2147483647 h 9895"/>
                <a:gd name="T40" fmla="*/ 57377416 w 10000"/>
                <a:gd name="T41" fmla="*/ 2147483647 h 9895"/>
                <a:gd name="T42" fmla="*/ 62950940 w 10000"/>
                <a:gd name="T43" fmla="*/ 2147483647 h 9895"/>
                <a:gd name="T44" fmla="*/ 80428336 w 10000"/>
                <a:gd name="T45" fmla="*/ 2147483647 h 9895"/>
                <a:gd name="T46" fmla="*/ 104566217 w 10000"/>
                <a:gd name="T47" fmla="*/ 2147483647 h 9895"/>
                <a:gd name="T48" fmla="*/ 144763406 w 10000"/>
                <a:gd name="T49" fmla="*/ 2147483647 h 9895"/>
                <a:gd name="T50" fmla="*/ 152810071 w 10000"/>
                <a:gd name="T51" fmla="*/ 2147483647 h 9895"/>
                <a:gd name="T52" fmla="*/ 193040161 w 10000"/>
                <a:gd name="T53" fmla="*/ 2147483647 h 9895"/>
                <a:gd name="T54" fmla="*/ 184994553 w 10000"/>
                <a:gd name="T55" fmla="*/ 2147483647 h 9895"/>
                <a:gd name="T56" fmla="*/ 168902312 w 10000"/>
                <a:gd name="T57" fmla="*/ 2147483647 h 9895"/>
                <a:gd name="T58" fmla="*/ 193040161 w 10000"/>
                <a:gd name="T59" fmla="*/ 1971718053 h 9895"/>
                <a:gd name="T60" fmla="*/ 265421864 w 10000"/>
                <a:gd name="T61" fmla="*/ 1714768849 h 9895"/>
                <a:gd name="T62" fmla="*/ 265421864 w 10000"/>
                <a:gd name="T63" fmla="*/ 1457407681 h 9895"/>
                <a:gd name="T64" fmla="*/ 305620110 w 10000"/>
                <a:gd name="T65" fmla="*/ 1157293062 h 9895"/>
                <a:gd name="T66" fmla="*/ 329757991 w 10000"/>
                <a:gd name="T67" fmla="*/ 1157293062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3" name="Freeform 132"/>
            <p:cNvSpPr>
              <a:spLocks/>
            </p:cNvSpPr>
            <p:nvPr/>
          </p:nvSpPr>
          <p:spPr bwMode="auto">
            <a:xfrm>
              <a:off x="5018237" y="2673334"/>
              <a:ext cx="446087" cy="287336"/>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4" name="Freeform 133"/>
            <p:cNvSpPr>
              <a:spLocks/>
            </p:cNvSpPr>
            <p:nvPr/>
          </p:nvSpPr>
          <p:spPr bwMode="auto">
            <a:xfrm>
              <a:off x="5275412" y="2673334"/>
              <a:ext cx="55562" cy="30161"/>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5" name="Freeform 134"/>
            <p:cNvSpPr>
              <a:spLocks/>
            </p:cNvSpPr>
            <p:nvPr/>
          </p:nvSpPr>
          <p:spPr bwMode="auto">
            <a:xfrm>
              <a:off x="4962674" y="2547921"/>
              <a:ext cx="77788" cy="47625"/>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6" name="Freeform 135"/>
            <p:cNvSpPr>
              <a:spLocks/>
            </p:cNvSpPr>
            <p:nvPr/>
          </p:nvSpPr>
          <p:spPr bwMode="auto">
            <a:xfrm>
              <a:off x="4821386" y="2571734"/>
              <a:ext cx="242887" cy="217486"/>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7" name="Freeform 136"/>
            <p:cNvSpPr>
              <a:spLocks/>
            </p:cNvSpPr>
            <p:nvPr/>
          </p:nvSpPr>
          <p:spPr bwMode="auto">
            <a:xfrm>
              <a:off x="4475311" y="3594078"/>
              <a:ext cx="393701" cy="290510"/>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8" name="Freeform 137"/>
            <p:cNvSpPr>
              <a:spLocks/>
            </p:cNvSpPr>
            <p:nvPr/>
          </p:nvSpPr>
          <p:spPr bwMode="auto">
            <a:xfrm>
              <a:off x="4475311" y="3594078"/>
              <a:ext cx="393701" cy="290510"/>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39" name="Freeform 138"/>
            <p:cNvSpPr>
              <a:spLocks/>
            </p:cNvSpPr>
            <p:nvPr/>
          </p:nvSpPr>
          <p:spPr bwMode="auto">
            <a:xfrm>
              <a:off x="4170511" y="3554391"/>
              <a:ext cx="407987" cy="384173"/>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0" name="Freeform 139"/>
            <p:cNvSpPr>
              <a:spLocks/>
            </p:cNvSpPr>
            <p:nvPr/>
          </p:nvSpPr>
          <p:spPr bwMode="auto">
            <a:xfrm>
              <a:off x="5497662" y="3908401"/>
              <a:ext cx="234950" cy="317498"/>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1" name="Freeform 140"/>
            <p:cNvSpPr>
              <a:spLocks/>
            </p:cNvSpPr>
            <p:nvPr/>
          </p:nvSpPr>
          <p:spPr bwMode="auto">
            <a:xfrm>
              <a:off x="4821386" y="3884588"/>
              <a:ext cx="31750" cy="123824"/>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2" name="Freeform 141"/>
            <p:cNvSpPr>
              <a:spLocks/>
            </p:cNvSpPr>
            <p:nvPr/>
          </p:nvSpPr>
          <p:spPr bwMode="auto">
            <a:xfrm>
              <a:off x="4821386" y="3884588"/>
              <a:ext cx="31750" cy="123824"/>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3" name="Freeform 142"/>
            <p:cNvSpPr>
              <a:spLocks/>
            </p:cNvSpPr>
            <p:nvPr/>
          </p:nvSpPr>
          <p:spPr bwMode="auto">
            <a:xfrm>
              <a:off x="4805511" y="3603603"/>
              <a:ext cx="258762" cy="404809"/>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4" name="Freeform 143"/>
            <p:cNvSpPr>
              <a:spLocks/>
            </p:cNvSpPr>
            <p:nvPr/>
          </p:nvSpPr>
          <p:spPr bwMode="auto">
            <a:xfrm>
              <a:off x="4805511" y="3603603"/>
              <a:ext cx="258762" cy="404809"/>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5" name="Freeform 144"/>
            <p:cNvSpPr>
              <a:spLocks/>
            </p:cNvSpPr>
            <p:nvPr/>
          </p:nvSpPr>
          <p:spPr bwMode="auto">
            <a:xfrm>
              <a:off x="4884887" y="4749771"/>
              <a:ext cx="398462" cy="354010"/>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6" name="Freeform 145"/>
            <p:cNvSpPr>
              <a:spLocks/>
            </p:cNvSpPr>
            <p:nvPr/>
          </p:nvSpPr>
          <p:spPr bwMode="auto">
            <a:xfrm>
              <a:off x="4970611" y="4633884"/>
              <a:ext cx="236538" cy="234949"/>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7" name="Freeform 146"/>
            <p:cNvSpPr>
              <a:spLocks/>
            </p:cNvSpPr>
            <p:nvPr/>
          </p:nvSpPr>
          <p:spPr bwMode="auto">
            <a:xfrm>
              <a:off x="5213498" y="4452910"/>
              <a:ext cx="268289" cy="422272"/>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8" name="Freeform 147"/>
            <p:cNvSpPr>
              <a:spLocks/>
            </p:cNvSpPr>
            <p:nvPr/>
          </p:nvSpPr>
          <p:spPr bwMode="auto">
            <a:xfrm>
              <a:off x="5213498" y="4211611"/>
              <a:ext cx="260350" cy="265111"/>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9" name="Freeform 148"/>
            <p:cNvSpPr>
              <a:spLocks/>
            </p:cNvSpPr>
            <p:nvPr/>
          </p:nvSpPr>
          <p:spPr bwMode="auto">
            <a:xfrm>
              <a:off x="4773761" y="4335435"/>
              <a:ext cx="298450" cy="298448"/>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0" name="Freeform 149"/>
            <p:cNvSpPr>
              <a:spLocks/>
            </p:cNvSpPr>
            <p:nvPr/>
          </p:nvSpPr>
          <p:spPr bwMode="auto">
            <a:xfrm>
              <a:off x="4773761" y="4054450"/>
              <a:ext cx="463550" cy="460372"/>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1" name="Freeform 150"/>
            <p:cNvSpPr>
              <a:spLocks/>
            </p:cNvSpPr>
            <p:nvPr/>
          </p:nvSpPr>
          <p:spPr bwMode="auto">
            <a:xfrm>
              <a:off x="5291286" y="3741714"/>
              <a:ext cx="369888" cy="354011"/>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2" name="Freeform 151"/>
            <p:cNvSpPr>
              <a:spLocks/>
            </p:cNvSpPr>
            <p:nvPr/>
          </p:nvSpPr>
          <p:spPr bwMode="auto">
            <a:xfrm>
              <a:off x="5315099" y="4070325"/>
              <a:ext cx="204789" cy="234949"/>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3" name="Freeform 152"/>
            <p:cNvSpPr>
              <a:spLocks/>
            </p:cNvSpPr>
            <p:nvPr/>
          </p:nvSpPr>
          <p:spPr bwMode="auto">
            <a:xfrm>
              <a:off x="5094436" y="4578322"/>
              <a:ext cx="188912" cy="179386"/>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4" name="Freeform 153"/>
            <p:cNvSpPr>
              <a:spLocks/>
            </p:cNvSpPr>
            <p:nvPr/>
          </p:nvSpPr>
          <p:spPr bwMode="auto">
            <a:xfrm>
              <a:off x="5024586" y="4095725"/>
              <a:ext cx="338138" cy="544509"/>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5" name="Freeform 154"/>
            <p:cNvSpPr>
              <a:spLocks/>
            </p:cNvSpPr>
            <p:nvPr/>
          </p:nvSpPr>
          <p:spPr bwMode="auto">
            <a:xfrm>
              <a:off x="4351485" y="3813152"/>
              <a:ext cx="187325" cy="141286"/>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6" name="Freeform 155"/>
            <p:cNvSpPr>
              <a:spLocks/>
            </p:cNvSpPr>
            <p:nvPr/>
          </p:nvSpPr>
          <p:spPr bwMode="auto">
            <a:xfrm>
              <a:off x="4351485" y="3813152"/>
              <a:ext cx="187325" cy="141286"/>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7" name="Freeform 156"/>
            <p:cNvSpPr>
              <a:spLocks/>
            </p:cNvSpPr>
            <p:nvPr/>
          </p:nvSpPr>
          <p:spPr bwMode="auto">
            <a:xfrm>
              <a:off x="4475311" y="3916338"/>
              <a:ext cx="23812" cy="635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8" name="Freeform 157"/>
            <p:cNvSpPr>
              <a:spLocks/>
            </p:cNvSpPr>
            <p:nvPr/>
          </p:nvSpPr>
          <p:spPr bwMode="auto">
            <a:xfrm>
              <a:off x="4475311" y="3916338"/>
              <a:ext cx="23812" cy="635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59" name="Freeform 158"/>
            <p:cNvSpPr>
              <a:spLocks/>
            </p:cNvSpPr>
            <p:nvPr/>
          </p:nvSpPr>
          <p:spPr bwMode="auto">
            <a:xfrm>
              <a:off x="4397522" y="3922688"/>
              <a:ext cx="101600" cy="131762"/>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0" name="Freeform 159"/>
            <p:cNvSpPr>
              <a:spLocks/>
            </p:cNvSpPr>
            <p:nvPr/>
          </p:nvSpPr>
          <p:spPr bwMode="auto">
            <a:xfrm>
              <a:off x="4548336" y="3821089"/>
              <a:ext cx="296863" cy="266698"/>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1" name="Freeform 160"/>
            <p:cNvSpPr>
              <a:spLocks/>
            </p:cNvSpPr>
            <p:nvPr/>
          </p:nvSpPr>
          <p:spPr bwMode="auto">
            <a:xfrm>
              <a:off x="4837261" y="3922688"/>
              <a:ext cx="320675" cy="187323"/>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2" name="Freeform 161"/>
            <p:cNvSpPr>
              <a:spLocks/>
            </p:cNvSpPr>
            <p:nvPr/>
          </p:nvSpPr>
          <p:spPr bwMode="auto">
            <a:xfrm>
              <a:off x="4743598" y="4095725"/>
              <a:ext cx="195264" cy="233360"/>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3" name="Freeform 162"/>
            <p:cNvSpPr>
              <a:spLocks/>
            </p:cNvSpPr>
            <p:nvPr/>
          </p:nvSpPr>
          <p:spPr bwMode="auto">
            <a:xfrm>
              <a:off x="4703911" y="4143350"/>
              <a:ext cx="117475" cy="130174"/>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4" name="Freeform 163"/>
            <p:cNvSpPr>
              <a:spLocks/>
            </p:cNvSpPr>
            <p:nvPr/>
          </p:nvSpPr>
          <p:spPr bwMode="auto">
            <a:xfrm>
              <a:off x="4672161" y="3884588"/>
              <a:ext cx="187325" cy="258762"/>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5" name="Freeform 164"/>
            <p:cNvSpPr>
              <a:spLocks/>
            </p:cNvSpPr>
            <p:nvPr/>
          </p:nvSpPr>
          <p:spPr bwMode="auto">
            <a:xfrm>
              <a:off x="4672161" y="3884588"/>
              <a:ext cx="187325" cy="258762"/>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6" name="Freeform 165"/>
            <p:cNvSpPr>
              <a:spLocks/>
            </p:cNvSpPr>
            <p:nvPr/>
          </p:nvSpPr>
          <p:spPr bwMode="auto">
            <a:xfrm>
              <a:off x="4499122" y="3875063"/>
              <a:ext cx="63500" cy="157162"/>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7" name="Freeform 166"/>
            <p:cNvSpPr>
              <a:spLocks/>
            </p:cNvSpPr>
            <p:nvPr/>
          </p:nvSpPr>
          <p:spPr bwMode="auto">
            <a:xfrm>
              <a:off x="4475311" y="3916338"/>
              <a:ext cx="55562" cy="123824"/>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8" name="Freeform 167"/>
            <p:cNvSpPr>
              <a:spLocks/>
            </p:cNvSpPr>
            <p:nvPr/>
          </p:nvSpPr>
          <p:spPr bwMode="auto">
            <a:xfrm>
              <a:off x="4767411" y="4611659"/>
              <a:ext cx="320675" cy="325436"/>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69" name="Freeform 168"/>
            <p:cNvSpPr>
              <a:spLocks/>
            </p:cNvSpPr>
            <p:nvPr/>
          </p:nvSpPr>
          <p:spPr bwMode="auto">
            <a:xfrm>
              <a:off x="4499122" y="3719489"/>
              <a:ext cx="79375" cy="93663"/>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0" name="Freeform 169"/>
            <p:cNvSpPr>
              <a:spLocks/>
            </p:cNvSpPr>
            <p:nvPr/>
          </p:nvSpPr>
          <p:spPr bwMode="auto">
            <a:xfrm>
              <a:off x="3791097" y="2009763"/>
              <a:ext cx="131763" cy="50800"/>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chemeClr val="bg1">
                <a:lumMod val="85000"/>
              </a:schemeClr>
            </a:solidFill>
            <a:ln w="9525" cap="flat" cmpd="sng">
              <a:solidFill>
                <a:schemeClr val="bg2"/>
              </a:solidFill>
              <a:prstDash val="solid"/>
              <a:round/>
              <a:headEnd/>
              <a:tailEnd/>
            </a:ln>
            <a:effectLst/>
          </p:spPr>
          <p:txBody>
            <a:bodyPr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1" name="Freeform 170"/>
            <p:cNvSpPr>
              <a:spLocks/>
            </p:cNvSpPr>
            <p:nvPr/>
          </p:nvSpPr>
          <p:spPr bwMode="auto">
            <a:xfrm>
              <a:off x="7786840" y="4143350"/>
              <a:ext cx="215900" cy="18573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50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2" name="Freeform 171"/>
            <p:cNvSpPr>
              <a:spLocks/>
            </p:cNvSpPr>
            <p:nvPr/>
          </p:nvSpPr>
          <p:spPr bwMode="auto">
            <a:xfrm>
              <a:off x="8002740" y="4187801"/>
              <a:ext cx="174625" cy="169861"/>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bg1">
                <a:lumMod val="85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173" name="Group 172"/>
            <p:cNvGrpSpPr>
              <a:grpSpLocks/>
            </p:cNvGrpSpPr>
            <p:nvPr/>
          </p:nvGrpSpPr>
          <p:grpSpPr bwMode="auto">
            <a:xfrm>
              <a:off x="4264172" y="2398700"/>
              <a:ext cx="250826" cy="368298"/>
              <a:chOff x="2201" y="1250"/>
              <a:chExt cx="133" cy="193"/>
            </a:xfrm>
            <a:solidFill>
              <a:schemeClr val="bg1">
                <a:lumMod val="85000"/>
              </a:schemeClr>
            </a:solidFill>
          </p:grpSpPr>
          <p:sp>
            <p:nvSpPr>
              <p:cNvPr id="201" name="Freeform 200"/>
              <p:cNvSpPr>
                <a:spLocks/>
              </p:cNvSpPr>
              <p:nvPr/>
            </p:nvSpPr>
            <p:spPr bwMode="auto">
              <a:xfrm>
                <a:off x="2234" y="1250"/>
                <a:ext cx="100" cy="193"/>
              </a:xfrm>
              <a:custGeom>
                <a:avLst/>
                <a:gdLst>
                  <a:gd name="T0" fmla="*/ 543767 w 24"/>
                  <a:gd name="T1" fmla="*/ 2833725 h 47"/>
                  <a:gd name="T2" fmla="*/ 371667 w 24"/>
                  <a:gd name="T3" fmla="*/ 2675083 h 47"/>
                  <a:gd name="T4" fmla="*/ 915658 w 24"/>
                  <a:gd name="T5" fmla="*/ 2344646 h 47"/>
                  <a:gd name="T6" fmla="*/ 826458 w 24"/>
                  <a:gd name="T7" fmla="*/ 2028208 h 47"/>
                  <a:gd name="T8" fmla="*/ 722154 w 24"/>
                  <a:gd name="T9" fmla="*/ 1773736 h 47"/>
                  <a:gd name="T10" fmla="*/ 282692 w 24"/>
                  <a:gd name="T11" fmla="*/ 1773736 h 47"/>
                  <a:gd name="T12" fmla="*/ 371667 w 24"/>
                  <a:gd name="T13" fmla="*/ 1299416 h 47"/>
                  <a:gd name="T14" fmla="*/ 89200 w 24"/>
                  <a:gd name="T15" fmla="*/ 1457232 h 47"/>
                  <a:gd name="T16" fmla="*/ 0 w 24"/>
                  <a:gd name="T17" fmla="*/ 1044943 h 47"/>
                  <a:gd name="T18" fmla="*/ 0 w 24"/>
                  <a:gd name="T19" fmla="*/ 651445 h 47"/>
                  <a:gd name="T20" fmla="*/ 89200 w 24"/>
                  <a:gd name="T21" fmla="*/ 316438 h 47"/>
                  <a:gd name="T22" fmla="*/ 460867 w 24"/>
                  <a:gd name="T23" fmla="*/ 0 h 47"/>
                  <a:gd name="T24" fmla="*/ 722154 w 24"/>
                  <a:gd name="T25" fmla="*/ 77060 h 47"/>
                  <a:gd name="T26" fmla="*/ 632950 w 24"/>
                  <a:gd name="T27" fmla="*/ 493916 h 47"/>
                  <a:gd name="T28" fmla="*/ 1177883 w 24"/>
                  <a:gd name="T29" fmla="*/ 493916 h 47"/>
                  <a:gd name="T30" fmla="*/ 1004638 w 24"/>
                  <a:gd name="T31" fmla="*/ 887418 h 47"/>
                  <a:gd name="T32" fmla="*/ 826458 w 24"/>
                  <a:gd name="T33" fmla="*/ 1222355 h 47"/>
                  <a:gd name="T34" fmla="*/ 1177883 w 24"/>
                  <a:gd name="T35" fmla="*/ 1376492 h 47"/>
                  <a:gd name="T36" fmla="*/ 1548613 w 24"/>
                  <a:gd name="T37" fmla="*/ 1951148 h 47"/>
                  <a:gd name="T38" fmla="*/ 1721929 w 24"/>
                  <a:gd name="T39" fmla="*/ 2344646 h 47"/>
                  <a:gd name="T40" fmla="*/ 1721929 w 24"/>
                  <a:gd name="T41" fmla="*/ 2579252 h 47"/>
                  <a:gd name="T42" fmla="*/ 2093613 w 24"/>
                  <a:gd name="T43" fmla="*/ 2579252 h 47"/>
                  <a:gd name="T44" fmla="*/ 2004342 w 24"/>
                  <a:gd name="T45" fmla="*/ 3150228 h 47"/>
                  <a:gd name="T46" fmla="*/ 2182796 w 24"/>
                  <a:gd name="T47" fmla="*/ 3227223 h 47"/>
                  <a:gd name="T48" fmla="*/ 1548613 w 24"/>
                  <a:gd name="T49" fmla="*/ 3485436 h 47"/>
                  <a:gd name="T50" fmla="*/ 1004638 w 24"/>
                  <a:gd name="T51" fmla="*/ 3562497 h 47"/>
                  <a:gd name="T52" fmla="*/ 722154 w 24"/>
                  <a:gd name="T53" fmla="*/ 3644078 h 47"/>
                  <a:gd name="T54" fmla="*/ 371667 w 24"/>
                  <a:gd name="T55" fmla="*/ 3644078 h 47"/>
                  <a:gd name="T56" fmla="*/ 89200 w 24"/>
                  <a:gd name="T57" fmla="*/ 3721139 h 47"/>
                  <a:gd name="T58" fmla="*/ 460867 w 24"/>
                  <a:gd name="T59" fmla="*/ 3384752 h 47"/>
                  <a:gd name="T60" fmla="*/ 543767 w 24"/>
                  <a:gd name="T61" fmla="*/ 3073151 h 47"/>
                  <a:gd name="T62" fmla="*/ 282692 w 24"/>
                  <a:gd name="T63" fmla="*/ 2991521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2" name="Freeform 201"/>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74" name="Freeform 173"/>
            <p:cNvSpPr>
              <a:spLocks/>
            </p:cNvSpPr>
            <p:nvPr/>
          </p:nvSpPr>
          <p:spPr bwMode="auto">
            <a:xfrm>
              <a:off x="5246837" y="3248007"/>
              <a:ext cx="73025" cy="44449"/>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chemeClr val="bg1">
                <a:lumMod val="85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5" name="Freeform 174"/>
            <p:cNvSpPr>
              <a:spLocks/>
            </p:cNvSpPr>
            <p:nvPr/>
          </p:nvSpPr>
          <p:spPr bwMode="auto">
            <a:xfrm>
              <a:off x="6313638" y="2633648"/>
              <a:ext cx="1508127" cy="1047744"/>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bg1">
                <a:lumMod val="85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6" name="Freeform 175"/>
            <p:cNvSpPr>
              <a:spLocks/>
            </p:cNvSpPr>
            <p:nvPr/>
          </p:nvSpPr>
          <p:spPr bwMode="auto">
            <a:xfrm>
              <a:off x="6358089" y="4202089"/>
              <a:ext cx="57150" cy="68262"/>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7" name="Freeform 176"/>
            <p:cNvSpPr>
              <a:spLocks/>
            </p:cNvSpPr>
            <p:nvPr/>
          </p:nvSpPr>
          <p:spPr bwMode="auto">
            <a:xfrm>
              <a:off x="7177240" y="3681392"/>
              <a:ext cx="53975" cy="53974"/>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8" name="Freeform 177"/>
            <p:cNvSpPr>
              <a:spLocks/>
            </p:cNvSpPr>
            <p:nvPr/>
          </p:nvSpPr>
          <p:spPr bwMode="auto">
            <a:xfrm>
              <a:off x="7467752" y="3548042"/>
              <a:ext cx="31750" cy="93663"/>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9" name="Freeform 178"/>
            <p:cNvSpPr>
              <a:spLocks/>
            </p:cNvSpPr>
            <p:nvPr/>
          </p:nvSpPr>
          <p:spPr bwMode="auto">
            <a:xfrm>
              <a:off x="7702703" y="3305157"/>
              <a:ext cx="46038" cy="69850"/>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0" name="Freeform 179"/>
            <p:cNvSpPr>
              <a:spLocks/>
            </p:cNvSpPr>
            <p:nvPr/>
          </p:nvSpPr>
          <p:spPr bwMode="auto">
            <a:xfrm>
              <a:off x="7758266" y="2946384"/>
              <a:ext cx="344487" cy="374648"/>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1" name="Freeform 180"/>
            <p:cNvSpPr>
              <a:spLocks/>
            </p:cNvSpPr>
            <p:nvPr/>
          </p:nvSpPr>
          <p:spPr bwMode="auto">
            <a:xfrm>
              <a:off x="8001154" y="2601898"/>
              <a:ext cx="61914" cy="306387"/>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2" name="Freeform 181"/>
            <p:cNvSpPr>
              <a:spLocks/>
            </p:cNvSpPr>
            <p:nvPr/>
          </p:nvSpPr>
          <p:spPr bwMode="auto">
            <a:xfrm>
              <a:off x="7450292" y="3727429"/>
              <a:ext cx="141287" cy="195261"/>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3" name="Freeform 182"/>
            <p:cNvSpPr>
              <a:spLocks/>
            </p:cNvSpPr>
            <p:nvPr/>
          </p:nvSpPr>
          <p:spPr bwMode="auto">
            <a:xfrm>
              <a:off x="7507441" y="3954440"/>
              <a:ext cx="115887" cy="92074"/>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4" name="Freeform 183"/>
            <p:cNvSpPr>
              <a:spLocks/>
            </p:cNvSpPr>
            <p:nvPr/>
          </p:nvSpPr>
          <p:spPr bwMode="auto">
            <a:xfrm>
              <a:off x="6664477" y="2681272"/>
              <a:ext cx="777876" cy="390523"/>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5" name="Line 449"/>
            <p:cNvSpPr>
              <a:spLocks noChangeShapeType="1"/>
            </p:cNvSpPr>
            <p:nvPr/>
          </p:nvSpPr>
          <p:spPr bwMode="auto">
            <a:xfrm>
              <a:off x="7412191" y="3744891"/>
              <a:ext cx="0" cy="0"/>
            </a:xfrm>
            <a:prstGeom prst="line">
              <a:avLst/>
            </a:prstGeom>
            <a:noFill/>
            <a:ln w="0">
              <a:solidFill>
                <a:schemeClr val="bg2"/>
              </a:solidFill>
              <a:round/>
              <a:headEnd/>
              <a:tailEnd/>
            </a:ln>
            <a:extLst>
              <a:ext uri="{909E8E84-426E-40dd-AFC4-6F175D3DCCD1}">
                <a14:hiddenFill xmlns:a14="http://schemas.microsoft.com/office/drawing/2010/main">
                  <a:noFill/>
                </a14:hiddenFill>
              </a:ext>
            </a:ex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6" name="Freeform 185"/>
            <p:cNvSpPr>
              <a:spLocks/>
            </p:cNvSpPr>
            <p:nvPr/>
          </p:nvSpPr>
          <p:spPr bwMode="auto">
            <a:xfrm>
              <a:off x="7561417" y="3030520"/>
              <a:ext cx="123825" cy="155574"/>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bg1">
                <a:lumMod val="85000"/>
              </a:schemeClr>
            </a:solidFill>
            <a:ln>
              <a:noFill/>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7" name="Freeform 186"/>
            <p:cNvSpPr>
              <a:spLocks/>
            </p:cNvSpPr>
            <p:nvPr/>
          </p:nvSpPr>
          <p:spPr bwMode="auto">
            <a:xfrm>
              <a:off x="7609043" y="3170220"/>
              <a:ext cx="85725" cy="104774"/>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85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8" name="Freeform 187"/>
            <p:cNvSpPr>
              <a:spLocks/>
            </p:cNvSpPr>
            <p:nvPr/>
          </p:nvSpPr>
          <p:spPr bwMode="auto">
            <a:xfrm>
              <a:off x="4729314" y="2505062"/>
              <a:ext cx="49212" cy="96836"/>
            </a:xfrm>
            <a:custGeom>
              <a:avLst/>
              <a:gdLst>
                <a:gd name="T0" fmla="*/ 1 w 429209"/>
                <a:gd name="T1" fmla="*/ 16 h 839755"/>
                <a:gd name="T2" fmla="*/ 1 w 429209"/>
                <a:gd name="T3" fmla="*/ 11 h 839755"/>
                <a:gd name="T4" fmla="*/ 0 w 429209"/>
                <a:gd name="T5" fmla="*/ 11 h 839755"/>
                <a:gd name="T6" fmla="*/ 2 w 429209"/>
                <a:gd name="T7" fmla="*/ 3 h 839755"/>
                <a:gd name="T8" fmla="*/ 5 w 429209"/>
                <a:gd name="T9" fmla="*/ 3 h 839755"/>
                <a:gd name="T10" fmla="*/ 8 w 429209"/>
                <a:gd name="T11" fmla="*/ 0 h 839755"/>
                <a:gd name="T12" fmla="*/ 8 w 429209"/>
                <a:gd name="T13" fmla="*/ 5 h 839755"/>
                <a:gd name="T14" fmla="*/ 8 w 429209"/>
                <a:gd name="T15" fmla="*/ 8 h 839755"/>
                <a:gd name="T16" fmla="*/ 4 w 429209"/>
                <a:gd name="T17" fmla="*/ 13 h 839755"/>
                <a:gd name="T18" fmla="*/ 4 w 429209"/>
                <a:gd name="T19" fmla="*/ 17 h 839755"/>
                <a:gd name="T20" fmla="*/ 2 w 429209"/>
                <a:gd name="T21" fmla="*/ 16 h 839755"/>
                <a:gd name="T22" fmla="*/ 1 w 429209"/>
                <a:gd name="T23" fmla="*/ 16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89" name="Freeform 188"/>
            <p:cNvSpPr>
              <a:spLocks/>
            </p:cNvSpPr>
            <p:nvPr/>
          </p:nvSpPr>
          <p:spPr bwMode="auto">
            <a:xfrm>
              <a:off x="5991378" y="3190859"/>
              <a:ext cx="438151" cy="417509"/>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0" name="Freeform 189"/>
            <p:cNvSpPr>
              <a:spLocks/>
            </p:cNvSpPr>
            <p:nvPr/>
          </p:nvSpPr>
          <p:spPr bwMode="auto">
            <a:xfrm>
              <a:off x="6235853" y="3195621"/>
              <a:ext cx="730251" cy="890583"/>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1" name="Freeform 190"/>
            <p:cNvSpPr>
              <a:spLocks/>
            </p:cNvSpPr>
            <p:nvPr/>
          </p:nvSpPr>
          <p:spPr bwMode="auto">
            <a:xfrm>
              <a:off x="5973914" y="3163871"/>
              <a:ext cx="354012" cy="274636"/>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2" name="Freeform 191"/>
            <p:cNvSpPr>
              <a:spLocks/>
            </p:cNvSpPr>
            <p:nvPr/>
          </p:nvSpPr>
          <p:spPr bwMode="auto">
            <a:xfrm>
              <a:off x="6769253" y="3573444"/>
              <a:ext cx="112714" cy="138112"/>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3" name="Freeform 192"/>
            <p:cNvSpPr>
              <a:spLocks/>
            </p:cNvSpPr>
            <p:nvPr/>
          </p:nvSpPr>
          <p:spPr bwMode="auto">
            <a:xfrm>
              <a:off x="6526368" y="3390880"/>
              <a:ext cx="214312" cy="120649"/>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4" name="Freeform 193"/>
            <p:cNvSpPr>
              <a:spLocks/>
            </p:cNvSpPr>
            <p:nvPr/>
          </p:nvSpPr>
          <p:spPr bwMode="auto">
            <a:xfrm>
              <a:off x="6874031" y="3527405"/>
              <a:ext cx="269875" cy="488947"/>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chemeClr val="bg1">
                <a:lumMod val="85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5" name="Freeform 194"/>
            <p:cNvSpPr>
              <a:spLocks/>
            </p:cNvSpPr>
            <p:nvPr/>
          </p:nvSpPr>
          <p:spPr bwMode="auto">
            <a:xfrm>
              <a:off x="6761322" y="3460732"/>
              <a:ext cx="88901" cy="49211"/>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6" name="Freeform 195"/>
            <p:cNvSpPr>
              <a:spLocks/>
            </p:cNvSpPr>
            <p:nvPr/>
          </p:nvSpPr>
          <p:spPr bwMode="auto">
            <a:xfrm>
              <a:off x="7101048" y="4103663"/>
              <a:ext cx="128587" cy="147637"/>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bg1">
                <a:lumMod val="50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7" name="Freeform 196"/>
            <p:cNvSpPr>
              <a:spLocks/>
            </p:cNvSpPr>
            <p:nvPr/>
          </p:nvSpPr>
          <p:spPr bwMode="auto">
            <a:xfrm>
              <a:off x="7135967" y="3646468"/>
              <a:ext cx="200026" cy="392111"/>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bg1">
                <a:lumMod val="50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8" name="Freeform 197"/>
            <p:cNvSpPr>
              <a:spLocks/>
            </p:cNvSpPr>
            <p:nvPr/>
          </p:nvSpPr>
          <p:spPr bwMode="auto">
            <a:xfrm>
              <a:off x="7007375" y="3711559"/>
              <a:ext cx="222250" cy="400048"/>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bg1">
                <a:lumMod val="50000"/>
              </a:schemeClr>
            </a:solidFill>
            <a:ln w="9525" cap="flat" cmpd="sng">
              <a:solidFill>
                <a:schemeClr val="bg2"/>
              </a:solidFill>
              <a:prstDash val="solid"/>
              <a:round/>
              <a:headEnd type="none" w="med" len="med"/>
              <a:tailEnd type="none" w="med" len="med"/>
            </a:ln>
            <a:effectLst/>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9" name="Freeform 198"/>
            <p:cNvSpPr>
              <a:spLocks/>
            </p:cNvSpPr>
            <p:nvPr/>
          </p:nvSpPr>
          <p:spPr bwMode="auto">
            <a:xfrm>
              <a:off x="7074040" y="3671873"/>
              <a:ext cx="211138" cy="230187"/>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0" name="Freeform 199"/>
            <p:cNvSpPr>
              <a:spLocks/>
            </p:cNvSpPr>
            <p:nvPr/>
          </p:nvSpPr>
          <p:spPr bwMode="auto">
            <a:xfrm>
              <a:off x="7137542" y="3886201"/>
              <a:ext cx="147638" cy="117475"/>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chemeClr val="bg1">
                <a:lumMod val="85000"/>
              </a:schemeClr>
            </a:solidFill>
            <a:ln w="9525">
              <a:solidFill>
                <a:schemeClr val="bg2"/>
              </a:solidFill>
              <a:round/>
              <a:headEnd/>
              <a:tailEnd/>
            </a:ln>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55" name="Rectangle 354"/>
          <p:cNvSpPr/>
          <p:nvPr/>
        </p:nvSpPr>
        <p:spPr>
          <a:xfrm>
            <a:off x="335181" y="1197114"/>
            <a:ext cx="9677435" cy="707886"/>
          </a:xfrm>
          <a:prstGeom prst="rect">
            <a:avLst/>
          </a:prstGeom>
        </p:spPr>
        <p:txBody>
          <a:bodyPr wrap="square">
            <a:spAutoFit/>
          </a:bodyPr>
          <a:lstStyle/>
          <a:p>
            <a:r>
              <a:rPr lang="pt-BR" sz="2000" i="1" dirty="0" smtClean="0">
                <a:latin typeface="Times New Roman" panose="02020603050405020304" pitchFamily="18" charset="0"/>
                <a:ea typeface="Verdana" panose="020B0604030504040204" pitchFamily="34" charset="0"/>
                <a:cs typeface="Times New Roman" panose="02020603050405020304" pitchFamily="18" charset="0"/>
              </a:rPr>
              <a:t>GFG addresses a fashion market of over 330 billion euros, targeting a population of 2.5 billion</a:t>
            </a:r>
            <a:endParaRPr lang="en-US" sz="2000" i="1"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56" name="Rectangle 355"/>
          <p:cNvSpPr/>
          <p:nvPr/>
        </p:nvSpPr>
        <p:spPr>
          <a:xfrm>
            <a:off x="906191" y="6211670"/>
            <a:ext cx="10349967" cy="461665"/>
          </a:xfrm>
          <a:prstGeom prst="rect">
            <a:avLst/>
          </a:prstGeom>
        </p:spPr>
        <p:txBody>
          <a:bodyPr wrap="square">
            <a:spAutoFit/>
          </a:bodyPr>
          <a:lstStyle/>
          <a:p>
            <a:pPr algn="ctr"/>
            <a:r>
              <a:rPr lang="pt-BR" sz="1200" dirty="0" smtClean="0">
                <a:latin typeface="Trebuchet MS" panose="020B0603020202020204" pitchFamily="34" charset="0"/>
                <a:ea typeface="Verdana" panose="020B0604030504040204" pitchFamily="34" charset="0"/>
                <a:cs typeface="Times New Roman" panose="02020603050405020304" pitchFamily="18" charset="0"/>
              </a:rPr>
              <a:t>Argentina</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Australia</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Bahrain</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Brazil</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Chile</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Colombia</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India</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Indonesia</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Kazakhstan</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Kuwait</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Malaysia</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Mexico</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New Zealand</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Oman</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Philippines</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Qatar</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Russia</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Saudi Arabia</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Singapore</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Thailand</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UAE</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Ukraine</a:t>
            </a:r>
            <a:r>
              <a:rPr lang="en-US" altLang="ko-KR" sz="1200" b="1" dirty="0" smtClean="0">
                <a:latin typeface="Trebuchet MS" panose="020B0603020202020204" pitchFamily="34" charset="0"/>
                <a:ea typeface="Gulim" panose="020B0600000101010101" pitchFamily="34" charset="-127"/>
                <a:cs typeface="Times New Roman" panose="02020603050405020304" pitchFamily="18" charset="0"/>
              </a:rPr>
              <a:t> ᆞ </a:t>
            </a:r>
            <a:r>
              <a:rPr lang="pt-BR" sz="1200" dirty="0" smtClean="0">
                <a:latin typeface="Trebuchet MS" panose="020B0603020202020204" pitchFamily="34" charset="0"/>
                <a:ea typeface="Verdana" panose="020B0604030504040204" pitchFamily="34" charset="0"/>
                <a:cs typeface="Times New Roman" panose="02020603050405020304" pitchFamily="18" charset="0"/>
              </a:rPr>
              <a:t>Vietnam </a:t>
            </a:r>
          </a:p>
        </p:txBody>
      </p:sp>
      <p:pic>
        <p:nvPicPr>
          <p:cNvPr id="357" name="Picture 356"/>
          <p:cNvPicPr>
            <a:picLocks noChangeAspect="1"/>
          </p:cNvPicPr>
          <p:nvPr/>
        </p:nvPicPr>
        <p:blipFill>
          <a:blip r:embed="rId7" cstate="print"/>
          <a:stretch>
            <a:fillRect/>
          </a:stretch>
        </p:blipFill>
        <p:spPr>
          <a:xfrm>
            <a:off x="1959020" y="4556884"/>
            <a:ext cx="842891" cy="230661"/>
          </a:xfrm>
          <a:prstGeom prst="rect">
            <a:avLst/>
          </a:prstGeom>
        </p:spPr>
      </p:pic>
      <p:pic>
        <p:nvPicPr>
          <p:cNvPr id="358" name="Picture 4"/>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955809" y="3682228"/>
            <a:ext cx="1036139" cy="223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9" name="Picture 358"/>
          <p:cNvPicPr>
            <a:picLocks noChangeAspect="1"/>
          </p:cNvPicPr>
          <p:nvPr/>
        </p:nvPicPr>
        <p:blipFill>
          <a:blip r:embed="rId9" cstate="print"/>
          <a:stretch>
            <a:fillRect/>
          </a:stretch>
        </p:blipFill>
        <p:spPr>
          <a:xfrm>
            <a:off x="10253003" y="1493741"/>
            <a:ext cx="1074635" cy="205995"/>
          </a:xfrm>
          <a:prstGeom prst="rect">
            <a:avLst/>
          </a:prstGeom>
        </p:spPr>
      </p:pic>
      <p:pic>
        <p:nvPicPr>
          <p:cNvPr id="360" name="Picture 359"/>
          <p:cNvPicPr>
            <a:picLocks noChangeAspect="1"/>
          </p:cNvPicPr>
          <p:nvPr/>
        </p:nvPicPr>
        <p:blipFill>
          <a:blip r:embed="rId10" cstate="print"/>
          <a:stretch>
            <a:fillRect/>
          </a:stretch>
        </p:blipFill>
        <p:spPr>
          <a:xfrm>
            <a:off x="7921894" y="4620346"/>
            <a:ext cx="1331031" cy="201511"/>
          </a:xfrm>
          <a:prstGeom prst="rect">
            <a:avLst/>
          </a:prstGeom>
        </p:spPr>
      </p:pic>
      <p:pic>
        <p:nvPicPr>
          <p:cNvPr id="361" name="Picture 1"/>
          <p:cNvPicPr>
            <a:picLocks noChangeAspect="1"/>
          </p:cNvPicPr>
          <p:nvPr/>
        </p:nvPicPr>
        <p:blipFill>
          <a:blip r:embed="rId11" cstate="print">
            <a:extLst>
              <a:ext uri="{BEBA8EAE-BF5A-486C-A8C5-ECC9F3942E4B}">
                <a14:imgProps xmlns:a14="http://schemas.microsoft.com/office/drawing/2010/main">
                  <a14:imgLayer r:embed="rId12">
                    <a14:imgEffect>
                      <a14:backgroundRemoval t="538" b="96505" l="587" r="100000">
                        <a14:foregroundMark x1="7667" y1="41935" x2="7667" y2="41935"/>
                        <a14:foregroundMark x1="20905" y1="63978" x2="20905" y2="63978"/>
                        <a14:foregroundMark x1="38458" y1="52957" x2="38458" y2="52957"/>
                        <a14:foregroundMark x1="72560" y1="48656" x2="72560" y2="48656"/>
                        <a14:foregroundMark x1="89233" y1="57527" x2="89233" y2="57527"/>
                      </a14:backgroundRemoval>
                    </a14:imgEffect>
                  </a14:imgLayer>
                </a14:imgProps>
              </a:ext>
            </a:extLst>
          </a:blip>
          <a:stretch>
            <a:fillRect/>
          </a:stretch>
        </p:blipFill>
        <p:spPr>
          <a:xfrm>
            <a:off x="10128448" y="3904748"/>
            <a:ext cx="1452749" cy="169802"/>
          </a:xfrm>
          <a:prstGeom prst="rect">
            <a:avLst/>
          </a:prstGeom>
        </p:spPr>
      </p:pic>
      <p:sp>
        <p:nvSpPr>
          <p:cNvPr id="362" name="Rectangle 361"/>
          <p:cNvSpPr/>
          <p:nvPr/>
        </p:nvSpPr>
        <p:spPr>
          <a:xfrm>
            <a:off x="307210" y="115029"/>
            <a:ext cx="2749471" cy="400110"/>
          </a:xfrm>
          <a:prstGeom prst="rect">
            <a:avLst/>
          </a:prstGeom>
        </p:spPr>
        <p:txBody>
          <a:bodyPr wrap="none">
            <a:spAutoFit/>
          </a:bodyPr>
          <a:lstStyle/>
          <a:p>
            <a:r>
              <a:rPr lang="en-US" sz="2000" b="1" spc="300" dirty="0" smtClean="0">
                <a:latin typeface="Trebuchet MS" panose="020B0603020202020204" pitchFamily="34" charset="0"/>
                <a:ea typeface="Verdana" panose="020B0604030504040204" pitchFamily="34" charset="0"/>
                <a:cs typeface="Verdana" panose="020B0604030504040204" pitchFamily="34" charset="0"/>
              </a:rPr>
              <a:t>WHERE WE WORK</a:t>
            </a:r>
            <a:endParaRPr lang="en-US" sz="2000" b="1" spc="300" dirty="0">
              <a:latin typeface="Trebuchet MS" panose="020B0603020202020204" pitchFamily="34" charset="0"/>
              <a:ea typeface="Verdana" panose="020B0604030504040204" pitchFamily="34" charset="0"/>
              <a:cs typeface="Verdana" panose="020B0604030504040204" pitchFamily="34" charset="0"/>
            </a:endParaRPr>
          </a:p>
        </p:txBody>
      </p:sp>
      <p:grpSp>
        <p:nvGrpSpPr>
          <p:cNvPr id="363" name="Group 287"/>
          <p:cNvGrpSpPr>
            <a:grpSpLocks noChangeAspect="1"/>
          </p:cNvGrpSpPr>
          <p:nvPr/>
        </p:nvGrpSpPr>
        <p:grpSpPr>
          <a:xfrm>
            <a:off x="1731570" y="4870431"/>
            <a:ext cx="235081" cy="203191"/>
            <a:chOff x="907542" y="2235673"/>
            <a:chExt cx="201513" cy="218951"/>
          </a:xfrm>
        </p:grpSpPr>
        <p:sp>
          <p:nvSpPr>
            <p:cNvPr id="364" name="Oval 40"/>
            <p:cNvSpPr>
              <a:spLocks noChangeArrowheads="1"/>
            </p:cNvSpPr>
            <p:nvPr/>
          </p:nvSpPr>
          <p:spPr bwMode="auto">
            <a:xfrm>
              <a:off x="940861"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365" name="Freeform 41"/>
            <p:cNvSpPr>
              <a:spLocks/>
            </p:cNvSpPr>
            <p:nvPr/>
          </p:nvSpPr>
          <p:spPr bwMode="auto">
            <a:xfrm>
              <a:off x="907542" y="2273751"/>
              <a:ext cx="99956" cy="180873"/>
            </a:xfrm>
            <a:custGeom>
              <a:avLst/>
              <a:gdLst>
                <a:gd name="T0" fmla="*/ 18 w 18"/>
                <a:gd name="T1" fmla="*/ 12 h 32"/>
                <a:gd name="T2" fmla="*/ 15 w 18"/>
                <a:gd name="T3" fmla="*/ 2 h 32"/>
                <a:gd name="T4" fmla="*/ 13 w 18"/>
                <a:gd name="T5" fmla="*/ 0 h 32"/>
                <a:gd name="T6" fmla="*/ 5 w 18"/>
                <a:gd name="T7" fmla="*/ 0 h 32"/>
                <a:gd name="T8" fmla="*/ 4 w 18"/>
                <a:gd name="T9" fmla="*/ 1 h 32"/>
                <a:gd name="T10" fmla="*/ 3 w 18"/>
                <a:gd name="T11" fmla="*/ 2 h 32"/>
                <a:gd name="T12" fmla="*/ 3 w 18"/>
                <a:gd name="T13" fmla="*/ 2 h 32"/>
                <a:gd name="T14" fmla="*/ 3 w 18"/>
                <a:gd name="T15" fmla="*/ 2 h 32"/>
                <a:gd name="T16" fmla="*/ 0 w 18"/>
                <a:gd name="T17" fmla="*/ 12 h 32"/>
                <a:gd name="T18" fmla="*/ 1 w 18"/>
                <a:gd name="T19" fmla="*/ 14 h 32"/>
                <a:gd name="T20" fmla="*/ 3 w 18"/>
                <a:gd name="T21" fmla="*/ 13 h 32"/>
                <a:gd name="T22" fmla="*/ 5 w 18"/>
                <a:gd name="T23" fmla="*/ 5 h 32"/>
                <a:gd name="T24" fmla="*/ 5 w 18"/>
                <a:gd name="T25" fmla="*/ 5 h 32"/>
                <a:gd name="T26" fmla="*/ 6 w 18"/>
                <a:gd name="T27" fmla="*/ 5 h 32"/>
                <a:gd name="T28" fmla="*/ 2 w 18"/>
                <a:gd name="T29" fmla="*/ 19 h 32"/>
                <a:gd name="T30" fmla="*/ 6 w 18"/>
                <a:gd name="T31" fmla="*/ 19 h 32"/>
                <a:gd name="T32" fmla="*/ 6 w 18"/>
                <a:gd name="T33" fmla="*/ 31 h 32"/>
                <a:gd name="T34" fmla="*/ 7 w 18"/>
                <a:gd name="T35" fmla="*/ 32 h 32"/>
                <a:gd name="T36" fmla="*/ 9 w 18"/>
                <a:gd name="T37" fmla="*/ 31 h 32"/>
                <a:gd name="T38" fmla="*/ 9 w 18"/>
                <a:gd name="T39" fmla="*/ 19 h 32"/>
                <a:gd name="T40" fmla="*/ 10 w 18"/>
                <a:gd name="T41" fmla="*/ 19 h 32"/>
                <a:gd name="T42" fmla="*/ 10 w 18"/>
                <a:gd name="T43" fmla="*/ 31 h 32"/>
                <a:gd name="T44" fmla="*/ 11 w 18"/>
                <a:gd name="T45" fmla="*/ 32 h 32"/>
                <a:gd name="T46" fmla="*/ 13 w 18"/>
                <a:gd name="T47" fmla="*/ 31 h 32"/>
                <a:gd name="T48" fmla="*/ 13 w 18"/>
                <a:gd name="T49" fmla="*/ 19 h 32"/>
                <a:gd name="T50" fmla="*/ 17 w 18"/>
                <a:gd name="T51" fmla="*/ 19 h 32"/>
                <a:gd name="T52" fmla="*/ 13 w 18"/>
                <a:gd name="T53" fmla="*/ 5 h 32"/>
                <a:gd name="T54" fmla="*/ 13 w 18"/>
                <a:gd name="T55" fmla="*/ 5 h 32"/>
                <a:gd name="T56" fmla="*/ 13 w 18"/>
                <a:gd name="T57" fmla="*/ 5 h 32"/>
                <a:gd name="T58" fmla="*/ 16 w 18"/>
                <a:gd name="T59" fmla="*/ 13 h 32"/>
                <a:gd name="T60" fmla="*/ 17 w 18"/>
                <a:gd name="T61" fmla="*/ 14 h 32"/>
                <a:gd name="T62" fmla="*/ 18 w 18"/>
                <a:gd name="T6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32">
                  <a:moveTo>
                    <a:pt x="18" y="12"/>
                  </a:moveTo>
                  <a:cubicBezTo>
                    <a:pt x="15" y="2"/>
                    <a:pt x="15" y="2"/>
                    <a:pt x="15" y="2"/>
                  </a:cubicBezTo>
                  <a:cubicBezTo>
                    <a:pt x="15" y="1"/>
                    <a:pt x="14" y="0"/>
                    <a:pt x="13" y="0"/>
                  </a:cubicBezTo>
                  <a:cubicBezTo>
                    <a:pt x="5" y="0"/>
                    <a:pt x="5" y="0"/>
                    <a:pt x="5" y="0"/>
                  </a:cubicBezTo>
                  <a:cubicBezTo>
                    <a:pt x="5" y="0"/>
                    <a:pt x="4" y="1"/>
                    <a:pt x="4" y="1"/>
                  </a:cubicBezTo>
                  <a:cubicBezTo>
                    <a:pt x="4" y="1"/>
                    <a:pt x="4" y="1"/>
                    <a:pt x="3" y="2"/>
                  </a:cubicBezTo>
                  <a:cubicBezTo>
                    <a:pt x="3" y="2"/>
                    <a:pt x="3" y="2"/>
                    <a:pt x="3" y="2"/>
                  </a:cubicBezTo>
                  <a:cubicBezTo>
                    <a:pt x="3" y="2"/>
                    <a:pt x="3" y="2"/>
                    <a:pt x="3" y="2"/>
                  </a:cubicBezTo>
                  <a:cubicBezTo>
                    <a:pt x="0" y="12"/>
                    <a:pt x="0" y="12"/>
                    <a:pt x="0" y="12"/>
                  </a:cubicBezTo>
                  <a:cubicBezTo>
                    <a:pt x="0" y="13"/>
                    <a:pt x="0" y="13"/>
                    <a:pt x="1" y="14"/>
                  </a:cubicBezTo>
                  <a:cubicBezTo>
                    <a:pt x="2" y="14"/>
                    <a:pt x="2" y="14"/>
                    <a:pt x="3" y="13"/>
                  </a:cubicBezTo>
                  <a:cubicBezTo>
                    <a:pt x="5" y="5"/>
                    <a:pt x="5" y="5"/>
                    <a:pt x="5" y="5"/>
                  </a:cubicBezTo>
                  <a:cubicBezTo>
                    <a:pt x="5" y="5"/>
                    <a:pt x="5" y="5"/>
                    <a:pt x="5" y="5"/>
                  </a:cubicBezTo>
                  <a:cubicBezTo>
                    <a:pt x="6" y="5"/>
                    <a:pt x="6" y="5"/>
                    <a:pt x="6" y="5"/>
                  </a:cubicBezTo>
                  <a:cubicBezTo>
                    <a:pt x="2" y="19"/>
                    <a:pt x="2" y="19"/>
                    <a:pt x="2" y="19"/>
                  </a:cubicBezTo>
                  <a:cubicBezTo>
                    <a:pt x="6" y="19"/>
                    <a:pt x="6" y="19"/>
                    <a:pt x="6" y="19"/>
                  </a:cubicBezTo>
                  <a:cubicBezTo>
                    <a:pt x="6" y="31"/>
                    <a:pt x="6" y="31"/>
                    <a:pt x="6" y="31"/>
                  </a:cubicBezTo>
                  <a:cubicBezTo>
                    <a:pt x="6" y="32"/>
                    <a:pt x="6" y="32"/>
                    <a:pt x="7" y="32"/>
                  </a:cubicBezTo>
                  <a:cubicBezTo>
                    <a:pt x="8" y="32"/>
                    <a:pt x="9" y="32"/>
                    <a:pt x="9" y="31"/>
                  </a:cubicBezTo>
                  <a:cubicBezTo>
                    <a:pt x="9" y="19"/>
                    <a:pt x="9" y="19"/>
                    <a:pt x="9" y="19"/>
                  </a:cubicBezTo>
                  <a:cubicBezTo>
                    <a:pt x="10" y="19"/>
                    <a:pt x="10" y="19"/>
                    <a:pt x="10" y="19"/>
                  </a:cubicBezTo>
                  <a:cubicBezTo>
                    <a:pt x="10" y="31"/>
                    <a:pt x="10" y="31"/>
                    <a:pt x="10" y="31"/>
                  </a:cubicBezTo>
                  <a:cubicBezTo>
                    <a:pt x="10" y="32"/>
                    <a:pt x="10" y="32"/>
                    <a:pt x="11" y="32"/>
                  </a:cubicBezTo>
                  <a:cubicBezTo>
                    <a:pt x="12" y="32"/>
                    <a:pt x="13" y="32"/>
                    <a:pt x="13" y="31"/>
                  </a:cubicBezTo>
                  <a:cubicBezTo>
                    <a:pt x="13" y="19"/>
                    <a:pt x="13" y="19"/>
                    <a:pt x="13" y="19"/>
                  </a:cubicBezTo>
                  <a:cubicBezTo>
                    <a:pt x="17" y="19"/>
                    <a:pt x="17" y="19"/>
                    <a:pt x="17" y="19"/>
                  </a:cubicBezTo>
                  <a:cubicBezTo>
                    <a:pt x="13" y="5"/>
                    <a:pt x="13" y="5"/>
                    <a:pt x="13" y="5"/>
                  </a:cubicBezTo>
                  <a:cubicBezTo>
                    <a:pt x="13" y="5"/>
                    <a:pt x="13" y="5"/>
                    <a:pt x="13" y="5"/>
                  </a:cubicBezTo>
                  <a:cubicBezTo>
                    <a:pt x="13" y="5"/>
                    <a:pt x="13" y="5"/>
                    <a:pt x="13" y="5"/>
                  </a:cubicBezTo>
                  <a:cubicBezTo>
                    <a:pt x="16" y="13"/>
                    <a:pt x="16" y="13"/>
                    <a:pt x="16" y="13"/>
                  </a:cubicBezTo>
                  <a:cubicBezTo>
                    <a:pt x="16" y="14"/>
                    <a:pt x="17" y="14"/>
                    <a:pt x="17" y="14"/>
                  </a:cubicBezTo>
                  <a:cubicBezTo>
                    <a:pt x="18" y="13"/>
                    <a:pt x="18" y="13"/>
                    <a:pt x="18"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366" name="Freeform 6"/>
            <p:cNvSpPr>
              <a:spLocks/>
            </p:cNvSpPr>
            <p:nvPr/>
          </p:nvSpPr>
          <p:spPr bwMode="auto">
            <a:xfrm>
              <a:off x="1020061" y="2271744"/>
              <a:ext cx="88994" cy="182880"/>
            </a:xfrm>
            <a:custGeom>
              <a:avLst/>
              <a:gdLst>
                <a:gd name="T0" fmla="*/ 12 w 16"/>
                <a:gd name="T1" fmla="*/ 0 h 34"/>
                <a:gd name="T2" fmla="*/ 4 w 16"/>
                <a:gd name="T3" fmla="*/ 0 h 34"/>
                <a:gd name="T4" fmla="*/ 0 w 16"/>
                <a:gd name="T5" fmla="*/ 4 h 34"/>
                <a:gd name="T6" fmla="*/ 0 w 16"/>
                <a:gd name="T7" fmla="*/ 4 h 34"/>
                <a:gd name="T8" fmla="*/ 0 w 16"/>
                <a:gd name="T9" fmla="*/ 4 h 34"/>
                <a:gd name="T10" fmla="*/ 0 w 16"/>
                <a:gd name="T11" fmla="*/ 15 h 34"/>
                <a:gd name="T12" fmla="*/ 2 w 16"/>
                <a:gd name="T13" fmla="*/ 17 h 34"/>
                <a:gd name="T14" fmla="*/ 3 w 16"/>
                <a:gd name="T15" fmla="*/ 15 h 34"/>
                <a:gd name="T16" fmla="*/ 3 w 16"/>
                <a:gd name="T17" fmla="*/ 6 h 34"/>
                <a:gd name="T18" fmla="*/ 4 w 16"/>
                <a:gd name="T19" fmla="*/ 6 h 34"/>
                <a:gd name="T20" fmla="*/ 4 w 16"/>
                <a:gd name="T21" fmla="*/ 15 h 34"/>
                <a:gd name="T22" fmla="*/ 4 w 16"/>
                <a:gd name="T23" fmla="*/ 15 h 34"/>
                <a:gd name="T24" fmla="*/ 4 w 16"/>
                <a:gd name="T25" fmla="*/ 32 h 34"/>
                <a:gd name="T26" fmla="*/ 6 w 16"/>
                <a:gd name="T27" fmla="*/ 34 h 34"/>
                <a:gd name="T28" fmla="*/ 8 w 16"/>
                <a:gd name="T29" fmla="*/ 32 h 34"/>
                <a:gd name="T30" fmla="*/ 8 w 16"/>
                <a:gd name="T31" fmla="*/ 17 h 34"/>
                <a:gd name="T32" fmla="*/ 9 w 16"/>
                <a:gd name="T33" fmla="*/ 17 h 34"/>
                <a:gd name="T34" fmla="*/ 9 w 16"/>
                <a:gd name="T35" fmla="*/ 32 h 34"/>
                <a:gd name="T36" fmla="*/ 11 w 16"/>
                <a:gd name="T37" fmla="*/ 34 h 34"/>
                <a:gd name="T38" fmla="*/ 12 w 16"/>
                <a:gd name="T39" fmla="*/ 32 h 34"/>
                <a:gd name="T40" fmla="*/ 12 w 16"/>
                <a:gd name="T41" fmla="*/ 15 h 34"/>
                <a:gd name="T42" fmla="*/ 12 w 16"/>
                <a:gd name="T43" fmla="*/ 15 h 34"/>
                <a:gd name="T44" fmla="*/ 12 w 16"/>
                <a:gd name="T45" fmla="*/ 6 h 34"/>
                <a:gd name="T46" fmla="*/ 13 w 16"/>
                <a:gd name="T47" fmla="*/ 6 h 34"/>
                <a:gd name="T48" fmla="*/ 13 w 16"/>
                <a:gd name="T49" fmla="*/ 15 h 34"/>
                <a:gd name="T50" fmla="*/ 15 w 16"/>
                <a:gd name="T51" fmla="*/ 17 h 34"/>
                <a:gd name="T52" fmla="*/ 16 w 16"/>
                <a:gd name="T53" fmla="*/ 15 h 34"/>
                <a:gd name="T54" fmla="*/ 16 w 16"/>
                <a:gd name="T55" fmla="*/ 4 h 34"/>
                <a:gd name="T56" fmla="*/ 16 w 16"/>
                <a:gd name="T57" fmla="*/ 4 h 34"/>
                <a:gd name="T58" fmla="*/ 16 w 16"/>
                <a:gd name="T59" fmla="*/ 3 h 34"/>
                <a:gd name="T60" fmla="*/ 12 w 16"/>
                <a:gd name="T6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 h="34">
                  <a:moveTo>
                    <a:pt x="12" y="0"/>
                  </a:moveTo>
                  <a:cubicBezTo>
                    <a:pt x="4" y="0"/>
                    <a:pt x="4" y="0"/>
                    <a:pt x="4" y="0"/>
                  </a:cubicBezTo>
                  <a:cubicBezTo>
                    <a:pt x="2" y="0"/>
                    <a:pt x="0" y="3"/>
                    <a:pt x="0" y="4"/>
                  </a:cubicBezTo>
                  <a:cubicBezTo>
                    <a:pt x="0" y="4"/>
                    <a:pt x="0" y="4"/>
                    <a:pt x="0" y="4"/>
                  </a:cubicBezTo>
                  <a:cubicBezTo>
                    <a:pt x="0" y="4"/>
                    <a:pt x="0" y="4"/>
                    <a:pt x="0" y="4"/>
                  </a:cubicBezTo>
                  <a:cubicBezTo>
                    <a:pt x="0" y="15"/>
                    <a:pt x="0" y="15"/>
                    <a:pt x="0" y="15"/>
                  </a:cubicBezTo>
                  <a:cubicBezTo>
                    <a:pt x="0" y="16"/>
                    <a:pt x="1" y="17"/>
                    <a:pt x="2" y="17"/>
                  </a:cubicBezTo>
                  <a:cubicBezTo>
                    <a:pt x="2" y="17"/>
                    <a:pt x="3" y="16"/>
                    <a:pt x="3" y="15"/>
                  </a:cubicBezTo>
                  <a:cubicBezTo>
                    <a:pt x="3" y="6"/>
                    <a:pt x="3" y="6"/>
                    <a:pt x="3" y="6"/>
                  </a:cubicBezTo>
                  <a:cubicBezTo>
                    <a:pt x="4" y="6"/>
                    <a:pt x="4" y="6"/>
                    <a:pt x="4" y="6"/>
                  </a:cubicBezTo>
                  <a:cubicBezTo>
                    <a:pt x="4" y="15"/>
                    <a:pt x="4" y="15"/>
                    <a:pt x="4" y="15"/>
                  </a:cubicBezTo>
                  <a:cubicBezTo>
                    <a:pt x="4" y="15"/>
                    <a:pt x="4" y="15"/>
                    <a:pt x="4" y="15"/>
                  </a:cubicBezTo>
                  <a:cubicBezTo>
                    <a:pt x="4" y="32"/>
                    <a:pt x="4" y="32"/>
                    <a:pt x="4" y="32"/>
                  </a:cubicBezTo>
                  <a:cubicBezTo>
                    <a:pt x="4" y="33"/>
                    <a:pt x="5" y="34"/>
                    <a:pt x="6" y="34"/>
                  </a:cubicBezTo>
                  <a:cubicBezTo>
                    <a:pt x="7" y="34"/>
                    <a:pt x="8" y="33"/>
                    <a:pt x="8" y="32"/>
                  </a:cubicBezTo>
                  <a:cubicBezTo>
                    <a:pt x="8" y="17"/>
                    <a:pt x="8" y="17"/>
                    <a:pt x="8" y="17"/>
                  </a:cubicBezTo>
                  <a:cubicBezTo>
                    <a:pt x="9" y="17"/>
                    <a:pt x="9" y="17"/>
                    <a:pt x="9" y="17"/>
                  </a:cubicBezTo>
                  <a:cubicBezTo>
                    <a:pt x="9" y="32"/>
                    <a:pt x="9" y="32"/>
                    <a:pt x="9" y="32"/>
                  </a:cubicBezTo>
                  <a:cubicBezTo>
                    <a:pt x="9" y="33"/>
                    <a:pt x="10" y="34"/>
                    <a:pt x="11" y="34"/>
                  </a:cubicBezTo>
                  <a:cubicBezTo>
                    <a:pt x="12" y="34"/>
                    <a:pt x="12" y="33"/>
                    <a:pt x="12" y="32"/>
                  </a:cubicBezTo>
                  <a:cubicBezTo>
                    <a:pt x="12" y="15"/>
                    <a:pt x="12" y="15"/>
                    <a:pt x="12" y="15"/>
                  </a:cubicBezTo>
                  <a:cubicBezTo>
                    <a:pt x="12" y="15"/>
                    <a:pt x="12" y="15"/>
                    <a:pt x="12" y="15"/>
                  </a:cubicBezTo>
                  <a:cubicBezTo>
                    <a:pt x="12" y="6"/>
                    <a:pt x="12" y="6"/>
                    <a:pt x="12" y="6"/>
                  </a:cubicBezTo>
                  <a:cubicBezTo>
                    <a:pt x="13" y="6"/>
                    <a:pt x="13" y="6"/>
                    <a:pt x="13" y="6"/>
                  </a:cubicBezTo>
                  <a:cubicBezTo>
                    <a:pt x="13" y="15"/>
                    <a:pt x="13" y="15"/>
                    <a:pt x="13" y="15"/>
                  </a:cubicBezTo>
                  <a:cubicBezTo>
                    <a:pt x="13" y="16"/>
                    <a:pt x="14" y="17"/>
                    <a:pt x="15" y="17"/>
                  </a:cubicBezTo>
                  <a:cubicBezTo>
                    <a:pt x="16" y="17"/>
                    <a:pt x="16" y="16"/>
                    <a:pt x="16" y="15"/>
                  </a:cubicBezTo>
                  <a:cubicBezTo>
                    <a:pt x="16" y="4"/>
                    <a:pt x="16" y="4"/>
                    <a:pt x="16" y="4"/>
                  </a:cubicBezTo>
                  <a:cubicBezTo>
                    <a:pt x="16" y="4"/>
                    <a:pt x="16" y="4"/>
                    <a:pt x="16" y="4"/>
                  </a:cubicBezTo>
                  <a:cubicBezTo>
                    <a:pt x="16" y="3"/>
                    <a:pt x="16" y="3"/>
                    <a:pt x="16" y="3"/>
                  </a:cubicBezTo>
                  <a:cubicBezTo>
                    <a:pt x="16" y="2"/>
                    <a:pt x="15" y="0"/>
                    <a:pt x="1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367" name="Oval 40"/>
            <p:cNvSpPr>
              <a:spLocks noChangeArrowheads="1"/>
            </p:cNvSpPr>
            <p:nvPr/>
          </p:nvSpPr>
          <p:spPr bwMode="auto">
            <a:xfrm>
              <a:off x="1047899"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grpSp>
      <p:grpSp>
        <p:nvGrpSpPr>
          <p:cNvPr id="368" name="Group 292"/>
          <p:cNvGrpSpPr>
            <a:grpSpLocks noChangeAspect="1"/>
          </p:cNvGrpSpPr>
          <p:nvPr/>
        </p:nvGrpSpPr>
        <p:grpSpPr>
          <a:xfrm>
            <a:off x="1727201" y="5317318"/>
            <a:ext cx="413953" cy="145137"/>
            <a:chOff x="134044" y="2816686"/>
            <a:chExt cx="829879" cy="365760"/>
          </a:xfrm>
        </p:grpSpPr>
        <p:grpSp>
          <p:nvGrpSpPr>
            <p:cNvPr id="369" name="Group 293"/>
            <p:cNvGrpSpPr>
              <a:grpSpLocks noChangeAspect="1"/>
            </p:cNvGrpSpPr>
            <p:nvPr/>
          </p:nvGrpSpPr>
          <p:grpSpPr>
            <a:xfrm>
              <a:off x="557360" y="2816686"/>
              <a:ext cx="406563" cy="365760"/>
              <a:chOff x="5634038" y="542925"/>
              <a:chExt cx="1819275" cy="1636713"/>
            </a:xfrm>
            <a:solidFill>
              <a:schemeClr val="tx1"/>
            </a:solidFill>
          </p:grpSpPr>
          <p:sp>
            <p:nvSpPr>
              <p:cNvPr id="371" name="Freeform 63"/>
              <p:cNvSpPr>
                <a:spLocks noEditPoints="1"/>
              </p:cNvSpPr>
              <p:nvPr/>
            </p:nvSpPr>
            <p:spPr bwMode="auto">
              <a:xfrm>
                <a:off x="5634038" y="542925"/>
                <a:ext cx="1819275" cy="1370013"/>
              </a:xfrm>
              <a:custGeom>
                <a:avLst/>
                <a:gdLst>
                  <a:gd name="T0" fmla="*/ 456 w 485"/>
                  <a:gd name="T1" fmla="*/ 0 h 365"/>
                  <a:gd name="T2" fmla="*/ 30 w 485"/>
                  <a:gd name="T3" fmla="*/ 0 h 365"/>
                  <a:gd name="T4" fmla="*/ 0 w 485"/>
                  <a:gd name="T5" fmla="*/ 30 h 365"/>
                  <a:gd name="T6" fmla="*/ 0 w 485"/>
                  <a:gd name="T7" fmla="*/ 336 h 365"/>
                  <a:gd name="T8" fmla="*/ 30 w 485"/>
                  <a:gd name="T9" fmla="*/ 365 h 365"/>
                  <a:gd name="T10" fmla="*/ 456 w 485"/>
                  <a:gd name="T11" fmla="*/ 365 h 365"/>
                  <a:gd name="T12" fmla="*/ 485 w 485"/>
                  <a:gd name="T13" fmla="*/ 336 h 365"/>
                  <a:gd name="T14" fmla="*/ 485 w 485"/>
                  <a:gd name="T15" fmla="*/ 30 h 365"/>
                  <a:gd name="T16" fmla="*/ 456 w 485"/>
                  <a:gd name="T17" fmla="*/ 0 h 365"/>
                  <a:gd name="T18" fmla="*/ 448 w 485"/>
                  <a:gd name="T19" fmla="*/ 314 h 365"/>
                  <a:gd name="T20" fmla="*/ 37 w 485"/>
                  <a:gd name="T21" fmla="*/ 314 h 365"/>
                  <a:gd name="T22" fmla="*/ 37 w 485"/>
                  <a:gd name="T23" fmla="*/ 42 h 365"/>
                  <a:gd name="T24" fmla="*/ 448 w 485"/>
                  <a:gd name="T25" fmla="*/ 42 h 365"/>
                  <a:gd name="T26" fmla="*/ 448 w 485"/>
                  <a:gd name="T27" fmla="*/ 31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5" h="365">
                    <a:moveTo>
                      <a:pt x="456" y="0"/>
                    </a:moveTo>
                    <a:cubicBezTo>
                      <a:pt x="30" y="0"/>
                      <a:pt x="30" y="0"/>
                      <a:pt x="30" y="0"/>
                    </a:cubicBezTo>
                    <a:cubicBezTo>
                      <a:pt x="14" y="0"/>
                      <a:pt x="0" y="13"/>
                      <a:pt x="0" y="30"/>
                    </a:cubicBezTo>
                    <a:cubicBezTo>
                      <a:pt x="0" y="336"/>
                      <a:pt x="0" y="336"/>
                      <a:pt x="0" y="336"/>
                    </a:cubicBezTo>
                    <a:cubicBezTo>
                      <a:pt x="0" y="352"/>
                      <a:pt x="14" y="365"/>
                      <a:pt x="30" y="365"/>
                    </a:cubicBezTo>
                    <a:cubicBezTo>
                      <a:pt x="456" y="365"/>
                      <a:pt x="456" y="365"/>
                      <a:pt x="456" y="365"/>
                    </a:cubicBezTo>
                    <a:cubicBezTo>
                      <a:pt x="472" y="365"/>
                      <a:pt x="485" y="352"/>
                      <a:pt x="485" y="336"/>
                    </a:cubicBezTo>
                    <a:cubicBezTo>
                      <a:pt x="485" y="30"/>
                      <a:pt x="485" y="30"/>
                      <a:pt x="485" y="30"/>
                    </a:cubicBezTo>
                    <a:cubicBezTo>
                      <a:pt x="485" y="13"/>
                      <a:pt x="472" y="0"/>
                      <a:pt x="456" y="0"/>
                    </a:cubicBezTo>
                    <a:close/>
                    <a:moveTo>
                      <a:pt x="448" y="314"/>
                    </a:moveTo>
                    <a:cubicBezTo>
                      <a:pt x="37" y="314"/>
                      <a:pt x="37" y="314"/>
                      <a:pt x="37" y="314"/>
                    </a:cubicBezTo>
                    <a:cubicBezTo>
                      <a:pt x="37" y="42"/>
                      <a:pt x="37" y="42"/>
                      <a:pt x="37" y="42"/>
                    </a:cubicBezTo>
                    <a:cubicBezTo>
                      <a:pt x="448" y="42"/>
                      <a:pt x="448" y="42"/>
                      <a:pt x="448" y="42"/>
                    </a:cubicBezTo>
                    <a:lnTo>
                      <a:pt x="448" y="314"/>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372" name="Freeform 64"/>
              <p:cNvSpPr>
                <a:spLocks/>
              </p:cNvSpPr>
              <p:nvPr/>
            </p:nvSpPr>
            <p:spPr bwMode="auto">
              <a:xfrm>
                <a:off x="6129338" y="1965325"/>
                <a:ext cx="831850" cy="214313"/>
              </a:xfrm>
              <a:custGeom>
                <a:avLst/>
                <a:gdLst>
                  <a:gd name="T0" fmla="*/ 132 w 524"/>
                  <a:gd name="T1" fmla="*/ 0 h 135"/>
                  <a:gd name="T2" fmla="*/ 0 w 524"/>
                  <a:gd name="T3" fmla="*/ 135 h 135"/>
                  <a:gd name="T4" fmla="*/ 524 w 524"/>
                  <a:gd name="T5" fmla="*/ 135 h 135"/>
                  <a:gd name="T6" fmla="*/ 392 w 524"/>
                  <a:gd name="T7" fmla="*/ 0 h 135"/>
                  <a:gd name="T8" fmla="*/ 132 w 524"/>
                  <a:gd name="T9" fmla="*/ 0 h 135"/>
                </a:gdLst>
                <a:ahLst/>
                <a:cxnLst>
                  <a:cxn ang="0">
                    <a:pos x="T0" y="T1"/>
                  </a:cxn>
                  <a:cxn ang="0">
                    <a:pos x="T2" y="T3"/>
                  </a:cxn>
                  <a:cxn ang="0">
                    <a:pos x="T4" y="T5"/>
                  </a:cxn>
                  <a:cxn ang="0">
                    <a:pos x="T6" y="T7"/>
                  </a:cxn>
                  <a:cxn ang="0">
                    <a:pos x="T8" y="T9"/>
                  </a:cxn>
                </a:cxnLst>
                <a:rect l="0" t="0" r="r" b="b"/>
                <a:pathLst>
                  <a:path w="524" h="135">
                    <a:moveTo>
                      <a:pt x="132" y="0"/>
                    </a:moveTo>
                    <a:lnTo>
                      <a:pt x="0" y="135"/>
                    </a:lnTo>
                    <a:lnTo>
                      <a:pt x="524" y="135"/>
                    </a:lnTo>
                    <a:lnTo>
                      <a:pt x="392" y="0"/>
                    </a:lnTo>
                    <a:lnTo>
                      <a:pt x="132" y="0"/>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373" name="Freeform 65"/>
              <p:cNvSpPr>
                <a:spLocks/>
              </p:cNvSpPr>
              <p:nvPr/>
            </p:nvSpPr>
            <p:spPr bwMode="auto">
              <a:xfrm>
                <a:off x="5934076" y="1001713"/>
                <a:ext cx="1192213" cy="512763"/>
              </a:xfrm>
              <a:custGeom>
                <a:avLst/>
                <a:gdLst>
                  <a:gd name="T0" fmla="*/ 20 w 318"/>
                  <a:gd name="T1" fmla="*/ 137 h 137"/>
                  <a:gd name="T2" fmla="*/ 40 w 318"/>
                  <a:gd name="T3" fmla="*/ 118 h 137"/>
                  <a:gd name="T4" fmla="*/ 39 w 318"/>
                  <a:gd name="T5" fmla="*/ 112 h 137"/>
                  <a:gd name="T6" fmla="*/ 129 w 318"/>
                  <a:gd name="T7" fmla="*/ 40 h 137"/>
                  <a:gd name="T8" fmla="*/ 140 w 318"/>
                  <a:gd name="T9" fmla="*/ 44 h 137"/>
                  <a:gd name="T10" fmla="*/ 150 w 318"/>
                  <a:gd name="T11" fmla="*/ 41 h 137"/>
                  <a:gd name="T12" fmla="*/ 201 w 318"/>
                  <a:gd name="T13" fmla="*/ 85 h 137"/>
                  <a:gd name="T14" fmla="*/ 200 w 318"/>
                  <a:gd name="T15" fmla="*/ 88 h 137"/>
                  <a:gd name="T16" fmla="*/ 220 w 318"/>
                  <a:gd name="T17" fmla="*/ 108 h 137"/>
                  <a:gd name="T18" fmla="*/ 239 w 318"/>
                  <a:gd name="T19" fmla="*/ 88 h 137"/>
                  <a:gd name="T20" fmla="*/ 238 w 318"/>
                  <a:gd name="T21" fmla="*/ 83 h 137"/>
                  <a:gd name="T22" fmla="*/ 289 w 318"/>
                  <a:gd name="T23" fmla="*/ 37 h 137"/>
                  <a:gd name="T24" fmla="*/ 298 w 318"/>
                  <a:gd name="T25" fmla="*/ 39 h 137"/>
                  <a:gd name="T26" fmla="*/ 318 w 318"/>
                  <a:gd name="T27" fmla="*/ 19 h 137"/>
                  <a:gd name="T28" fmla="*/ 298 w 318"/>
                  <a:gd name="T29" fmla="*/ 0 h 137"/>
                  <a:gd name="T30" fmla="*/ 279 w 318"/>
                  <a:gd name="T31" fmla="*/ 19 h 137"/>
                  <a:gd name="T32" fmla="*/ 280 w 318"/>
                  <a:gd name="T33" fmla="*/ 27 h 137"/>
                  <a:gd name="T34" fmla="*/ 230 w 318"/>
                  <a:gd name="T35" fmla="*/ 72 h 137"/>
                  <a:gd name="T36" fmla="*/ 220 w 318"/>
                  <a:gd name="T37" fmla="*/ 68 h 137"/>
                  <a:gd name="T38" fmla="*/ 208 w 318"/>
                  <a:gd name="T39" fmla="*/ 73 h 137"/>
                  <a:gd name="T40" fmla="*/ 158 w 318"/>
                  <a:gd name="T41" fmla="*/ 31 h 137"/>
                  <a:gd name="T42" fmla="*/ 160 w 318"/>
                  <a:gd name="T43" fmla="*/ 24 h 137"/>
                  <a:gd name="T44" fmla="*/ 140 w 318"/>
                  <a:gd name="T45" fmla="*/ 5 h 137"/>
                  <a:gd name="T46" fmla="*/ 120 w 318"/>
                  <a:gd name="T47" fmla="*/ 24 h 137"/>
                  <a:gd name="T48" fmla="*/ 122 w 318"/>
                  <a:gd name="T49" fmla="*/ 31 h 137"/>
                  <a:gd name="T50" fmla="*/ 31 w 318"/>
                  <a:gd name="T51" fmla="*/ 102 h 137"/>
                  <a:gd name="T52" fmla="*/ 20 w 318"/>
                  <a:gd name="T53" fmla="*/ 98 h 137"/>
                  <a:gd name="T54" fmla="*/ 0 w 318"/>
                  <a:gd name="T55" fmla="*/ 118 h 137"/>
                  <a:gd name="T56" fmla="*/ 20 w 318"/>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8" h="137">
                    <a:moveTo>
                      <a:pt x="20" y="137"/>
                    </a:moveTo>
                    <a:cubicBezTo>
                      <a:pt x="31" y="137"/>
                      <a:pt x="40" y="129"/>
                      <a:pt x="40" y="118"/>
                    </a:cubicBezTo>
                    <a:cubicBezTo>
                      <a:pt x="40" y="116"/>
                      <a:pt x="39" y="114"/>
                      <a:pt x="39" y="112"/>
                    </a:cubicBezTo>
                    <a:cubicBezTo>
                      <a:pt x="64" y="92"/>
                      <a:pt x="109" y="56"/>
                      <a:pt x="129" y="40"/>
                    </a:cubicBezTo>
                    <a:cubicBezTo>
                      <a:pt x="132" y="43"/>
                      <a:pt x="136" y="44"/>
                      <a:pt x="140" y="44"/>
                    </a:cubicBezTo>
                    <a:cubicBezTo>
                      <a:pt x="144" y="44"/>
                      <a:pt x="147" y="43"/>
                      <a:pt x="150" y="41"/>
                    </a:cubicBezTo>
                    <a:cubicBezTo>
                      <a:pt x="163" y="53"/>
                      <a:pt x="185" y="71"/>
                      <a:pt x="201" y="85"/>
                    </a:cubicBezTo>
                    <a:cubicBezTo>
                      <a:pt x="200" y="86"/>
                      <a:pt x="200" y="87"/>
                      <a:pt x="200" y="88"/>
                    </a:cubicBezTo>
                    <a:cubicBezTo>
                      <a:pt x="200" y="99"/>
                      <a:pt x="209" y="108"/>
                      <a:pt x="220" y="108"/>
                    </a:cubicBezTo>
                    <a:cubicBezTo>
                      <a:pt x="231" y="108"/>
                      <a:pt x="239" y="99"/>
                      <a:pt x="239" y="88"/>
                    </a:cubicBezTo>
                    <a:cubicBezTo>
                      <a:pt x="239" y="86"/>
                      <a:pt x="239" y="84"/>
                      <a:pt x="238" y="83"/>
                    </a:cubicBezTo>
                    <a:cubicBezTo>
                      <a:pt x="289" y="37"/>
                      <a:pt x="289" y="37"/>
                      <a:pt x="289" y="37"/>
                    </a:cubicBezTo>
                    <a:cubicBezTo>
                      <a:pt x="292" y="38"/>
                      <a:pt x="295" y="39"/>
                      <a:pt x="298" y="39"/>
                    </a:cubicBezTo>
                    <a:cubicBezTo>
                      <a:pt x="309" y="39"/>
                      <a:pt x="318" y="30"/>
                      <a:pt x="318" y="19"/>
                    </a:cubicBezTo>
                    <a:cubicBezTo>
                      <a:pt x="318" y="8"/>
                      <a:pt x="309" y="0"/>
                      <a:pt x="298" y="0"/>
                    </a:cubicBezTo>
                    <a:cubicBezTo>
                      <a:pt x="288" y="0"/>
                      <a:pt x="279" y="8"/>
                      <a:pt x="279" y="19"/>
                    </a:cubicBezTo>
                    <a:cubicBezTo>
                      <a:pt x="279" y="22"/>
                      <a:pt x="279" y="24"/>
                      <a:pt x="280" y="27"/>
                    </a:cubicBezTo>
                    <a:cubicBezTo>
                      <a:pt x="266" y="40"/>
                      <a:pt x="244" y="59"/>
                      <a:pt x="230" y="72"/>
                    </a:cubicBezTo>
                    <a:cubicBezTo>
                      <a:pt x="227" y="70"/>
                      <a:pt x="224" y="68"/>
                      <a:pt x="220" y="68"/>
                    </a:cubicBezTo>
                    <a:cubicBezTo>
                      <a:pt x="215" y="68"/>
                      <a:pt x="211" y="70"/>
                      <a:pt x="208" y="73"/>
                    </a:cubicBezTo>
                    <a:cubicBezTo>
                      <a:pt x="195" y="62"/>
                      <a:pt x="173" y="44"/>
                      <a:pt x="158" y="31"/>
                    </a:cubicBezTo>
                    <a:cubicBezTo>
                      <a:pt x="159" y="29"/>
                      <a:pt x="160" y="27"/>
                      <a:pt x="160" y="24"/>
                    </a:cubicBezTo>
                    <a:cubicBezTo>
                      <a:pt x="160" y="13"/>
                      <a:pt x="151" y="5"/>
                      <a:pt x="140" y="5"/>
                    </a:cubicBezTo>
                    <a:cubicBezTo>
                      <a:pt x="129" y="5"/>
                      <a:pt x="120" y="13"/>
                      <a:pt x="120" y="24"/>
                    </a:cubicBezTo>
                    <a:cubicBezTo>
                      <a:pt x="120" y="27"/>
                      <a:pt x="121" y="29"/>
                      <a:pt x="122" y="31"/>
                    </a:cubicBezTo>
                    <a:cubicBezTo>
                      <a:pt x="31" y="102"/>
                      <a:pt x="31" y="102"/>
                      <a:pt x="31" y="102"/>
                    </a:cubicBezTo>
                    <a:cubicBezTo>
                      <a:pt x="28" y="100"/>
                      <a:pt x="24" y="98"/>
                      <a:pt x="20" y="98"/>
                    </a:cubicBezTo>
                    <a:cubicBezTo>
                      <a:pt x="9" y="98"/>
                      <a:pt x="0" y="107"/>
                      <a:pt x="0" y="118"/>
                    </a:cubicBezTo>
                    <a:cubicBezTo>
                      <a:pt x="0" y="129"/>
                      <a:pt x="9" y="137"/>
                      <a:pt x="20" y="13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grpSp>
        <p:sp>
          <p:nvSpPr>
            <p:cNvPr id="370" name="Freeform 101"/>
            <p:cNvSpPr>
              <a:spLocks noChangeAspect="1" noEditPoints="1"/>
            </p:cNvSpPr>
            <p:nvPr/>
          </p:nvSpPr>
          <p:spPr bwMode="auto">
            <a:xfrm>
              <a:off x="134044" y="2816686"/>
              <a:ext cx="401837" cy="365760"/>
            </a:xfrm>
            <a:custGeom>
              <a:avLst/>
              <a:gdLst>
                <a:gd name="T0" fmla="*/ 412 w 488"/>
                <a:gd name="T1" fmla="*/ 174 h 444"/>
                <a:gd name="T2" fmla="*/ 368 w 488"/>
                <a:gd name="T3" fmla="*/ 0 h 444"/>
                <a:gd name="T4" fmla="*/ 0 w 488"/>
                <a:gd name="T5" fmla="*/ 44 h 444"/>
                <a:gd name="T6" fmla="*/ 45 w 488"/>
                <a:gd name="T7" fmla="*/ 277 h 444"/>
                <a:gd name="T8" fmla="*/ 86 w 488"/>
                <a:gd name="T9" fmla="*/ 407 h 444"/>
                <a:gd name="T10" fmla="*/ 205 w 488"/>
                <a:gd name="T11" fmla="*/ 444 h 444"/>
                <a:gd name="T12" fmla="*/ 241 w 488"/>
                <a:gd name="T13" fmla="*/ 277 h 444"/>
                <a:gd name="T14" fmla="*/ 271 w 488"/>
                <a:gd name="T15" fmla="*/ 342 h 444"/>
                <a:gd name="T16" fmla="*/ 456 w 488"/>
                <a:gd name="T17" fmla="*/ 375 h 444"/>
                <a:gd name="T18" fmla="*/ 488 w 488"/>
                <a:gd name="T19" fmla="*/ 206 h 444"/>
                <a:gd name="T20" fmla="*/ 446 w 488"/>
                <a:gd name="T21" fmla="*/ 192 h 444"/>
                <a:gd name="T22" fmla="*/ 446 w 488"/>
                <a:gd name="T23" fmla="*/ 212 h 444"/>
                <a:gd name="T24" fmla="*/ 446 w 488"/>
                <a:gd name="T25" fmla="*/ 192 h 444"/>
                <a:gd name="T26" fmla="*/ 296 w 488"/>
                <a:gd name="T27" fmla="*/ 347 h 444"/>
                <a:gd name="T28" fmla="*/ 464 w 488"/>
                <a:gd name="T29" fmla="*/ 227 h 444"/>
                <a:gd name="T30" fmla="*/ 418 w 488"/>
                <a:gd name="T31" fmla="*/ 192 h 444"/>
                <a:gd name="T32" fmla="*/ 418 w 488"/>
                <a:gd name="T33" fmla="*/ 212 h 444"/>
                <a:gd name="T34" fmla="*/ 418 w 488"/>
                <a:gd name="T35" fmla="*/ 192 h 444"/>
                <a:gd name="T36" fmla="*/ 371 w 488"/>
                <a:gd name="T37" fmla="*/ 35 h 444"/>
                <a:gd name="T38" fmla="*/ 344 w 488"/>
                <a:gd name="T39" fmla="*/ 35 h 444"/>
                <a:gd name="T40" fmla="*/ 320 w 488"/>
                <a:gd name="T41" fmla="*/ 22 h 444"/>
                <a:gd name="T42" fmla="*/ 320 w 488"/>
                <a:gd name="T43" fmla="*/ 48 h 444"/>
                <a:gd name="T44" fmla="*/ 320 w 488"/>
                <a:gd name="T45" fmla="*/ 22 h 444"/>
                <a:gd name="T46" fmla="*/ 173 w 488"/>
                <a:gd name="T47" fmla="*/ 198 h 444"/>
                <a:gd name="T48" fmla="*/ 173 w 488"/>
                <a:gd name="T49" fmla="*/ 218 h 444"/>
                <a:gd name="T50" fmla="*/ 192 w 488"/>
                <a:gd name="T51" fmla="*/ 208 h 444"/>
                <a:gd name="T52" fmla="*/ 212 w 488"/>
                <a:gd name="T53" fmla="*/ 208 h 444"/>
                <a:gd name="T54" fmla="*/ 192 w 488"/>
                <a:gd name="T55" fmla="*/ 208 h 444"/>
                <a:gd name="T56" fmla="*/ 114 w 488"/>
                <a:gd name="T57" fmla="*/ 412 h 444"/>
                <a:gd name="T58" fmla="*/ 214 w 488"/>
                <a:gd name="T59" fmla="*/ 236 h 444"/>
                <a:gd name="T60" fmla="*/ 241 w 488"/>
                <a:gd name="T61" fmla="*/ 239 h 444"/>
                <a:gd name="T62" fmla="*/ 205 w 488"/>
                <a:gd name="T63" fmla="*/ 179 h 444"/>
                <a:gd name="T64" fmla="*/ 86 w 488"/>
                <a:gd name="T65" fmla="*/ 215 h 444"/>
                <a:gd name="T66" fmla="*/ 34 w 488"/>
                <a:gd name="T67" fmla="*/ 239 h 444"/>
                <a:gd name="T68" fmla="*/ 378 w 488"/>
                <a:gd name="T69" fmla="*/ 70 h 444"/>
                <a:gd name="T70" fmla="*/ 303 w 488"/>
                <a:gd name="T71" fmla="*/ 174 h 444"/>
                <a:gd name="T72" fmla="*/ 271 w 488"/>
                <a:gd name="T73" fmla="*/ 23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8" h="444">
                  <a:moveTo>
                    <a:pt x="456" y="174"/>
                  </a:moveTo>
                  <a:cubicBezTo>
                    <a:pt x="412" y="174"/>
                    <a:pt x="412" y="174"/>
                    <a:pt x="412" y="174"/>
                  </a:cubicBezTo>
                  <a:cubicBezTo>
                    <a:pt x="412" y="44"/>
                    <a:pt x="412" y="44"/>
                    <a:pt x="412" y="44"/>
                  </a:cubicBezTo>
                  <a:cubicBezTo>
                    <a:pt x="412" y="20"/>
                    <a:pt x="392" y="0"/>
                    <a:pt x="368" y="0"/>
                  </a:cubicBezTo>
                  <a:cubicBezTo>
                    <a:pt x="45" y="0"/>
                    <a:pt x="45" y="0"/>
                    <a:pt x="45" y="0"/>
                  </a:cubicBezTo>
                  <a:cubicBezTo>
                    <a:pt x="20" y="0"/>
                    <a:pt x="0" y="20"/>
                    <a:pt x="0" y="44"/>
                  </a:cubicBezTo>
                  <a:cubicBezTo>
                    <a:pt x="0" y="233"/>
                    <a:pt x="0" y="233"/>
                    <a:pt x="0" y="233"/>
                  </a:cubicBezTo>
                  <a:cubicBezTo>
                    <a:pt x="0" y="257"/>
                    <a:pt x="20" y="277"/>
                    <a:pt x="45" y="277"/>
                  </a:cubicBezTo>
                  <a:cubicBezTo>
                    <a:pt x="86" y="277"/>
                    <a:pt x="86" y="277"/>
                    <a:pt x="86" y="277"/>
                  </a:cubicBezTo>
                  <a:cubicBezTo>
                    <a:pt x="86" y="407"/>
                    <a:pt x="86" y="407"/>
                    <a:pt x="86" y="407"/>
                  </a:cubicBezTo>
                  <a:cubicBezTo>
                    <a:pt x="86" y="428"/>
                    <a:pt x="103" y="444"/>
                    <a:pt x="123" y="444"/>
                  </a:cubicBezTo>
                  <a:cubicBezTo>
                    <a:pt x="205" y="444"/>
                    <a:pt x="205" y="444"/>
                    <a:pt x="205" y="444"/>
                  </a:cubicBezTo>
                  <a:cubicBezTo>
                    <a:pt x="225" y="444"/>
                    <a:pt x="241" y="427"/>
                    <a:pt x="241" y="407"/>
                  </a:cubicBezTo>
                  <a:cubicBezTo>
                    <a:pt x="241" y="277"/>
                    <a:pt x="241" y="277"/>
                    <a:pt x="241" y="277"/>
                  </a:cubicBezTo>
                  <a:cubicBezTo>
                    <a:pt x="271" y="277"/>
                    <a:pt x="271" y="277"/>
                    <a:pt x="271" y="277"/>
                  </a:cubicBezTo>
                  <a:cubicBezTo>
                    <a:pt x="271" y="342"/>
                    <a:pt x="271" y="342"/>
                    <a:pt x="271" y="342"/>
                  </a:cubicBezTo>
                  <a:cubicBezTo>
                    <a:pt x="271" y="360"/>
                    <a:pt x="286" y="375"/>
                    <a:pt x="303" y="375"/>
                  </a:cubicBezTo>
                  <a:cubicBezTo>
                    <a:pt x="456" y="375"/>
                    <a:pt x="456" y="375"/>
                    <a:pt x="456" y="375"/>
                  </a:cubicBezTo>
                  <a:cubicBezTo>
                    <a:pt x="473" y="375"/>
                    <a:pt x="488" y="360"/>
                    <a:pt x="488" y="342"/>
                  </a:cubicBezTo>
                  <a:cubicBezTo>
                    <a:pt x="488" y="206"/>
                    <a:pt x="488" y="206"/>
                    <a:pt x="488" y="206"/>
                  </a:cubicBezTo>
                  <a:cubicBezTo>
                    <a:pt x="488" y="188"/>
                    <a:pt x="473" y="174"/>
                    <a:pt x="456" y="174"/>
                  </a:cubicBezTo>
                  <a:close/>
                  <a:moveTo>
                    <a:pt x="446" y="192"/>
                  </a:moveTo>
                  <a:cubicBezTo>
                    <a:pt x="452" y="192"/>
                    <a:pt x="456" y="196"/>
                    <a:pt x="456" y="202"/>
                  </a:cubicBezTo>
                  <a:cubicBezTo>
                    <a:pt x="456" y="207"/>
                    <a:pt x="452" y="212"/>
                    <a:pt x="446" y="212"/>
                  </a:cubicBezTo>
                  <a:cubicBezTo>
                    <a:pt x="441" y="212"/>
                    <a:pt x="436" y="207"/>
                    <a:pt x="436" y="202"/>
                  </a:cubicBezTo>
                  <a:cubicBezTo>
                    <a:pt x="436" y="196"/>
                    <a:pt x="441" y="192"/>
                    <a:pt x="446" y="192"/>
                  </a:cubicBezTo>
                  <a:close/>
                  <a:moveTo>
                    <a:pt x="464" y="347"/>
                  </a:moveTo>
                  <a:cubicBezTo>
                    <a:pt x="296" y="347"/>
                    <a:pt x="296" y="347"/>
                    <a:pt x="296" y="347"/>
                  </a:cubicBezTo>
                  <a:cubicBezTo>
                    <a:pt x="296" y="227"/>
                    <a:pt x="296" y="227"/>
                    <a:pt x="296" y="227"/>
                  </a:cubicBezTo>
                  <a:cubicBezTo>
                    <a:pt x="464" y="227"/>
                    <a:pt x="464" y="227"/>
                    <a:pt x="464" y="227"/>
                  </a:cubicBezTo>
                  <a:lnTo>
                    <a:pt x="464" y="347"/>
                  </a:lnTo>
                  <a:close/>
                  <a:moveTo>
                    <a:pt x="418" y="192"/>
                  </a:moveTo>
                  <a:cubicBezTo>
                    <a:pt x="423" y="192"/>
                    <a:pt x="428" y="196"/>
                    <a:pt x="428" y="202"/>
                  </a:cubicBezTo>
                  <a:cubicBezTo>
                    <a:pt x="428" y="207"/>
                    <a:pt x="423" y="212"/>
                    <a:pt x="418" y="212"/>
                  </a:cubicBezTo>
                  <a:cubicBezTo>
                    <a:pt x="412" y="212"/>
                    <a:pt x="408" y="207"/>
                    <a:pt x="408" y="202"/>
                  </a:cubicBezTo>
                  <a:cubicBezTo>
                    <a:pt x="408" y="196"/>
                    <a:pt x="412" y="192"/>
                    <a:pt x="418" y="192"/>
                  </a:cubicBezTo>
                  <a:close/>
                  <a:moveTo>
                    <a:pt x="358" y="22"/>
                  </a:moveTo>
                  <a:cubicBezTo>
                    <a:pt x="365" y="22"/>
                    <a:pt x="371" y="28"/>
                    <a:pt x="371" y="35"/>
                  </a:cubicBezTo>
                  <a:cubicBezTo>
                    <a:pt x="371" y="43"/>
                    <a:pt x="365" y="48"/>
                    <a:pt x="358" y="48"/>
                  </a:cubicBezTo>
                  <a:cubicBezTo>
                    <a:pt x="350" y="48"/>
                    <a:pt x="344" y="43"/>
                    <a:pt x="344" y="35"/>
                  </a:cubicBezTo>
                  <a:cubicBezTo>
                    <a:pt x="344" y="28"/>
                    <a:pt x="350" y="22"/>
                    <a:pt x="358" y="22"/>
                  </a:cubicBezTo>
                  <a:close/>
                  <a:moveTo>
                    <a:pt x="320" y="22"/>
                  </a:moveTo>
                  <a:cubicBezTo>
                    <a:pt x="327" y="22"/>
                    <a:pt x="333" y="28"/>
                    <a:pt x="333" y="35"/>
                  </a:cubicBezTo>
                  <a:cubicBezTo>
                    <a:pt x="333" y="43"/>
                    <a:pt x="327" y="48"/>
                    <a:pt x="320" y="48"/>
                  </a:cubicBezTo>
                  <a:cubicBezTo>
                    <a:pt x="313" y="48"/>
                    <a:pt x="307" y="43"/>
                    <a:pt x="307" y="35"/>
                  </a:cubicBezTo>
                  <a:cubicBezTo>
                    <a:pt x="307" y="28"/>
                    <a:pt x="313" y="22"/>
                    <a:pt x="320" y="22"/>
                  </a:cubicBezTo>
                  <a:close/>
                  <a:moveTo>
                    <a:pt x="163" y="208"/>
                  </a:moveTo>
                  <a:cubicBezTo>
                    <a:pt x="163" y="202"/>
                    <a:pt x="168" y="198"/>
                    <a:pt x="173" y="198"/>
                  </a:cubicBezTo>
                  <a:cubicBezTo>
                    <a:pt x="179" y="198"/>
                    <a:pt x="183" y="202"/>
                    <a:pt x="183" y="208"/>
                  </a:cubicBezTo>
                  <a:cubicBezTo>
                    <a:pt x="183" y="213"/>
                    <a:pt x="179" y="218"/>
                    <a:pt x="173" y="218"/>
                  </a:cubicBezTo>
                  <a:cubicBezTo>
                    <a:pt x="168" y="218"/>
                    <a:pt x="163" y="213"/>
                    <a:pt x="163" y="208"/>
                  </a:cubicBezTo>
                  <a:close/>
                  <a:moveTo>
                    <a:pt x="192" y="208"/>
                  </a:moveTo>
                  <a:cubicBezTo>
                    <a:pt x="192" y="202"/>
                    <a:pt x="196" y="198"/>
                    <a:pt x="202" y="198"/>
                  </a:cubicBezTo>
                  <a:cubicBezTo>
                    <a:pt x="207" y="198"/>
                    <a:pt x="212" y="202"/>
                    <a:pt x="212" y="208"/>
                  </a:cubicBezTo>
                  <a:cubicBezTo>
                    <a:pt x="212" y="213"/>
                    <a:pt x="207" y="218"/>
                    <a:pt x="202" y="218"/>
                  </a:cubicBezTo>
                  <a:cubicBezTo>
                    <a:pt x="196" y="218"/>
                    <a:pt x="192" y="213"/>
                    <a:pt x="192" y="208"/>
                  </a:cubicBezTo>
                  <a:close/>
                  <a:moveTo>
                    <a:pt x="214" y="412"/>
                  </a:moveTo>
                  <a:cubicBezTo>
                    <a:pt x="114" y="412"/>
                    <a:pt x="114" y="412"/>
                    <a:pt x="114" y="412"/>
                  </a:cubicBezTo>
                  <a:cubicBezTo>
                    <a:pt x="114" y="236"/>
                    <a:pt x="114" y="236"/>
                    <a:pt x="114" y="236"/>
                  </a:cubicBezTo>
                  <a:cubicBezTo>
                    <a:pt x="214" y="236"/>
                    <a:pt x="214" y="236"/>
                    <a:pt x="214" y="236"/>
                  </a:cubicBezTo>
                  <a:cubicBezTo>
                    <a:pt x="214" y="412"/>
                    <a:pt x="214" y="412"/>
                    <a:pt x="214" y="412"/>
                  </a:cubicBezTo>
                  <a:close/>
                  <a:moveTo>
                    <a:pt x="241" y="239"/>
                  </a:moveTo>
                  <a:cubicBezTo>
                    <a:pt x="241" y="215"/>
                    <a:pt x="241" y="215"/>
                    <a:pt x="241" y="215"/>
                  </a:cubicBezTo>
                  <a:cubicBezTo>
                    <a:pt x="241" y="195"/>
                    <a:pt x="225" y="179"/>
                    <a:pt x="205" y="179"/>
                  </a:cubicBezTo>
                  <a:cubicBezTo>
                    <a:pt x="123" y="179"/>
                    <a:pt x="123" y="179"/>
                    <a:pt x="123" y="179"/>
                  </a:cubicBezTo>
                  <a:cubicBezTo>
                    <a:pt x="103" y="179"/>
                    <a:pt x="86" y="195"/>
                    <a:pt x="86" y="215"/>
                  </a:cubicBezTo>
                  <a:cubicBezTo>
                    <a:pt x="86" y="239"/>
                    <a:pt x="86" y="239"/>
                    <a:pt x="86" y="239"/>
                  </a:cubicBezTo>
                  <a:cubicBezTo>
                    <a:pt x="34" y="239"/>
                    <a:pt x="34" y="239"/>
                    <a:pt x="34" y="239"/>
                  </a:cubicBezTo>
                  <a:cubicBezTo>
                    <a:pt x="34" y="70"/>
                    <a:pt x="34" y="70"/>
                    <a:pt x="34" y="70"/>
                  </a:cubicBezTo>
                  <a:cubicBezTo>
                    <a:pt x="378" y="70"/>
                    <a:pt x="378" y="70"/>
                    <a:pt x="378" y="70"/>
                  </a:cubicBezTo>
                  <a:cubicBezTo>
                    <a:pt x="378" y="174"/>
                    <a:pt x="378" y="174"/>
                    <a:pt x="378" y="174"/>
                  </a:cubicBezTo>
                  <a:cubicBezTo>
                    <a:pt x="303" y="174"/>
                    <a:pt x="303" y="174"/>
                    <a:pt x="303" y="174"/>
                  </a:cubicBezTo>
                  <a:cubicBezTo>
                    <a:pt x="286" y="174"/>
                    <a:pt x="271" y="188"/>
                    <a:pt x="271" y="206"/>
                  </a:cubicBezTo>
                  <a:cubicBezTo>
                    <a:pt x="271" y="239"/>
                    <a:pt x="271" y="239"/>
                    <a:pt x="271" y="239"/>
                  </a:cubicBezTo>
                  <a:lnTo>
                    <a:pt x="241" y="2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US" dirty="0">
                <a:solidFill>
                  <a:srgbClr val="000000"/>
                </a:solidFill>
              </a:endParaRPr>
            </a:p>
          </p:txBody>
        </p:sp>
      </p:grpSp>
      <p:pic>
        <p:nvPicPr>
          <p:cNvPr id="374" name="Picture 29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31570" y="5096547"/>
            <a:ext cx="218935" cy="174164"/>
          </a:xfrm>
          <a:prstGeom prst="rect">
            <a:avLst/>
          </a:prstGeom>
          <a:ln>
            <a:noFill/>
          </a:ln>
        </p:spPr>
      </p:pic>
      <p:sp>
        <p:nvSpPr>
          <p:cNvPr id="2" name="TextBox 1"/>
          <p:cNvSpPr txBox="1"/>
          <p:nvPr/>
        </p:nvSpPr>
        <p:spPr>
          <a:xfrm>
            <a:off x="2392948" y="4823936"/>
            <a:ext cx="745504" cy="738664"/>
          </a:xfrm>
          <a:prstGeom prst="rect">
            <a:avLst/>
          </a:prstGeom>
          <a:noFill/>
          <a:ln>
            <a:noFill/>
          </a:ln>
        </p:spPr>
        <p:txBody>
          <a:bodyPr wrap="none" rtlCol="0">
            <a:spAutoFit/>
          </a:bodyPr>
          <a:lstStyle/>
          <a:p>
            <a:pPr algn="r"/>
            <a:r>
              <a:rPr lang="en-US" sz="1400" dirty="0" smtClean="0"/>
              <a:t>420m+</a:t>
            </a:r>
          </a:p>
          <a:p>
            <a:pPr algn="r"/>
            <a:r>
              <a:rPr lang="en-US" sz="1400" dirty="0"/>
              <a:t>€</a:t>
            </a:r>
            <a:r>
              <a:rPr lang="en-US" sz="1400" dirty="0" smtClean="0"/>
              <a:t>131bn</a:t>
            </a:r>
            <a:r>
              <a:rPr lang="en-US" sz="1400" dirty="0"/>
              <a:t> </a:t>
            </a:r>
            <a:endParaRPr lang="en-US" sz="1400" dirty="0" smtClean="0"/>
          </a:p>
          <a:p>
            <a:pPr algn="r"/>
            <a:r>
              <a:rPr lang="en-US" sz="1400" dirty="0" smtClean="0"/>
              <a:t>1.4</a:t>
            </a:r>
            <a:r>
              <a:rPr lang="en-US" sz="1400" dirty="0"/>
              <a:t>%</a:t>
            </a:r>
            <a:endParaRPr lang="ru-RU" sz="1400" dirty="0"/>
          </a:p>
        </p:txBody>
      </p:sp>
      <p:grpSp>
        <p:nvGrpSpPr>
          <p:cNvPr id="805" name="Group 287"/>
          <p:cNvGrpSpPr>
            <a:grpSpLocks noChangeAspect="1"/>
          </p:cNvGrpSpPr>
          <p:nvPr/>
        </p:nvGrpSpPr>
        <p:grpSpPr>
          <a:xfrm>
            <a:off x="10171740" y="1746230"/>
            <a:ext cx="235081" cy="203191"/>
            <a:chOff x="907542" y="2235673"/>
            <a:chExt cx="201513" cy="218951"/>
          </a:xfrm>
        </p:grpSpPr>
        <p:sp>
          <p:nvSpPr>
            <p:cNvPr id="806" name="Oval 40"/>
            <p:cNvSpPr>
              <a:spLocks noChangeArrowheads="1"/>
            </p:cNvSpPr>
            <p:nvPr/>
          </p:nvSpPr>
          <p:spPr bwMode="auto">
            <a:xfrm>
              <a:off x="940861"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07" name="Freeform 41"/>
            <p:cNvSpPr>
              <a:spLocks/>
            </p:cNvSpPr>
            <p:nvPr/>
          </p:nvSpPr>
          <p:spPr bwMode="auto">
            <a:xfrm>
              <a:off x="907542" y="2273751"/>
              <a:ext cx="99956" cy="180873"/>
            </a:xfrm>
            <a:custGeom>
              <a:avLst/>
              <a:gdLst>
                <a:gd name="T0" fmla="*/ 18 w 18"/>
                <a:gd name="T1" fmla="*/ 12 h 32"/>
                <a:gd name="T2" fmla="*/ 15 w 18"/>
                <a:gd name="T3" fmla="*/ 2 h 32"/>
                <a:gd name="T4" fmla="*/ 13 w 18"/>
                <a:gd name="T5" fmla="*/ 0 h 32"/>
                <a:gd name="T6" fmla="*/ 5 w 18"/>
                <a:gd name="T7" fmla="*/ 0 h 32"/>
                <a:gd name="T8" fmla="*/ 4 w 18"/>
                <a:gd name="T9" fmla="*/ 1 h 32"/>
                <a:gd name="T10" fmla="*/ 3 w 18"/>
                <a:gd name="T11" fmla="*/ 2 h 32"/>
                <a:gd name="T12" fmla="*/ 3 w 18"/>
                <a:gd name="T13" fmla="*/ 2 h 32"/>
                <a:gd name="T14" fmla="*/ 3 w 18"/>
                <a:gd name="T15" fmla="*/ 2 h 32"/>
                <a:gd name="T16" fmla="*/ 0 w 18"/>
                <a:gd name="T17" fmla="*/ 12 h 32"/>
                <a:gd name="T18" fmla="*/ 1 w 18"/>
                <a:gd name="T19" fmla="*/ 14 h 32"/>
                <a:gd name="T20" fmla="*/ 3 w 18"/>
                <a:gd name="T21" fmla="*/ 13 h 32"/>
                <a:gd name="T22" fmla="*/ 5 w 18"/>
                <a:gd name="T23" fmla="*/ 5 h 32"/>
                <a:gd name="T24" fmla="*/ 5 w 18"/>
                <a:gd name="T25" fmla="*/ 5 h 32"/>
                <a:gd name="T26" fmla="*/ 6 w 18"/>
                <a:gd name="T27" fmla="*/ 5 h 32"/>
                <a:gd name="T28" fmla="*/ 2 w 18"/>
                <a:gd name="T29" fmla="*/ 19 h 32"/>
                <a:gd name="T30" fmla="*/ 6 w 18"/>
                <a:gd name="T31" fmla="*/ 19 h 32"/>
                <a:gd name="T32" fmla="*/ 6 w 18"/>
                <a:gd name="T33" fmla="*/ 31 h 32"/>
                <a:gd name="T34" fmla="*/ 7 w 18"/>
                <a:gd name="T35" fmla="*/ 32 h 32"/>
                <a:gd name="T36" fmla="*/ 9 w 18"/>
                <a:gd name="T37" fmla="*/ 31 h 32"/>
                <a:gd name="T38" fmla="*/ 9 w 18"/>
                <a:gd name="T39" fmla="*/ 19 h 32"/>
                <a:gd name="T40" fmla="*/ 10 w 18"/>
                <a:gd name="T41" fmla="*/ 19 h 32"/>
                <a:gd name="T42" fmla="*/ 10 w 18"/>
                <a:gd name="T43" fmla="*/ 31 h 32"/>
                <a:gd name="T44" fmla="*/ 11 w 18"/>
                <a:gd name="T45" fmla="*/ 32 h 32"/>
                <a:gd name="T46" fmla="*/ 13 w 18"/>
                <a:gd name="T47" fmla="*/ 31 h 32"/>
                <a:gd name="T48" fmla="*/ 13 w 18"/>
                <a:gd name="T49" fmla="*/ 19 h 32"/>
                <a:gd name="T50" fmla="*/ 17 w 18"/>
                <a:gd name="T51" fmla="*/ 19 h 32"/>
                <a:gd name="T52" fmla="*/ 13 w 18"/>
                <a:gd name="T53" fmla="*/ 5 h 32"/>
                <a:gd name="T54" fmla="*/ 13 w 18"/>
                <a:gd name="T55" fmla="*/ 5 h 32"/>
                <a:gd name="T56" fmla="*/ 13 w 18"/>
                <a:gd name="T57" fmla="*/ 5 h 32"/>
                <a:gd name="T58" fmla="*/ 16 w 18"/>
                <a:gd name="T59" fmla="*/ 13 h 32"/>
                <a:gd name="T60" fmla="*/ 17 w 18"/>
                <a:gd name="T61" fmla="*/ 14 h 32"/>
                <a:gd name="T62" fmla="*/ 18 w 18"/>
                <a:gd name="T6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32">
                  <a:moveTo>
                    <a:pt x="18" y="12"/>
                  </a:moveTo>
                  <a:cubicBezTo>
                    <a:pt x="15" y="2"/>
                    <a:pt x="15" y="2"/>
                    <a:pt x="15" y="2"/>
                  </a:cubicBezTo>
                  <a:cubicBezTo>
                    <a:pt x="15" y="1"/>
                    <a:pt x="14" y="0"/>
                    <a:pt x="13" y="0"/>
                  </a:cubicBezTo>
                  <a:cubicBezTo>
                    <a:pt x="5" y="0"/>
                    <a:pt x="5" y="0"/>
                    <a:pt x="5" y="0"/>
                  </a:cubicBezTo>
                  <a:cubicBezTo>
                    <a:pt x="5" y="0"/>
                    <a:pt x="4" y="1"/>
                    <a:pt x="4" y="1"/>
                  </a:cubicBezTo>
                  <a:cubicBezTo>
                    <a:pt x="4" y="1"/>
                    <a:pt x="4" y="1"/>
                    <a:pt x="3" y="2"/>
                  </a:cubicBezTo>
                  <a:cubicBezTo>
                    <a:pt x="3" y="2"/>
                    <a:pt x="3" y="2"/>
                    <a:pt x="3" y="2"/>
                  </a:cubicBezTo>
                  <a:cubicBezTo>
                    <a:pt x="3" y="2"/>
                    <a:pt x="3" y="2"/>
                    <a:pt x="3" y="2"/>
                  </a:cubicBezTo>
                  <a:cubicBezTo>
                    <a:pt x="0" y="12"/>
                    <a:pt x="0" y="12"/>
                    <a:pt x="0" y="12"/>
                  </a:cubicBezTo>
                  <a:cubicBezTo>
                    <a:pt x="0" y="13"/>
                    <a:pt x="0" y="13"/>
                    <a:pt x="1" y="14"/>
                  </a:cubicBezTo>
                  <a:cubicBezTo>
                    <a:pt x="2" y="14"/>
                    <a:pt x="2" y="14"/>
                    <a:pt x="3" y="13"/>
                  </a:cubicBezTo>
                  <a:cubicBezTo>
                    <a:pt x="5" y="5"/>
                    <a:pt x="5" y="5"/>
                    <a:pt x="5" y="5"/>
                  </a:cubicBezTo>
                  <a:cubicBezTo>
                    <a:pt x="5" y="5"/>
                    <a:pt x="5" y="5"/>
                    <a:pt x="5" y="5"/>
                  </a:cubicBezTo>
                  <a:cubicBezTo>
                    <a:pt x="6" y="5"/>
                    <a:pt x="6" y="5"/>
                    <a:pt x="6" y="5"/>
                  </a:cubicBezTo>
                  <a:cubicBezTo>
                    <a:pt x="2" y="19"/>
                    <a:pt x="2" y="19"/>
                    <a:pt x="2" y="19"/>
                  </a:cubicBezTo>
                  <a:cubicBezTo>
                    <a:pt x="6" y="19"/>
                    <a:pt x="6" y="19"/>
                    <a:pt x="6" y="19"/>
                  </a:cubicBezTo>
                  <a:cubicBezTo>
                    <a:pt x="6" y="31"/>
                    <a:pt x="6" y="31"/>
                    <a:pt x="6" y="31"/>
                  </a:cubicBezTo>
                  <a:cubicBezTo>
                    <a:pt x="6" y="32"/>
                    <a:pt x="6" y="32"/>
                    <a:pt x="7" y="32"/>
                  </a:cubicBezTo>
                  <a:cubicBezTo>
                    <a:pt x="8" y="32"/>
                    <a:pt x="9" y="32"/>
                    <a:pt x="9" y="31"/>
                  </a:cubicBezTo>
                  <a:cubicBezTo>
                    <a:pt x="9" y="19"/>
                    <a:pt x="9" y="19"/>
                    <a:pt x="9" y="19"/>
                  </a:cubicBezTo>
                  <a:cubicBezTo>
                    <a:pt x="10" y="19"/>
                    <a:pt x="10" y="19"/>
                    <a:pt x="10" y="19"/>
                  </a:cubicBezTo>
                  <a:cubicBezTo>
                    <a:pt x="10" y="31"/>
                    <a:pt x="10" y="31"/>
                    <a:pt x="10" y="31"/>
                  </a:cubicBezTo>
                  <a:cubicBezTo>
                    <a:pt x="10" y="32"/>
                    <a:pt x="10" y="32"/>
                    <a:pt x="11" y="32"/>
                  </a:cubicBezTo>
                  <a:cubicBezTo>
                    <a:pt x="12" y="32"/>
                    <a:pt x="13" y="32"/>
                    <a:pt x="13" y="31"/>
                  </a:cubicBezTo>
                  <a:cubicBezTo>
                    <a:pt x="13" y="19"/>
                    <a:pt x="13" y="19"/>
                    <a:pt x="13" y="19"/>
                  </a:cubicBezTo>
                  <a:cubicBezTo>
                    <a:pt x="17" y="19"/>
                    <a:pt x="17" y="19"/>
                    <a:pt x="17" y="19"/>
                  </a:cubicBezTo>
                  <a:cubicBezTo>
                    <a:pt x="13" y="5"/>
                    <a:pt x="13" y="5"/>
                    <a:pt x="13" y="5"/>
                  </a:cubicBezTo>
                  <a:cubicBezTo>
                    <a:pt x="13" y="5"/>
                    <a:pt x="13" y="5"/>
                    <a:pt x="13" y="5"/>
                  </a:cubicBezTo>
                  <a:cubicBezTo>
                    <a:pt x="13" y="5"/>
                    <a:pt x="13" y="5"/>
                    <a:pt x="13" y="5"/>
                  </a:cubicBezTo>
                  <a:cubicBezTo>
                    <a:pt x="16" y="13"/>
                    <a:pt x="16" y="13"/>
                    <a:pt x="16" y="13"/>
                  </a:cubicBezTo>
                  <a:cubicBezTo>
                    <a:pt x="16" y="14"/>
                    <a:pt x="17" y="14"/>
                    <a:pt x="17" y="14"/>
                  </a:cubicBezTo>
                  <a:cubicBezTo>
                    <a:pt x="18" y="13"/>
                    <a:pt x="18" y="13"/>
                    <a:pt x="18"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08" name="Freeform 6"/>
            <p:cNvSpPr>
              <a:spLocks/>
            </p:cNvSpPr>
            <p:nvPr/>
          </p:nvSpPr>
          <p:spPr bwMode="auto">
            <a:xfrm>
              <a:off x="1020061" y="2271744"/>
              <a:ext cx="88994" cy="182880"/>
            </a:xfrm>
            <a:custGeom>
              <a:avLst/>
              <a:gdLst>
                <a:gd name="T0" fmla="*/ 12 w 16"/>
                <a:gd name="T1" fmla="*/ 0 h 34"/>
                <a:gd name="T2" fmla="*/ 4 w 16"/>
                <a:gd name="T3" fmla="*/ 0 h 34"/>
                <a:gd name="T4" fmla="*/ 0 w 16"/>
                <a:gd name="T5" fmla="*/ 4 h 34"/>
                <a:gd name="T6" fmla="*/ 0 w 16"/>
                <a:gd name="T7" fmla="*/ 4 h 34"/>
                <a:gd name="T8" fmla="*/ 0 w 16"/>
                <a:gd name="T9" fmla="*/ 4 h 34"/>
                <a:gd name="T10" fmla="*/ 0 w 16"/>
                <a:gd name="T11" fmla="*/ 15 h 34"/>
                <a:gd name="T12" fmla="*/ 2 w 16"/>
                <a:gd name="T13" fmla="*/ 17 h 34"/>
                <a:gd name="T14" fmla="*/ 3 w 16"/>
                <a:gd name="T15" fmla="*/ 15 h 34"/>
                <a:gd name="T16" fmla="*/ 3 w 16"/>
                <a:gd name="T17" fmla="*/ 6 h 34"/>
                <a:gd name="T18" fmla="*/ 4 w 16"/>
                <a:gd name="T19" fmla="*/ 6 h 34"/>
                <a:gd name="T20" fmla="*/ 4 w 16"/>
                <a:gd name="T21" fmla="*/ 15 h 34"/>
                <a:gd name="T22" fmla="*/ 4 w 16"/>
                <a:gd name="T23" fmla="*/ 15 h 34"/>
                <a:gd name="T24" fmla="*/ 4 w 16"/>
                <a:gd name="T25" fmla="*/ 32 h 34"/>
                <a:gd name="T26" fmla="*/ 6 w 16"/>
                <a:gd name="T27" fmla="*/ 34 h 34"/>
                <a:gd name="T28" fmla="*/ 8 w 16"/>
                <a:gd name="T29" fmla="*/ 32 h 34"/>
                <a:gd name="T30" fmla="*/ 8 w 16"/>
                <a:gd name="T31" fmla="*/ 17 h 34"/>
                <a:gd name="T32" fmla="*/ 9 w 16"/>
                <a:gd name="T33" fmla="*/ 17 h 34"/>
                <a:gd name="T34" fmla="*/ 9 w 16"/>
                <a:gd name="T35" fmla="*/ 32 h 34"/>
                <a:gd name="T36" fmla="*/ 11 w 16"/>
                <a:gd name="T37" fmla="*/ 34 h 34"/>
                <a:gd name="T38" fmla="*/ 12 w 16"/>
                <a:gd name="T39" fmla="*/ 32 h 34"/>
                <a:gd name="T40" fmla="*/ 12 w 16"/>
                <a:gd name="T41" fmla="*/ 15 h 34"/>
                <a:gd name="T42" fmla="*/ 12 w 16"/>
                <a:gd name="T43" fmla="*/ 15 h 34"/>
                <a:gd name="T44" fmla="*/ 12 w 16"/>
                <a:gd name="T45" fmla="*/ 6 h 34"/>
                <a:gd name="T46" fmla="*/ 13 w 16"/>
                <a:gd name="T47" fmla="*/ 6 h 34"/>
                <a:gd name="T48" fmla="*/ 13 w 16"/>
                <a:gd name="T49" fmla="*/ 15 h 34"/>
                <a:gd name="T50" fmla="*/ 15 w 16"/>
                <a:gd name="T51" fmla="*/ 17 h 34"/>
                <a:gd name="T52" fmla="*/ 16 w 16"/>
                <a:gd name="T53" fmla="*/ 15 h 34"/>
                <a:gd name="T54" fmla="*/ 16 w 16"/>
                <a:gd name="T55" fmla="*/ 4 h 34"/>
                <a:gd name="T56" fmla="*/ 16 w 16"/>
                <a:gd name="T57" fmla="*/ 4 h 34"/>
                <a:gd name="T58" fmla="*/ 16 w 16"/>
                <a:gd name="T59" fmla="*/ 3 h 34"/>
                <a:gd name="T60" fmla="*/ 12 w 16"/>
                <a:gd name="T6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 h="34">
                  <a:moveTo>
                    <a:pt x="12" y="0"/>
                  </a:moveTo>
                  <a:cubicBezTo>
                    <a:pt x="4" y="0"/>
                    <a:pt x="4" y="0"/>
                    <a:pt x="4" y="0"/>
                  </a:cubicBezTo>
                  <a:cubicBezTo>
                    <a:pt x="2" y="0"/>
                    <a:pt x="0" y="3"/>
                    <a:pt x="0" y="4"/>
                  </a:cubicBezTo>
                  <a:cubicBezTo>
                    <a:pt x="0" y="4"/>
                    <a:pt x="0" y="4"/>
                    <a:pt x="0" y="4"/>
                  </a:cubicBezTo>
                  <a:cubicBezTo>
                    <a:pt x="0" y="4"/>
                    <a:pt x="0" y="4"/>
                    <a:pt x="0" y="4"/>
                  </a:cubicBezTo>
                  <a:cubicBezTo>
                    <a:pt x="0" y="15"/>
                    <a:pt x="0" y="15"/>
                    <a:pt x="0" y="15"/>
                  </a:cubicBezTo>
                  <a:cubicBezTo>
                    <a:pt x="0" y="16"/>
                    <a:pt x="1" y="17"/>
                    <a:pt x="2" y="17"/>
                  </a:cubicBezTo>
                  <a:cubicBezTo>
                    <a:pt x="2" y="17"/>
                    <a:pt x="3" y="16"/>
                    <a:pt x="3" y="15"/>
                  </a:cubicBezTo>
                  <a:cubicBezTo>
                    <a:pt x="3" y="6"/>
                    <a:pt x="3" y="6"/>
                    <a:pt x="3" y="6"/>
                  </a:cubicBezTo>
                  <a:cubicBezTo>
                    <a:pt x="4" y="6"/>
                    <a:pt x="4" y="6"/>
                    <a:pt x="4" y="6"/>
                  </a:cubicBezTo>
                  <a:cubicBezTo>
                    <a:pt x="4" y="15"/>
                    <a:pt x="4" y="15"/>
                    <a:pt x="4" y="15"/>
                  </a:cubicBezTo>
                  <a:cubicBezTo>
                    <a:pt x="4" y="15"/>
                    <a:pt x="4" y="15"/>
                    <a:pt x="4" y="15"/>
                  </a:cubicBezTo>
                  <a:cubicBezTo>
                    <a:pt x="4" y="32"/>
                    <a:pt x="4" y="32"/>
                    <a:pt x="4" y="32"/>
                  </a:cubicBezTo>
                  <a:cubicBezTo>
                    <a:pt x="4" y="33"/>
                    <a:pt x="5" y="34"/>
                    <a:pt x="6" y="34"/>
                  </a:cubicBezTo>
                  <a:cubicBezTo>
                    <a:pt x="7" y="34"/>
                    <a:pt x="8" y="33"/>
                    <a:pt x="8" y="32"/>
                  </a:cubicBezTo>
                  <a:cubicBezTo>
                    <a:pt x="8" y="17"/>
                    <a:pt x="8" y="17"/>
                    <a:pt x="8" y="17"/>
                  </a:cubicBezTo>
                  <a:cubicBezTo>
                    <a:pt x="9" y="17"/>
                    <a:pt x="9" y="17"/>
                    <a:pt x="9" y="17"/>
                  </a:cubicBezTo>
                  <a:cubicBezTo>
                    <a:pt x="9" y="32"/>
                    <a:pt x="9" y="32"/>
                    <a:pt x="9" y="32"/>
                  </a:cubicBezTo>
                  <a:cubicBezTo>
                    <a:pt x="9" y="33"/>
                    <a:pt x="10" y="34"/>
                    <a:pt x="11" y="34"/>
                  </a:cubicBezTo>
                  <a:cubicBezTo>
                    <a:pt x="12" y="34"/>
                    <a:pt x="12" y="33"/>
                    <a:pt x="12" y="32"/>
                  </a:cubicBezTo>
                  <a:cubicBezTo>
                    <a:pt x="12" y="15"/>
                    <a:pt x="12" y="15"/>
                    <a:pt x="12" y="15"/>
                  </a:cubicBezTo>
                  <a:cubicBezTo>
                    <a:pt x="12" y="15"/>
                    <a:pt x="12" y="15"/>
                    <a:pt x="12" y="15"/>
                  </a:cubicBezTo>
                  <a:cubicBezTo>
                    <a:pt x="12" y="6"/>
                    <a:pt x="12" y="6"/>
                    <a:pt x="12" y="6"/>
                  </a:cubicBezTo>
                  <a:cubicBezTo>
                    <a:pt x="13" y="6"/>
                    <a:pt x="13" y="6"/>
                    <a:pt x="13" y="6"/>
                  </a:cubicBezTo>
                  <a:cubicBezTo>
                    <a:pt x="13" y="15"/>
                    <a:pt x="13" y="15"/>
                    <a:pt x="13" y="15"/>
                  </a:cubicBezTo>
                  <a:cubicBezTo>
                    <a:pt x="13" y="16"/>
                    <a:pt x="14" y="17"/>
                    <a:pt x="15" y="17"/>
                  </a:cubicBezTo>
                  <a:cubicBezTo>
                    <a:pt x="16" y="17"/>
                    <a:pt x="16" y="16"/>
                    <a:pt x="16" y="15"/>
                  </a:cubicBezTo>
                  <a:cubicBezTo>
                    <a:pt x="16" y="4"/>
                    <a:pt x="16" y="4"/>
                    <a:pt x="16" y="4"/>
                  </a:cubicBezTo>
                  <a:cubicBezTo>
                    <a:pt x="16" y="4"/>
                    <a:pt x="16" y="4"/>
                    <a:pt x="16" y="4"/>
                  </a:cubicBezTo>
                  <a:cubicBezTo>
                    <a:pt x="16" y="3"/>
                    <a:pt x="16" y="3"/>
                    <a:pt x="16" y="3"/>
                  </a:cubicBezTo>
                  <a:cubicBezTo>
                    <a:pt x="16" y="2"/>
                    <a:pt x="15" y="0"/>
                    <a:pt x="1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09" name="Oval 40"/>
            <p:cNvSpPr>
              <a:spLocks noChangeArrowheads="1"/>
            </p:cNvSpPr>
            <p:nvPr/>
          </p:nvSpPr>
          <p:spPr bwMode="auto">
            <a:xfrm>
              <a:off x="1047899"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grpSp>
      <p:grpSp>
        <p:nvGrpSpPr>
          <p:cNvPr id="810" name="Group 292"/>
          <p:cNvGrpSpPr>
            <a:grpSpLocks noChangeAspect="1"/>
          </p:cNvGrpSpPr>
          <p:nvPr/>
        </p:nvGrpSpPr>
        <p:grpSpPr>
          <a:xfrm>
            <a:off x="10167370" y="2193118"/>
            <a:ext cx="413953" cy="145137"/>
            <a:chOff x="134044" y="2816686"/>
            <a:chExt cx="829879" cy="365760"/>
          </a:xfrm>
        </p:grpSpPr>
        <p:grpSp>
          <p:nvGrpSpPr>
            <p:cNvPr id="811" name="Group 293"/>
            <p:cNvGrpSpPr>
              <a:grpSpLocks noChangeAspect="1"/>
            </p:cNvGrpSpPr>
            <p:nvPr/>
          </p:nvGrpSpPr>
          <p:grpSpPr>
            <a:xfrm>
              <a:off x="557360" y="2816686"/>
              <a:ext cx="406563" cy="365760"/>
              <a:chOff x="5634038" y="542925"/>
              <a:chExt cx="1819275" cy="1636713"/>
            </a:xfrm>
            <a:solidFill>
              <a:schemeClr val="tx1"/>
            </a:solidFill>
          </p:grpSpPr>
          <p:sp>
            <p:nvSpPr>
              <p:cNvPr id="813" name="Freeform 63"/>
              <p:cNvSpPr>
                <a:spLocks noEditPoints="1"/>
              </p:cNvSpPr>
              <p:nvPr/>
            </p:nvSpPr>
            <p:spPr bwMode="auto">
              <a:xfrm>
                <a:off x="5634038" y="542925"/>
                <a:ext cx="1819275" cy="1370013"/>
              </a:xfrm>
              <a:custGeom>
                <a:avLst/>
                <a:gdLst>
                  <a:gd name="T0" fmla="*/ 456 w 485"/>
                  <a:gd name="T1" fmla="*/ 0 h 365"/>
                  <a:gd name="T2" fmla="*/ 30 w 485"/>
                  <a:gd name="T3" fmla="*/ 0 h 365"/>
                  <a:gd name="T4" fmla="*/ 0 w 485"/>
                  <a:gd name="T5" fmla="*/ 30 h 365"/>
                  <a:gd name="T6" fmla="*/ 0 w 485"/>
                  <a:gd name="T7" fmla="*/ 336 h 365"/>
                  <a:gd name="T8" fmla="*/ 30 w 485"/>
                  <a:gd name="T9" fmla="*/ 365 h 365"/>
                  <a:gd name="T10" fmla="*/ 456 w 485"/>
                  <a:gd name="T11" fmla="*/ 365 h 365"/>
                  <a:gd name="T12" fmla="*/ 485 w 485"/>
                  <a:gd name="T13" fmla="*/ 336 h 365"/>
                  <a:gd name="T14" fmla="*/ 485 w 485"/>
                  <a:gd name="T15" fmla="*/ 30 h 365"/>
                  <a:gd name="T16" fmla="*/ 456 w 485"/>
                  <a:gd name="T17" fmla="*/ 0 h 365"/>
                  <a:gd name="T18" fmla="*/ 448 w 485"/>
                  <a:gd name="T19" fmla="*/ 314 h 365"/>
                  <a:gd name="T20" fmla="*/ 37 w 485"/>
                  <a:gd name="T21" fmla="*/ 314 h 365"/>
                  <a:gd name="T22" fmla="*/ 37 w 485"/>
                  <a:gd name="T23" fmla="*/ 42 h 365"/>
                  <a:gd name="T24" fmla="*/ 448 w 485"/>
                  <a:gd name="T25" fmla="*/ 42 h 365"/>
                  <a:gd name="T26" fmla="*/ 448 w 485"/>
                  <a:gd name="T27" fmla="*/ 31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5" h="365">
                    <a:moveTo>
                      <a:pt x="456" y="0"/>
                    </a:moveTo>
                    <a:cubicBezTo>
                      <a:pt x="30" y="0"/>
                      <a:pt x="30" y="0"/>
                      <a:pt x="30" y="0"/>
                    </a:cubicBezTo>
                    <a:cubicBezTo>
                      <a:pt x="14" y="0"/>
                      <a:pt x="0" y="13"/>
                      <a:pt x="0" y="30"/>
                    </a:cubicBezTo>
                    <a:cubicBezTo>
                      <a:pt x="0" y="336"/>
                      <a:pt x="0" y="336"/>
                      <a:pt x="0" y="336"/>
                    </a:cubicBezTo>
                    <a:cubicBezTo>
                      <a:pt x="0" y="352"/>
                      <a:pt x="14" y="365"/>
                      <a:pt x="30" y="365"/>
                    </a:cubicBezTo>
                    <a:cubicBezTo>
                      <a:pt x="456" y="365"/>
                      <a:pt x="456" y="365"/>
                      <a:pt x="456" y="365"/>
                    </a:cubicBezTo>
                    <a:cubicBezTo>
                      <a:pt x="472" y="365"/>
                      <a:pt x="485" y="352"/>
                      <a:pt x="485" y="336"/>
                    </a:cubicBezTo>
                    <a:cubicBezTo>
                      <a:pt x="485" y="30"/>
                      <a:pt x="485" y="30"/>
                      <a:pt x="485" y="30"/>
                    </a:cubicBezTo>
                    <a:cubicBezTo>
                      <a:pt x="485" y="13"/>
                      <a:pt x="472" y="0"/>
                      <a:pt x="456" y="0"/>
                    </a:cubicBezTo>
                    <a:close/>
                    <a:moveTo>
                      <a:pt x="448" y="314"/>
                    </a:moveTo>
                    <a:cubicBezTo>
                      <a:pt x="37" y="314"/>
                      <a:pt x="37" y="314"/>
                      <a:pt x="37" y="314"/>
                    </a:cubicBezTo>
                    <a:cubicBezTo>
                      <a:pt x="37" y="42"/>
                      <a:pt x="37" y="42"/>
                      <a:pt x="37" y="42"/>
                    </a:cubicBezTo>
                    <a:cubicBezTo>
                      <a:pt x="448" y="42"/>
                      <a:pt x="448" y="42"/>
                      <a:pt x="448" y="42"/>
                    </a:cubicBezTo>
                    <a:lnTo>
                      <a:pt x="448" y="314"/>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814" name="Freeform 64"/>
              <p:cNvSpPr>
                <a:spLocks/>
              </p:cNvSpPr>
              <p:nvPr/>
            </p:nvSpPr>
            <p:spPr bwMode="auto">
              <a:xfrm>
                <a:off x="6129338" y="1965325"/>
                <a:ext cx="831850" cy="214313"/>
              </a:xfrm>
              <a:custGeom>
                <a:avLst/>
                <a:gdLst>
                  <a:gd name="T0" fmla="*/ 132 w 524"/>
                  <a:gd name="T1" fmla="*/ 0 h 135"/>
                  <a:gd name="T2" fmla="*/ 0 w 524"/>
                  <a:gd name="T3" fmla="*/ 135 h 135"/>
                  <a:gd name="T4" fmla="*/ 524 w 524"/>
                  <a:gd name="T5" fmla="*/ 135 h 135"/>
                  <a:gd name="T6" fmla="*/ 392 w 524"/>
                  <a:gd name="T7" fmla="*/ 0 h 135"/>
                  <a:gd name="T8" fmla="*/ 132 w 524"/>
                  <a:gd name="T9" fmla="*/ 0 h 135"/>
                </a:gdLst>
                <a:ahLst/>
                <a:cxnLst>
                  <a:cxn ang="0">
                    <a:pos x="T0" y="T1"/>
                  </a:cxn>
                  <a:cxn ang="0">
                    <a:pos x="T2" y="T3"/>
                  </a:cxn>
                  <a:cxn ang="0">
                    <a:pos x="T4" y="T5"/>
                  </a:cxn>
                  <a:cxn ang="0">
                    <a:pos x="T6" y="T7"/>
                  </a:cxn>
                  <a:cxn ang="0">
                    <a:pos x="T8" y="T9"/>
                  </a:cxn>
                </a:cxnLst>
                <a:rect l="0" t="0" r="r" b="b"/>
                <a:pathLst>
                  <a:path w="524" h="135">
                    <a:moveTo>
                      <a:pt x="132" y="0"/>
                    </a:moveTo>
                    <a:lnTo>
                      <a:pt x="0" y="135"/>
                    </a:lnTo>
                    <a:lnTo>
                      <a:pt x="524" y="135"/>
                    </a:lnTo>
                    <a:lnTo>
                      <a:pt x="392" y="0"/>
                    </a:lnTo>
                    <a:lnTo>
                      <a:pt x="132" y="0"/>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815" name="Freeform 65"/>
              <p:cNvSpPr>
                <a:spLocks/>
              </p:cNvSpPr>
              <p:nvPr/>
            </p:nvSpPr>
            <p:spPr bwMode="auto">
              <a:xfrm>
                <a:off x="5934076" y="1001713"/>
                <a:ext cx="1192213" cy="512763"/>
              </a:xfrm>
              <a:custGeom>
                <a:avLst/>
                <a:gdLst>
                  <a:gd name="T0" fmla="*/ 20 w 318"/>
                  <a:gd name="T1" fmla="*/ 137 h 137"/>
                  <a:gd name="T2" fmla="*/ 40 w 318"/>
                  <a:gd name="T3" fmla="*/ 118 h 137"/>
                  <a:gd name="T4" fmla="*/ 39 w 318"/>
                  <a:gd name="T5" fmla="*/ 112 h 137"/>
                  <a:gd name="T6" fmla="*/ 129 w 318"/>
                  <a:gd name="T7" fmla="*/ 40 h 137"/>
                  <a:gd name="T8" fmla="*/ 140 w 318"/>
                  <a:gd name="T9" fmla="*/ 44 h 137"/>
                  <a:gd name="T10" fmla="*/ 150 w 318"/>
                  <a:gd name="T11" fmla="*/ 41 h 137"/>
                  <a:gd name="T12" fmla="*/ 201 w 318"/>
                  <a:gd name="T13" fmla="*/ 85 h 137"/>
                  <a:gd name="T14" fmla="*/ 200 w 318"/>
                  <a:gd name="T15" fmla="*/ 88 h 137"/>
                  <a:gd name="T16" fmla="*/ 220 w 318"/>
                  <a:gd name="T17" fmla="*/ 108 h 137"/>
                  <a:gd name="T18" fmla="*/ 239 w 318"/>
                  <a:gd name="T19" fmla="*/ 88 h 137"/>
                  <a:gd name="T20" fmla="*/ 238 w 318"/>
                  <a:gd name="T21" fmla="*/ 83 h 137"/>
                  <a:gd name="T22" fmla="*/ 289 w 318"/>
                  <a:gd name="T23" fmla="*/ 37 h 137"/>
                  <a:gd name="T24" fmla="*/ 298 w 318"/>
                  <a:gd name="T25" fmla="*/ 39 h 137"/>
                  <a:gd name="T26" fmla="*/ 318 w 318"/>
                  <a:gd name="T27" fmla="*/ 19 h 137"/>
                  <a:gd name="T28" fmla="*/ 298 w 318"/>
                  <a:gd name="T29" fmla="*/ 0 h 137"/>
                  <a:gd name="T30" fmla="*/ 279 w 318"/>
                  <a:gd name="T31" fmla="*/ 19 h 137"/>
                  <a:gd name="T32" fmla="*/ 280 w 318"/>
                  <a:gd name="T33" fmla="*/ 27 h 137"/>
                  <a:gd name="T34" fmla="*/ 230 w 318"/>
                  <a:gd name="T35" fmla="*/ 72 h 137"/>
                  <a:gd name="T36" fmla="*/ 220 w 318"/>
                  <a:gd name="T37" fmla="*/ 68 h 137"/>
                  <a:gd name="T38" fmla="*/ 208 w 318"/>
                  <a:gd name="T39" fmla="*/ 73 h 137"/>
                  <a:gd name="T40" fmla="*/ 158 w 318"/>
                  <a:gd name="T41" fmla="*/ 31 h 137"/>
                  <a:gd name="T42" fmla="*/ 160 w 318"/>
                  <a:gd name="T43" fmla="*/ 24 h 137"/>
                  <a:gd name="T44" fmla="*/ 140 w 318"/>
                  <a:gd name="T45" fmla="*/ 5 h 137"/>
                  <a:gd name="T46" fmla="*/ 120 w 318"/>
                  <a:gd name="T47" fmla="*/ 24 h 137"/>
                  <a:gd name="T48" fmla="*/ 122 w 318"/>
                  <a:gd name="T49" fmla="*/ 31 h 137"/>
                  <a:gd name="T50" fmla="*/ 31 w 318"/>
                  <a:gd name="T51" fmla="*/ 102 h 137"/>
                  <a:gd name="T52" fmla="*/ 20 w 318"/>
                  <a:gd name="T53" fmla="*/ 98 h 137"/>
                  <a:gd name="T54" fmla="*/ 0 w 318"/>
                  <a:gd name="T55" fmla="*/ 118 h 137"/>
                  <a:gd name="T56" fmla="*/ 20 w 318"/>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8" h="137">
                    <a:moveTo>
                      <a:pt x="20" y="137"/>
                    </a:moveTo>
                    <a:cubicBezTo>
                      <a:pt x="31" y="137"/>
                      <a:pt x="40" y="129"/>
                      <a:pt x="40" y="118"/>
                    </a:cubicBezTo>
                    <a:cubicBezTo>
                      <a:pt x="40" y="116"/>
                      <a:pt x="39" y="114"/>
                      <a:pt x="39" y="112"/>
                    </a:cubicBezTo>
                    <a:cubicBezTo>
                      <a:pt x="64" y="92"/>
                      <a:pt x="109" y="56"/>
                      <a:pt x="129" y="40"/>
                    </a:cubicBezTo>
                    <a:cubicBezTo>
                      <a:pt x="132" y="43"/>
                      <a:pt x="136" y="44"/>
                      <a:pt x="140" y="44"/>
                    </a:cubicBezTo>
                    <a:cubicBezTo>
                      <a:pt x="144" y="44"/>
                      <a:pt x="147" y="43"/>
                      <a:pt x="150" y="41"/>
                    </a:cubicBezTo>
                    <a:cubicBezTo>
                      <a:pt x="163" y="53"/>
                      <a:pt x="185" y="71"/>
                      <a:pt x="201" y="85"/>
                    </a:cubicBezTo>
                    <a:cubicBezTo>
                      <a:pt x="200" y="86"/>
                      <a:pt x="200" y="87"/>
                      <a:pt x="200" y="88"/>
                    </a:cubicBezTo>
                    <a:cubicBezTo>
                      <a:pt x="200" y="99"/>
                      <a:pt x="209" y="108"/>
                      <a:pt x="220" y="108"/>
                    </a:cubicBezTo>
                    <a:cubicBezTo>
                      <a:pt x="231" y="108"/>
                      <a:pt x="239" y="99"/>
                      <a:pt x="239" y="88"/>
                    </a:cubicBezTo>
                    <a:cubicBezTo>
                      <a:pt x="239" y="86"/>
                      <a:pt x="239" y="84"/>
                      <a:pt x="238" y="83"/>
                    </a:cubicBezTo>
                    <a:cubicBezTo>
                      <a:pt x="289" y="37"/>
                      <a:pt x="289" y="37"/>
                      <a:pt x="289" y="37"/>
                    </a:cubicBezTo>
                    <a:cubicBezTo>
                      <a:pt x="292" y="38"/>
                      <a:pt x="295" y="39"/>
                      <a:pt x="298" y="39"/>
                    </a:cubicBezTo>
                    <a:cubicBezTo>
                      <a:pt x="309" y="39"/>
                      <a:pt x="318" y="30"/>
                      <a:pt x="318" y="19"/>
                    </a:cubicBezTo>
                    <a:cubicBezTo>
                      <a:pt x="318" y="8"/>
                      <a:pt x="309" y="0"/>
                      <a:pt x="298" y="0"/>
                    </a:cubicBezTo>
                    <a:cubicBezTo>
                      <a:pt x="288" y="0"/>
                      <a:pt x="279" y="8"/>
                      <a:pt x="279" y="19"/>
                    </a:cubicBezTo>
                    <a:cubicBezTo>
                      <a:pt x="279" y="22"/>
                      <a:pt x="279" y="24"/>
                      <a:pt x="280" y="27"/>
                    </a:cubicBezTo>
                    <a:cubicBezTo>
                      <a:pt x="266" y="40"/>
                      <a:pt x="244" y="59"/>
                      <a:pt x="230" y="72"/>
                    </a:cubicBezTo>
                    <a:cubicBezTo>
                      <a:pt x="227" y="70"/>
                      <a:pt x="224" y="68"/>
                      <a:pt x="220" y="68"/>
                    </a:cubicBezTo>
                    <a:cubicBezTo>
                      <a:pt x="215" y="68"/>
                      <a:pt x="211" y="70"/>
                      <a:pt x="208" y="73"/>
                    </a:cubicBezTo>
                    <a:cubicBezTo>
                      <a:pt x="195" y="62"/>
                      <a:pt x="173" y="44"/>
                      <a:pt x="158" y="31"/>
                    </a:cubicBezTo>
                    <a:cubicBezTo>
                      <a:pt x="159" y="29"/>
                      <a:pt x="160" y="27"/>
                      <a:pt x="160" y="24"/>
                    </a:cubicBezTo>
                    <a:cubicBezTo>
                      <a:pt x="160" y="13"/>
                      <a:pt x="151" y="5"/>
                      <a:pt x="140" y="5"/>
                    </a:cubicBezTo>
                    <a:cubicBezTo>
                      <a:pt x="129" y="5"/>
                      <a:pt x="120" y="13"/>
                      <a:pt x="120" y="24"/>
                    </a:cubicBezTo>
                    <a:cubicBezTo>
                      <a:pt x="120" y="27"/>
                      <a:pt x="121" y="29"/>
                      <a:pt x="122" y="31"/>
                    </a:cubicBezTo>
                    <a:cubicBezTo>
                      <a:pt x="31" y="102"/>
                      <a:pt x="31" y="102"/>
                      <a:pt x="31" y="102"/>
                    </a:cubicBezTo>
                    <a:cubicBezTo>
                      <a:pt x="28" y="100"/>
                      <a:pt x="24" y="98"/>
                      <a:pt x="20" y="98"/>
                    </a:cubicBezTo>
                    <a:cubicBezTo>
                      <a:pt x="9" y="98"/>
                      <a:pt x="0" y="107"/>
                      <a:pt x="0" y="118"/>
                    </a:cubicBezTo>
                    <a:cubicBezTo>
                      <a:pt x="0" y="129"/>
                      <a:pt x="9" y="137"/>
                      <a:pt x="20" y="13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grpSp>
        <p:sp>
          <p:nvSpPr>
            <p:cNvPr id="812" name="Freeform 101"/>
            <p:cNvSpPr>
              <a:spLocks noChangeAspect="1" noEditPoints="1"/>
            </p:cNvSpPr>
            <p:nvPr/>
          </p:nvSpPr>
          <p:spPr bwMode="auto">
            <a:xfrm>
              <a:off x="134044" y="2816686"/>
              <a:ext cx="401837" cy="365760"/>
            </a:xfrm>
            <a:custGeom>
              <a:avLst/>
              <a:gdLst>
                <a:gd name="T0" fmla="*/ 412 w 488"/>
                <a:gd name="T1" fmla="*/ 174 h 444"/>
                <a:gd name="T2" fmla="*/ 368 w 488"/>
                <a:gd name="T3" fmla="*/ 0 h 444"/>
                <a:gd name="T4" fmla="*/ 0 w 488"/>
                <a:gd name="T5" fmla="*/ 44 h 444"/>
                <a:gd name="T6" fmla="*/ 45 w 488"/>
                <a:gd name="T7" fmla="*/ 277 h 444"/>
                <a:gd name="T8" fmla="*/ 86 w 488"/>
                <a:gd name="T9" fmla="*/ 407 h 444"/>
                <a:gd name="T10" fmla="*/ 205 w 488"/>
                <a:gd name="T11" fmla="*/ 444 h 444"/>
                <a:gd name="T12" fmla="*/ 241 w 488"/>
                <a:gd name="T13" fmla="*/ 277 h 444"/>
                <a:gd name="T14" fmla="*/ 271 w 488"/>
                <a:gd name="T15" fmla="*/ 342 h 444"/>
                <a:gd name="T16" fmla="*/ 456 w 488"/>
                <a:gd name="T17" fmla="*/ 375 h 444"/>
                <a:gd name="T18" fmla="*/ 488 w 488"/>
                <a:gd name="T19" fmla="*/ 206 h 444"/>
                <a:gd name="T20" fmla="*/ 446 w 488"/>
                <a:gd name="T21" fmla="*/ 192 h 444"/>
                <a:gd name="T22" fmla="*/ 446 w 488"/>
                <a:gd name="T23" fmla="*/ 212 h 444"/>
                <a:gd name="T24" fmla="*/ 446 w 488"/>
                <a:gd name="T25" fmla="*/ 192 h 444"/>
                <a:gd name="T26" fmla="*/ 296 w 488"/>
                <a:gd name="T27" fmla="*/ 347 h 444"/>
                <a:gd name="T28" fmla="*/ 464 w 488"/>
                <a:gd name="T29" fmla="*/ 227 h 444"/>
                <a:gd name="T30" fmla="*/ 418 w 488"/>
                <a:gd name="T31" fmla="*/ 192 h 444"/>
                <a:gd name="T32" fmla="*/ 418 w 488"/>
                <a:gd name="T33" fmla="*/ 212 h 444"/>
                <a:gd name="T34" fmla="*/ 418 w 488"/>
                <a:gd name="T35" fmla="*/ 192 h 444"/>
                <a:gd name="T36" fmla="*/ 371 w 488"/>
                <a:gd name="T37" fmla="*/ 35 h 444"/>
                <a:gd name="T38" fmla="*/ 344 w 488"/>
                <a:gd name="T39" fmla="*/ 35 h 444"/>
                <a:gd name="T40" fmla="*/ 320 w 488"/>
                <a:gd name="T41" fmla="*/ 22 h 444"/>
                <a:gd name="T42" fmla="*/ 320 w 488"/>
                <a:gd name="T43" fmla="*/ 48 h 444"/>
                <a:gd name="T44" fmla="*/ 320 w 488"/>
                <a:gd name="T45" fmla="*/ 22 h 444"/>
                <a:gd name="T46" fmla="*/ 173 w 488"/>
                <a:gd name="T47" fmla="*/ 198 h 444"/>
                <a:gd name="T48" fmla="*/ 173 w 488"/>
                <a:gd name="T49" fmla="*/ 218 h 444"/>
                <a:gd name="T50" fmla="*/ 192 w 488"/>
                <a:gd name="T51" fmla="*/ 208 h 444"/>
                <a:gd name="T52" fmla="*/ 212 w 488"/>
                <a:gd name="T53" fmla="*/ 208 h 444"/>
                <a:gd name="T54" fmla="*/ 192 w 488"/>
                <a:gd name="T55" fmla="*/ 208 h 444"/>
                <a:gd name="T56" fmla="*/ 114 w 488"/>
                <a:gd name="T57" fmla="*/ 412 h 444"/>
                <a:gd name="T58" fmla="*/ 214 w 488"/>
                <a:gd name="T59" fmla="*/ 236 h 444"/>
                <a:gd name="T60" fmla="*/ 241 w 488"/>
                <a:gd name="T61" fmla="*/ 239 h 444"/>
                <a:gd name="T62" fmla="*/ 205 w 488"/>
                <a:gd name="T63" fmla="*/ 179 h 444"/>
                <a:gd name="T64" fmla="*/ 86 w 488"/>
                <a:gd name="T65" fmla="*/ 215 h 444"/>
                <a:gd name="T66" fmla="*/ 34 w 488"/>
                <a:gd name="T67" fmla="*/ 239 h 444"/>
                <a:gd name="T68" fmla="*/ 378 w 488"/>
                <a:gd name="T69" fmla="*/ 70 h 444"/>
                <a:gd name="T70" fmla="*/ 303 w 488"/>
                <a:gd name="T71" fmla="*/ 174 h 444"/>
                <a:gd name="T72" fmla="*/ 271 w 488"/>
                <a:gd name="T73" fmla="*/ 23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8" h="444">
                  <a:moveTo>
                    <a:pt x="456" y="174"/>
                  </a:moveTo>
                  <a:cubicBezTo>
                    <a:pt x="412" y="174"/>
                    <a:pt x="412" y="174"/>
                    <a:pt x="412" y="174"/>
                  </a:cubicBezTo>
                  <a:cubicBezTo>
                    <a:pt x="412" y="44"/>
                    <a:pt x="412" y="44"/>
                    <a:pt x="412" y="44"/>
                  </a:cubicBezTo>
                  <a:cubicBezTo>
                    <a:pt x="412" y="20"/>
                    <a:pt x="392" y="0"/>
                    <a:pt x="368" y="0"/>
                  </a:cubicBezTo>
                  <a:cubicBezTo>
                    <a:pt x="45" y="0"/>
                    <a:pt x="45" y="0"/>
                    <a:pt x="45" y="0"/>
                  </a:cubicBezTo>
                  <a:cubicBezTo>
                    <a:pt x="20" y="0"/>
                    <a:pt x="0" y="20"/>
                    <a:pt x="0" y="44"/>
                  </a:cubicBezTo>
                  <a:cubicBezTo>
                    <a:pt x="0" y="233"/>
                    <a:pt x="0" y="233"/>
                    <a:pt x="0" y="233"/>
                  </a:cubicBezTo>
                  <a:cubicBezTo>
                    <a:pt x="0" y="257"/>
                    <a:pt x="20" y="277"/>
                    <a:pt x="45" y="277"/>
                  </a:cubicBezTo>
                  <a:cubicBezTo>
                    <a:pt x="86" y="277"/>
                    <a:pt x="86" y="277"/>
                    <a:pt x="86" y="277"/>
                  </a:cubicBezTo>
                  <a:cubicBezTo>
                    <a:pt x="86" y="407"/>
                    <a:pt x="86" y="407"/>
                    <a:pt x="86" y="407"/>
                  </a:cubicBezTo>
                  <a:cubicBezTo>
                    <a:pt x="86" y="428"/>
                    <a:pt x="103" y="444"/>
                    <a:pt x="123" y="444"/>
                  </a:cubicBezTo>
                  <a:cubicBezTo>
                    <a:pt x="205" y="444"/>
                    <a:pt x="205" y="444"/>
                    <a:pt x="205" y="444"/>
                  </a:cubicBezTo>
                  <a:cubicBezTo>
                    <a:pt x="225" y="444"/>
                    <a:pt x="241" y="427"/>
                    <a:pt x="241" y="407"/>
                  </a:cubicBezTo>
                  <a:cubicBezTo>
                    <a:pt x="241" y="277"/>
                    <a:pt x="241" y="277"/>
                    <a:pt x="241" y="277"/>
                  </a:cubicBezTo>
                  <a:cubicBezTo>
                    <a:pt x="271" y="277"/>
                    <a:pt x="271" y="277"/>
                    <a:pt x="271" y="277"/>
                  </a:cubicBezTo>
                  <a:cubicBezTo>
                    <a:pt x="271" y="342"/>
                    <a:pt x="271" y="342"/>
                    <a:pt x="271" y="342"/>
                  </a:cubicBezTo>
                  <a:cubicBezTo>
                    <a:pt x="271" y="360"/>
                    <a:pt x="286" y="375"/>
                    <a:pt x="303" y="375"/>
                  </a:cubicBezTo>
                  <a:cubicBezTo>
                    <a:pt x="456" y="375"/>
                    <a:pt x="456" y="375"/>
                    <a:pt x="456" y="375"/>
                  </a:cubicBezTo>
                  <a:cubicBezTo>
                    <a:pt x="473" y="375"/>
                    <a:pt x="488" y="360"/>
                    <a:pt x="488" y="342"/>
                  </a:cubicBezTo>
                  <a:cubicBezTo>
                    <a:pt x="488" y="206"/>
                    <a:pt x="488" y="206"/>
                    <a:pt x="488" y="206"/>
                  </a:cubicBezTo>
                  <a:cubicBezTo>
                    <a:pt x="488" y="188"/>
                    <a:pt x="473" y="174"/>
                    <a:pt x="456" y="174"/>
                  </a:cubicBezTo>
                  <a:close/>
                  <a:moveTo>
                    <a:pt x="446" y="192"/>
                  </a:moveTo>
                  <a:cubicBezTo>
                    <a:pt x="452" y="192"/>
                    <a:pt x="456" y="196"/>
                    <a:pt x="456" y="202"/>
                  </a:cubicBezTo>
                  <a:cubicBezTo>
                    <a:pt x="456" y="207"/>
                    <a:pt x="452" y="212"/>
                    <a:pt x="446" y="212"/>
                  </a:cubicBezTo>
                  <a:cubicBezTo>
                    <a:pt x="441" y="212"/>
                    <a:pt x="436" y="207"/>
                    <a:pt x="436" y="202"/>
                  </a:cubicBezTo>
                  <a:cubicBezTo>
                    <a:pt x="436" y="196"/>
                    <a:pt x="441" y="192"/>
                    <a:pt x="446" y="192"/>
                  </a:cubicBezTo>
                  <a:close/>
                  <a:moveTo>
                    <a:pt x="464" y="347"/>
                  </a:moveTo>
                  <a:cubicBezTo>
                    <a:pt x="296" y="347"/>
                    <a:pt x="296" y="347"/>
                    <a:pt x="296" y="347"/>
                  </a:cubicBezTo>
                  <a:cubicBezTo>
                    <a:pt x="296" y="227"/>
                    <a:pt x="296" y="227"/>
                    <a:pt x="296" y="227"/>
                  </a:cubicBezTo>
                  <a:cubicBezTo>
                    <a:pt x="464" y="227"/>
                    <a:pt x="464" y="227"/>
                    <a:pt x="464" y="227"/>
                  </a:cubicBezTo>
                  <a:lnTo>
                    <a:pt x="464" y="347"/>
                  </a:lnTo>
                  <a:close/>
                  <a:moveTo>
                    <a:pt x="418" y="192"/>
                  </a:moveTo>
                  <a:cubicBezTo>
                    <a:pt x="423" y="192"/>
                    <a:pt x="428" y="196"/>
                    <a:pt x="428" y="202"/>
                  </a:cubicBezTo>
                  <a:cubicBezTo>
                    <a:pt x="428" y="207"/>
                    <a:pt x="423" y="212"/>
                    <a:pt x="418" y="212"/>
                  </a:cubicBezTo>
                  <a:cubicBezTo>
                    <a:pt x="412" y="212"/>
                    <a:pt x="408" y="207"/>
                    <a:pt x="408" y="202"/>
                  </a:cubicBezTo>
                  <a:cubicBezTo>
                    <a:pt x="408" y="196"/>
                    <a:pt x="412" y="192"/>
                    <a:pt x="418" y="192"/>
                  </a:cubicBezTo>
                  <a:close/>
                  <a:moveTo>
                    <a:pt x="358" y="22"/>
                  </a:moveTo>
                  <a:cubicBezTo>
                    <a:pt x="365" y="22"/>
                    <a:pt x="371" y="28"/>
                    <a:pt x="371" y="35"/>
                  </a:cubicBezTo>
                  <a:cubicBezTo>
                    <a:pt x="371" y="43"/>
                    <a:pt x="365" y="48"/>
                    <a:pt x="358" y="48"/>
                  </a:cubicBezTo>
                  <a:cubicBezTo>
                    <a:pt x="350" y="48"/>
                    <a:pt x="344" y="43"/>
                    <a:pt x="344" y="35"/>
                  </a:cubicBezTo>
                  <a:cubicBezTo>
                    <a:pt x="344" y="28"/>
                    <a:pt x="350" y="22"/>
                    <a:pt x="358" y="22"/>
                  </a:cubicBezTo>
                  <a:close/>
                  <a:moveTo>
                    <a:pt x="320" y="22"/>
                  </a:moveTo>
                  <a:cubicBezTo>
                    <a:pt x="327" y="22"/>
                    <a:pt x="333" y="28"/>
                    <a:pt x="333" y="35"/>
                  </a:cubicBezTo>
                  <a:cubicBezTo>
                    <a:pt x="333" y="43"/>
                    <a:pt x="327" y="48"/>
                    <a:pt x="320" y="48"/>
                  </a:cubicBezTo>
                  <a:cubicBezTo>
                    <a:pt x="313" y="48"/>
                    <a:pt x="307" y="43"/>
                    <a:pt x="307" y="35"/>
                  </a:cubicBezTo>
                  <a:cubicBezTo>
                    <a:pt x="307" y="28"/>
                    <a:pt x="313" y="22"/>
                    <a:pt x="320" y="22"/>
                  </a:cubicBezTo>
                  <a:close/>
                  <a:moveTo>
                    <a:pt x="163" y="208"/>
                  </a:moveTo>
                  <a:cubicBezTo>
                    <a:pt x="163" y="202"/>
                    <a:pt x="168" y="198"/>
                    <a:pt x="173" y="198"/>
                  </a:cubicBezTo>
                  <a:cubicBezTo>
                    <a:pt x="179" y="198"/>
                    <a:pt x="183" y="202"/>
                    <a:pt x="183" y="208"/>
                  </a:cubicBezTo>
                  <a:cubicBezTo>
                    <a:pt x="183" y="213"/>
                    <a:pt x="179" y="218"/>
                    <a:pt x="173" y="218"/>
                  </a:cubicBezTo>
                  <a:cubicBezTo>
                    <a:pt x="168" y="218"/>
                    <a:pt x="163" y="213"/>
                    <a:pt x="163" y="208"/>
                  </a:cubicBezTo>
                  <a:close/>
                  <a:moveTo>
                    <a:pt x="192" y="208"/>
                  </a:moveTo>
                  <a:cubicBezTo>
                    <a:pt x="192" y="202"/>
                    <a:pt x="196" y="198"/>
                    <a:pt x="202" y="198"/>
                  </a:cubicBezTo>
                  <a:cubicBezTo>
                    <a:pt x="207" y="198"/>
                    <a:pt x="212" y="202"/>
                    <a:pt x="212" y="208"/>
                  </a:cubicBezTo>
                  <a:cubicBezTo>
                    <a:pt x="212" y="213"/>
                    <a:pt x="207" y="218"/>
                    <a:pt x="202" y="218"/>
                  </a:cubicBezTo>
                  <a:cubicBezTo>
                    <a:pt x="196" y="218"/>
                    <a:pt x="192" y="213"/>
                    <a:pt x="192" y="208"/>
                  </a:cubicBezTo>
                  <a:close/>
                  <a:moveTo>
                    <a:pt x="214" y="412"/>
                  </a:moveTo>
                  <a:cubicBezTo>
                    <a:pt x="114" y="412"/>
                    <a:pt x="114" y="412"/>
                    <a:pt x="114" y="412"/>
                  </a:cubicBezTo>
                  <a:cubicBezTo>
                    <a:pt x="114" y="236"/>
                    <a:pt x="114" y="236"/>
                    <a:pt x="114" y="236"/>
                  </a:cubicBezTo>
                  <a:cubicBezTo>
                    <a:pt x="214" y="236"/>
                    <a:pt x="214" y="236"/>
                    <a:pt x="214" y="236"/>
                  </a:cubicBezTo>
                  <a:cubicBezTo>
                    <a:pt x="214" y="412"/>
                    <a:pt x="214" y="412"/>
                    <a:pt x="214" y="412"/>
                  </a:cubicBezTo>
                  <a:close/>
                  <a:moveTo>
                    <a:pt x="241" y="239"/>
                  </a:moveTo>
                  <a:cubicBezTo>
                    <a:pt x="241" y="215"/>
                    <a:pt x="241" y="215"/>
                    <a:pt x="241" y="215"/>
                  </a:cubicBezTo>
                  <a:cubicBezTo>
                    <a:pt x="241" y="195"/>
                    <a:pt x="225" y="179"/>
                    <a:pt x="205" y="179"/>
                  </a:cubicBezTo>
                  <a:cubicBezTo>
                    <a:pt x="123" y="179"/>
                    <a:pt x="123" y="179"/>
                    <a:pt x="123" y="179"/>
                  </a:cubicBezTo>
                  <a:cubicBezTo>
                    <a:pt x="103" y="179"/>
                    <a:pt x="86" y="195"/>
                    <a:pt x="86" y="215"/>
                  </a:cubicBezTo>
                  <a:cubicBezTo>
                    <a:pt x="86" y="239"/>
                    <a:pt x="86" y="239"/>
                    <a:pt x="86" y="239"/>
                  </a:cubicBezTo>
                  <a:cubicBezTo>
                    <a:pt x="34" y="239"/>
                    <a:pt x="34" y="239"/>
                    <a:pt x="34" y="239"/>
                  </a:cubicBezTo>
                  <a:cubicBezTo>
                    <a:pt x="34" y="70"/>
                    <a:pt x="34" y="70"/>
                    <a:pt x="34" y="70"/>
                  </a:cubicBezTo>
                  <a:cubicBezTo>
                    <a:pt x="378" y="70"/>
                    <a:pt x="378" y="70"/>
                    <a:pt x="378" y="70"/>
                  </a:cubicBezTo>
                  <a:cubicBezTo>
                    <a:pt x="378" y="174"/>
                    <a:pt x="378" y="174"/>
                    <a:pt x="378" y="174"/>
                  </a:cubicBezTo>
                  <a:cubicBezTo>
                    <a:pt x="303" y="174"/>
                    <a:pt x="303" y="174"/>
                    <a:pt x="303" y="174"/>
                  </a:cubicBezTo>
                  <a:cubicBezTo>
                    <a:pt x="286" y="174"/>
                    <a:pt x="271" y="188"/>
                    <a:pt x="271" y="206"/>
                  </a:cubicBezTo>
                  <a:cubicBezTo>
                    <a:pt x="271" y="239"/>
                    <a:pt x="271" y="239"/>
                    <a:pt x="271" y="239"/>
                  </a:cubicBezTo>
                  <a:lnTo>
                    <a:pt x="241" y="2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US" dirty="0">
                <a:solidFill>
                  <a:srgbClr val="000000"/>
                </a:solidFill>
              </a:endParaRPr>
            </a:p>
          </p:txBody>
        </p:sp>
      </p:grpSp>
      <p:pic>
        <p:nvPicPr>
          <p:cNvPr id="816" name="Picture 29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71739" y="1972347"/>
            <a:ext cx="218935" cy="174164"/>
          </a:xfrm>
          <a:prstGeom prst="rect">
            <a:avLst/>
          </a:prstGeom>
          <a:ln>
            <a:noFill/>
          </a:ln>
        </p:spPr>
      </p:pic>
      <p:sp>
        <p:nvSpPr>
          <p:cNvPr id="817" name="TextBox 816"/>
          <p:cNvSpPr txBox="1"/>
          <p:nvPr/>
        </p:nvSpPr>
        <p:spPr>
          <a:xfrm>
            <a:off x="10888134" y="1699736"/>
            <a:ext cx="690488" cy="738664"/>
          </a:xfrm>
          <a:prstGeom prst="rect">
            <a:avLst/>
          </a:prstGeom>
          <a:noFill/>
          <a:ln>
            <a:noFill/>
          </a:ln>
        </p:spPr>
        <p:txBody>
          <a:bodyPr wrap="none" rtlCol="0">
            <a:spAutoFit/>
          </a:bodyPr>
          <a:lstStyle/>
          <a:p>
            <a:pPr algn="r"/>
            <a:r>
              <a:rPr lang="en-US" sz="1400" dirty="0" smtClean="0"/>
              <a:t>200m+</a:t>
            </a:r>
          </a:p>
          <a:p>
            <a:pPr algn="r"/>
            <a:r>
              <a:rPr lang="en-US" sz="1400" dirty="0" smtClean="0"/>
              <a:t>€75bn </a:t>
            </a:r>
          </a:p>
          <a:p>
            <a:pPr algn="r"/>
            <a:r>
              <a:rPr lang="en-US" sz="1400" dirty="0" smtClean="0"/>
              <a:t>4.2%</a:t>
            </a:r>
            <a:endParaRPr lang="ru-RU" sz="1400" dirty="0"/>
          </a:p>
        </p:txBody>
      </p:sp>
      <p:grpSp>
        <p:nvGrpSpPr>
          <p:cNvPr id="818" name="Group 287"/>
          <p:cNvGrpSpPr>
            <a:grpSpLocks noChangeAspect="1"/>
          </p:cNvGrpSpPr>
          <p:nvPr/>
        </p:nvGrpSpPr>
        <p:grpSpPr>
          <a:xfrm>
            <a:off x="5806718" y="3956030"/>
            <a:ext cx="235081" cy="203191"/>
            <a:chOff x="907542" y="2235673"/>
            <a:chExt cx="201513" cy="218951"/>
          </a:xfrm>
        </p:grpSpPr>
        <p:sp>
          <p:nvSpPr>
            <p:cNvPr id="819" name="Oval 40"/>
            <p:cNvSpPr>
              <a:spLocks noChangeArrowheads="1"/>
            </p:cNvSpPr>
            <p:nvPr/>
          </p:nvSpPr>
          <p:spPr bwMode="auto">
            <a:xfrm>
              <a:off x="940861"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20" name="Freeform 41"/>
            <p:cNvSpPr>
              <a:spLocks/>
            </p:cNvSpPr>
            <p:nvPr/>
          </p:nvSpPr>
          <p:spPr bwMode="auto">
            <a:xfrm>
              <a:off x="907542" y="2273751"/>
              <a:ext cx="99956" cy="180873"/>
            </a:xfrm>
            <a:custGeom>
              <a:avLst/>
              <a:gdLst>
                <a:gd name="T0" fmla="*/ 18 w 18"/>
                <a:gd name="T1" fmla="*/ 12 h 32"/>
                <a:gd name="T2" fmla="*/ 15 w 18"/>
                <a:gd name="T3" fmla="*/ 2 h 32"/>
                <a:gd name="T4" fmla="*/ 13 w 18"/>
                <a:gd name="T5" fmla="*/ 0 h 32"/>
                <a:gd name="T6" fmla="*/ 5 w 18"/>
                <a:gd name="T7" fmla="*/ 0 h 32"/>
                <a:gd name="T8" fmla="*/ 4 w 18"/>
                <a:gd name="T9" fmla="*/ 1 h 32"/>
                <a:gd name="T10" fmla="*/ 3 w 18"/>
                <a:gd name="T11" fmla="*/ 2 h 32"/>
                <a:gd name="T12" fmla="*/ 3 w 18"/>
                <a:gd name="T13" fmla="*/ 2 h 32"/>
                <a:gd name="T14" fmla="*/ 3 w 18"/>
                <a:gd name="T15" fmla="*/ 2 h 32"/>
                <a:gd name="T16" fmla="*/ 0 w 18"/>
                <a:gd name="T17" fmla="*/ 12 h 32"/>
                <a:gd name="T18" fmla="*/ 1 w 18"/>
                <a:gd name="T19" fmla="*/ 14 h 32"/>
                <a:gd name="T20" fmla="*/ 3 w 18"/>
                <a:gd name="T21" fmla="*/ 13 h 32"/>
                <a:gd name="T22" fmla="*/ 5 w 18"/>
                <a:gd name="T23" fmla="*/ 5 h 32"/>
                <a:gd name="T24" fmla="*/ 5 w 18"/>
                <a:gd name="T25" fmla="*/ 5 h 32"/>
                <a:gd name="T26" fmla="*/ 6 w 18"/>
                <a:gd name="T27" fmla="*/ 5 h 32"/>
                <a:gd name="T28" fmla="*/ 2 w 18"/>
                <a:gd name="T29" fmla="*/ 19 h 32"/>
                <a:gd name="T30" fmla="*/ 6 w 18"/>
                <a:gd name="T31" fmla="*/ 19 h 32"/>
                <a:gd name="T32" fmla="*/ 6 w 18"/>
                <a:gd name="T33" fmla="*/ 31 h 32"/>
                <a:gd name="T34" fmla="*/ 7 w 18"/>
                <a:gd name="T35" fmla="*/ 32 h 32"/>
                <a:gd name="T36" fmla="*/ 9 w 18"/>
                <a:gd name="T37" fmla="*/ 31 h 32"/>
                <a:gd name="T38" fmla="*/ 9 w 18"/>
                <a:gd name="T39" fmla="*/ 19 h 32"/>
                <a:gd name="T40" fmla="*/ 10 w 18"/>
                <a:gd name="T41" fmla="*/ 19 h 32"/>
                <a:gd name="T42" fmla="*/ 10 w 18"/>
                <a:gd name="T43" fmla="*/ 31 h 32"/>
                <a:gd name="T44" fmla="*/ 11 w 18"/>
                <a:gd name="T45" fmla="*/ 32 h 32"/>
                <a:gd name="T46" fmla="*/ 13 w 18"/>
                <a:gd name="T47" fmla="*/ 31 h 32"/>
                <a:gd name="T48" fmla="*/ 13 w 18"/>
                <a:gd name="T49" fmla="*/ 19 h 32"/>
                <a:gd name="T50" fmla="*/ 17 w 18"/>
                <a:gd name="T51" fmla="*/ 19 h 32"/>
                <a:gd name="T52" fmla="*/ 13 w 18"/>
                <a:gd name="T53" fmla="*/ 5 h 32"/>
                <a:gd name="T54" fmla="*/ 13 w 18"/>
                <a:gd name="T55" fmla="*/ 5 h 32"/>
                <a:gd name="T56" fmla="*/ 13 w 18"/>
                <a:gd name="T57" fmla="*/ 5 h 32"/>
                <a:gd name="T58" fmla="*/ 16 w 18"/>
                <a:gd name="T59" fmla="*/ 13 h 32"/>
                <a:gd name="T60" fmla="*/ 17 w 18"/>
                <a:gd name="T61" fmla="*/ 14 h 32"/>
                <a:gd name="T62" fmla="*/ 18 w 18"/>
                <a:gd name="T6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32">
                  <a:moveTo>
                    <a:pt x="18" y="12"/>
                  </a:moveTo>
                  <a:cubicBezTo>
                    <a:pt x="15" y="2"/>
                    <a:pt x="15" y="2"/>
                    <a:pt x="15" y="2"/>
                  </a:cubicBezTo>
                  <a:cubicBezTo>
                    <a:pt x="15" y="1"/>
                    <a:pt x="14" y="0"/>
                    <a:pt x="13" y="0"/>
                  </a:cubicBezTo>
                  <a:cubicBezTo>
                    <a:pt x="5" y="0"/>
                    <a:pt x="5" y="0"/>
                    <a:pt x="5" y="0"/>
                  </a:cubicBezTo>
                  <a:cubicBezTo>
                    <a:pt x="5" y="0"/>
                    <a:pt x="4" y="1"/>
                    <a:pt x="4" y="1"/>
                  </a:cubicBezTo>
                  <a:cubicBezTo>
                    <a:pt x="4" y="1"/>
                    <a:pt x="4" y="1"/>
                    <a:pt x="3" y="2"/>
                  </a:cubicBezTo>
                  <a:cubicBezTo>
                    <a:pt x="3" y="2"/>
                    <a:pt x="3" y="2"/>
                    <a:pt x="3" y="2"/>
                  </a:cubicBezTo>
                  <a:cubicBezTo>
                    <a:pt x="3" y="2"/>
                    <a:pt x="3" y="2"/>
                    <a:pt x="3" y="2"/>
                  </a:cubicBezTo>
                  <a:cubicBezTo>
                    <a:pt x="0" y="12"/>
                    <a:pt x="0" y="12"/>
                    <a:pt x="0" y="12"/>
                  </a:cubicBezTo>
                  <a:cubicBezTo>
                    <a:pt x="0" y="13"/>
                    <a:pt x="0" y="13"/>
                    <a:pt x="1" y="14"/>
                  </a:cubicBezTo>
                  <a:cubicBezTo>
                    <a:pt x="2" y="14"/>
                    <a:pt x="2" y="14"/>
                    <a:pt x="3" y="13"/>
                  </a:cubicBezTo>
                  <a:cubicBezTo>
                    <a:pt x="5" y="5"/>
                    <a:pt x="5" y="5"/>
                    <a:pt x="5" y="5"/>
                  </a:cubicBezTo>
                  <a:cubicBezTo>
                    <a:pt x="5" y="5"/>
                    <a:pt x="5" y="5"/>
                    <a:pt x="5" y="5"/>
                  </a:cubicBezTo>
                  <a:cubicBezTo>
                    <a:pt x="6" y="5"/>
                    <a:pt x="6" y="5"/>
                    <a:pt x="6" y="5"/>
                  </a:cubicBezTo>
                  <a:cubicBezTo>
                    <a:pt x="2" y="19"/>
                    <a:pt x="2" y="19"/>
                    <a:pt x="2" y="19"/>
                  </a:cubicBezTo>
                  <a:cubicBezTo>
                    <a:pt x="6" y="19"/>
                    <a:pt x="6" y="19"/>
                    <a:pt x="6" y="19"/>
                  </a:cubicBezTo>
                  <a:cubicBezTo>
                    <a:pt x="6" y="31"/>
                    <a:pt x="6" y="31"/>
                    <a:pt x="6" y="31"/>
                  </a:cubicBezTo>
                  <a:cubicBezTo>
                    <a:pt x="6" y="32"/>
                    <a:pt x="6" y="32"/>
                    <a:pt x="7" y="32"/>
                  </a:cubicBezTo>
                  <a:cubicBezTo>
                    <a:pt x="8" y="32"/>
                    <a:pt x="9" y="32"/>
                    <a:pt x="9" y="31"/>
                  </a:cubicBezTo>
                  <a:cubicBezTo>
                    <a:pt x="9" y="19"/>
                    <a:pt x="9" y="19"/>
                    <a:pt x="9" y="19"/>
                  </a:cubicBezTo>
                  <a:cubicBezTo>
                    <a:pt x="10" y="19"/>
                    <a:pt x="10" y="19"/>
                    <a:pt x="10" y="19"/>
                  </a:cubicBezTo>
                  <a:cubicBezTo>
                    <a:pt x="10" y="31"/>
                    <a:pt x="10" y="31"/>
                    <a:pt x="10" y="31"/>
                  </a:cubicBezTo>
                  <a:cubicBezTo>
                    <a:pt x="10" y="32"/>
                    <a:pt x="10" y="32"/>
                    <a:pt x="11" y="32"/>
                  </a:cubicBezTo>
                  <a:cubicBezTo>
                    <a:pt x="12" y="32"/>
                    <a:pt x="13" y="32"/>
                    <a:pt x="13" y="31"/>
                  </a:cubicBezTo>
                  <a:cubicBezTo>
                    <a:pt x="13" y="19"/>
                    <a:pt x="13" y="19"/>
                    <a:pt x="13" y="19"/>
                  </a:cubicBezTo>
                  <a:cubicBezTo>
                    <a:pt x="17" y="19"/>
                    <a:pt x="17" y="19"/>
                    <a:pt x="17" y="19"/>
                  </a:cubicBezTo>
                  <a:cubicBezTo>
                    <a:pt x="13" y="5"/>
                    <a:pt x="13" y="5"/>
                    <a:pt x="13" y="5"/>
                  </a:cubicBezTo>
                  <a:cubicBezTo>
                    <a:pt x="13" y="5"/>
                    <a:pt x="13" y="5"/>
                    <a:pt x="13" y="5"/>
                  </a:cubicBezTo>
                  <a:cubicBezTo>
                    <a:pt x="13" y="5"/>
                    <a:pt x="13" y="5"/>
                    <a:pt x="13" y="5"/>
                  </a:cubicBezTo>
                  <a:cubicBezTo>
                    <a:pt x="16" y="13"/>
                    <a:pt x="16" y="13"/>
                    <a:pt x="16" y="13"/>
                  </a:cubicBezTo>
                  <a:cubicBezTo>
                    <a:pt x="16" y="14"/>
                    <a:pt x="17" y="14"/>
                    <a:pt x="17" y="14"/>
                  </a:cubicBezTo>
                  <a:cubicBezTo>
                    <a:pt x="18" y="13"/>
                    <a:pt x="18" y="13"/>
                    <a:pt x="18"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21" name="Freeform 6"/>
            <p:cNvSpPr>
              <a:spLocks/>
            </p:cNvSpPr>
            <p:nvPr/>
          </p:nvSpPr>
          <p:spPr bwMode="auto">
            <a:xfrm>
              <a:off x="1020061" y="2271744"/>
              <a:ext cx="88994" cy="182880"/>
            </a:xfrm>
            <a:custGeom>
              <a:avLst/>
              <a:gdLst>
                <a:gd name="T0" fmla="*/ 12 w 16"/>
                <a:gd name="T1" fmla="*/ 0 h 34"/>
                <a:gd name="T2" fmla="*/ 4 w 16"/>
                <a:gd name="T3" fmla="*/ 0 h 34"/>
                <a:gd name="T4" fmla="*/ 0 w 16"/>
                <a:gd name="T5" fmla="*/ 4 h 34"/>
                <a:gd name="T6" fmla="*/ 0 w 16"/>
                <a:gd name="T7" fmla="*/ 4 h 34"/>
                <a:gd name="T8" fmla="*/ 0 w 16"/>
                <a:gd name="T9" fmla="*/ 4 h 34"/>
                <a:gd name="T10" fmla="*/ 0 w 16"/>
                <a:gd name="T11" fmla="*/ 15 h 34"/>
                <a:gd name="T12" fmla="*/ 2 w 16"/>
                <a:gd name="T13" fmla="*/ 17 h 34"/>
                <a:gd name="T14" fmla="*/ 3 w 16"/>
                <a:gd name="T15" fmla="*/ 15 h 34"/>
                <a:gd name="T16" fmla="*/ 3 w 16"/>
                <a:gd name="T17" fmla="*/ 6 h 34"/>
                <a:gd name="T18" fmla="*/ 4 w 16"/>
                <a:gd name="T19" fmla="*/ 6 h 34"/>
                <a:gd name="T20" fmla="*/ 4 w 16"/>
                <a:gd name="T21" fmla="*/ 15 h 34"/>
                <a:gd name="T22" fmla="*/ 4 w 16"/>
                <a:gd name="T23" fmla="*/ 15 h 34"/>
                <a:gd name="T24" fmla="*/ 4 w 16"/>
                <a:gd name="T25" fmla="*/ 32 h 34"/>
                <a:gd name="T26" fmla="*/ 6 w 16"/>
                <a:gd name="T27" fmla="*/ 34 h 34"/>
                <a:gd name="T28" fmla="*/ 8 w 16"/>
                <a:gd name="T29" fmla="*/ 32 h 34"/>
                <a:gd name="T30" fmla="*/ 8 w 16"/>
                <a:gd name="T31" fmla="*/ 17 h 34"/>
                <a:gd name="T32" fmla="*/ 9 w 16"/>
                <a:gd name="T33" fmla="*/ 17 h 34"/>
                <a:gd name="T34" fmla="*/ 9 w 16"/>
                <a:gd name="T35" fmla="*/ 32 h 34"/>
                <a:gd name="T36" fmla="*/ 11 w 16"/>
                <a:gd name="T37" fmla="*/ 34 h 34"/>
                <a:gd name="T38" fmla="*/ 12 w 16"/>
                <a:gd name="T39" fmla="*/ 32 h 34"/>
                <a:gd name="T40" fmla="*/ 12 w 16"/>
                <a:gd name="T41" fmla="*/ 15 h 34"/>
                <a:gd name="T42" fmla="*/ 12 w 16"/>
                <a:gd name="T43" fmla="*/ 15 h 34"/>
                <a:gd name="T44" fmla="*/ 12 w 16"/>
                <a:gd name="T45" fmla="*/ 6 h 34"/>
                <a:gd name="T46" fmla="*/ 13 w 16"/>
                <a:gd name="T47" fmla="*/ 6 h 34"/>
                <a:gd name="T48" fmla="*/ 13 w 16"/>
                <a:gd name="T49" fmla="*/ 15 h 34"/>
                <a:gd name="T50" fmla="*/ 15 w 16"/>
                <a:gd name="T51" fmla="*/ 17 h 34"/>
                <a:gd name="T52" fmla="*/ 16 w 16"/>
                <a:gd name="T53" fmla="*/ 15 h 34"/>
                <a:gd name="T54" fmla="*/ 16 w 16"/>
                <a:gd name="T55" fmla="*/ 4 h 34"/>
                <a:gd name="T56" fmla="*/ 16 w 16"/>
                <a:gd name="T57" fmla="*/ 4 h 34"/>
                <a:gd name="T58" fmla="*/ 16 w 16"/>
                <a:gd name="T59" fmla="*/ 3 h 34"/>
                <a:gd name="T60" fmla="*/ 12 w 16"/>
                <a:gd name="T6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 h="34">
                  <a:moveTo>
                    <a:pt x="12" y="0"/>
                  </a:moveTo>
                  <a:cubicBezTo>
                    <a:pt x="4" y="0"/>
                    <a:pt x="4" y="0"/>
                    <a:pt x="4" y="0"/>
                  </a:cubicBezTo>
                  <a:cubicBezTo>
                    <a:pt x="2" y="0"/>
                    <a:pt x="0" y="3"/>
                    <a:pt x="0" y="4"/>
                  </a:cubicBezTo>
                  <a:cubicBezTo>
                    <a:pt x="0" y="4"/>
                    <a:pt x="0" y="4"/>
                    <a:pt x="0" y="4"/>
                  </a:cubicBezTo>
                  <a:cubicBezTo>
                    <a:pt x="0" y="4"/>
                    <a:pt x="0" y="4"/>
                    <a:pt x="0" y="4"/>
                  </a:cubicBezTo>
                  <a:cubicBezTo>
                    <a:pt x="0" y="15"/>
                    <a:pt x="0" y="15"/>
                    <a:pt x="0" y="15"/>
                  </a:cubicBezTo>
                  <a:cubicBezTo>
                    <a:pt x="0" y="16"/>
                    <a:pt x="1" y="17"/>
                    <a:pt x="2" y="17"/>
                  </a:cubicBezTo>
                  <a:cubicBezTo>
                    <a:pt x="2" y="17"/>
                    <a:pt x="3" y="16"/>
                    <a:pt x="3" y="15"/>
                  </a:cubicBezTo>
                  <a:cubicBezTo>
                    <a:pt x="3" y="6"/>
                    <a:pt x="3" y="6"/>
                    <a:pt x="3" y="6"/>
                  </a:cubicBezTo>
                  <a:cubicBezTo>
                    <a:pt x="4" y="6"/>
                    <a:pt x="4" y="6"/>
                    <a:pt x="4" y="6"/>
                  </a:cubicBezTo>
                  <a:cubicBezTo>
                    <a:pt x="4" y="15"/>
                    <a:pt x="4" y="15"/>
                    <a:pt x="4" y="15"/>
                  </a:cubicBezTo>
                  <a:cubicBezTo>
                    <a:pt x="4" y="15"/>
                    <a:pt x="4" y="15"/>
                    <a:pt x="4" y="15"/>
                  </a:cubicBezTo>
                  <a:cubicBezTo>
                    <a:pt x="4" y="32"/>
                    <a:pt x="4" y="32"/>
                    <a:pt x="4" y="32"/>
                  </a:cubicBezTo>
                  <a:cubicBezTo>
                    <a:pt x="4" y="33"/>
                    <a:pt x="5" y="34"/>
                    <a:pt x="6" y="34"/>
                  </a:cubicBezTo>
                  <a:cubicBezTo>
                    <a:pt x="7" y="34"/>
                    <a:pt x="8" y="33"/>
                    <a:pt x="8" y="32"/>
                  </a:cubicBezTo>
                  <a:cubicBezTo>
                    <a:pt x="8" y="17"/>
                    <a:pt x="8" y="17"/>
                    <a:pt x="8" y="17"/>
                  </a:cubicBezTo>
                  <a:cubicBezTo>
                    <a:pt x="9" y="17"/>
                    <a:pt x="9" y="17"/>
                    <a:pt x="9" y="17"/>
                  </a:cubicBezTo>
                  <a:cubicBezTo>
                    <a:pt x="9" y="32"/>
                    <a:pt x="9" y="32"/>
                    <a:pt x="9" y="32"/>
                  </a:cubicBezTo>
                  <a:cubicBezTo>
                    <a:pt x="9" y="33"/>
                    <a:pt x="10" y="34"/>
                    <a:pt x="11" y="34"/>
                  </a:cubicBezTo>
                  <a:cubicBezTo>
                    <a:pt x="12" y="34"/>
                    <a:pt x="12" y="33"/>
                    <a:pt x="12" y="32"/>
                  </a:cubicBezTo>
                  <a:cubicBezTo>
                    <a:pt x="12" y="15"/>
                    <a:pt x="12" y="15"/>
                    <a:pt x="12" y="15"/>
                  </a:cubicBezTo>
                  <a:cubicBezTo>
                    <a:pt x="12" y="15"/>
                    <a:pt x="12" y="15"/>
                    <a:pt x="12" y="15"/>
                  </a:cubicBezTo>
                  <a:cubicBezTo>
                    <a:pt x="12" y="6"/>
                    <a:pt x="12" y="6"/>
                    <a:pt x="12" y="6"/>
                  </a:cubicBezTo>
                  <a:cubicBezTo>
                    <a:pt x="13" y="6"/>
                    <a:pt x="13" y="6"/>
                    <a:pt x="13" y="6"/>
                  </a:cubicBezTo>
                  <a:cubicBezTo>
                    <a:pt x="13" y="15"/>
                    <a:pt x="13" y="15"/>
                    <a:pt x="13" y="15"/>
                  </a:cubicBezTo>
                  <a:cubicBezTo>
                    <a:pt x="13" y="16"/>
                    <a:pt x="14" y="17"/>
                    <a:pt x="15" y="17"/>
                  </a:cubicBezTo>
                  <a:cubicBezTo>
                    <a:pt x="16" y="17"/>
                    <a:pt x="16" y="16"/>
                    <a:pt x="16" y="15"/>
                  </a:cubicBezTo>
                  <a:cubicBezTo>
                    <a:pt x="16" y="4"/>
                    <a:pt x="16" y="4"/>
                    <a:pt x="16" y="4"/>
                  </a:cubicBezTo>
                  <a:cubicBezTo>
                    <a:pt x="16" y="4"/>
                    <a:pt x="16" y="4"/>
                    <a:pt x="16" y="4"/>
                  </a:cubicBezTo>
                  <a:cubicBezTo>
                    <a:pt x="16" y="3"/>
                    <a:pt x="16" y="3"/>
                    <a:pt x="16" y="3"/>
                  </a:cubicBezTo>
                  <a:cubicBezTo>
                    <a:pt x="16" y="2"/>
                    <a:pt x="15" y="0"/>
                    <a:pt x="1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22" name="Oval 40"/>
            <p:cNvSpPr>
              <a:spLocks noChangeArrowheads="1"/>
            </p:cNvSpPr>
            <p:nvPr/>
          </p:nvSpPr>
          <p:spPr bwMode="auto">
            <a:xfrm>
              <a:off x="1047899"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grpSp>
      <p:grpSp>
        <p:nvGrpSpPr>
          <p:cNvPr id="823" name="Group 292"/>
          <p:cNvGrpSpPr>
            <a:grpSpLocks noChangeAspect="1"/>
          </p:cNvGrpSpPr>
          <p:nvPr/>
        </p:nvGrpSpPr>
        <p:grpSpPr>
          <a:xfrm>
            <a:off x="5802349" y="4402918"/>
            <a:ext cx="413953" cy="145137"/>
            <a:chOff x="134044" y="2816686"/>
            <a:chExt cx="829879" cy="365760"/>
          </a:xfrm>
        </p:grpSpPr>
        <p:grpSp>
          <p:nvGrpSpPr>
            <p:cNvPr id="824" name="Group 293"/>
            <p:cNvGrpSpPr>
              <a:grpSpLocks noChangeAspect="1"/>
            </p:cNvGrpSpPr>
            <p:nvPr/>
          </p:nvGrpSpPr>
          <p:grpSpPr>
            <a:xfrm>
              <a:off x="557360" y="2816686"/>
              <a:ext cx="406563" cy="365760"/>
              <a:chOff x="5634038" y="542925"/>
              <a:chExt cx="1819275" cy="1636713"/>
            </a:xfrm>
            <a:solidFill>
              <a:schemeClr val="tx1"/>
            </a:solidFill>
          </p:grpSpPr>
          <p:sp>
            <p:nvSpPr>
              <p:cNvPr id="826" name="Freeform 63"/>
              <p:cNvSpPr>
                <a:spLocks noEditPoints="1"/>
              </p:cNvSpPr>
              <p:nvPr/>
            </p:nvSpPr>
            <p:spPr bwMode="auto">
              <a:xfrm>
                <a:off x="5634038" y="542925"/>
                <a:ext cx="1819275" cy="1370013"/>
              </a:xfrm>
              <a:custGeom>
                <a:avLst/>
                <a:gdLst>
                  <a:gd name="T0" fmla="*/ 456 w 485"/>
                  <a:gd name="T1" fmla="*/ 0 h 365"/>
                  <a:gd name="T2" fmla="*/ 30 w 485"/>
                  <a:gd name="T3" fmla="*/ 0 h 365"/>
                  <a:gd name="T4" fmla="*/ 0 w 485"/>
                  <a:gd name="T5" fmla="*/ 30 h 365"/>
                  <a:gd name="T6" fmla="*/ 0 w 485"/>
                  <a:gd name="T7" fmla="*/ 336 h 365"/>
                  <a:gd name="T8" fmla="*/ 30 w 485"/>
                  <a:gd name="T9" fmla="*/ 365 h 365"/>
                  <a:gd name="T10" fmla="*/ 456 w 485"/>
                  <a:gd name="T11" fmla="*/ 365 h 365"/>
                  <a:gd name="T12" fmla="*/ 485 w 485"/>
                  <a:gd name="T13" fmla="*/ 336 h 365"/>
                  <a:gd name="T14" fmla="*/ 485 w 485"/>
                  <a:gd name="T15" fmla="*/ 30 h 365"/>
                  <a:gd name="T16" fmla="*/ 456 w 485"/>
                  <a:gd name="T17" fmla="*/ 0 h 365"/>
                  <a:gd name="T18" fmla="*/ 448 w 485"/>
                  <a:gd name="T19" fmla="*/ 314 h 365"/>
                  <a:gd name="T20" fmla="*/ 37 w 485"/>
                  <a:gd name="T21" fmla="*/ 314 h 365"/>
                  <a:gd name="T22" fmla="*/ 37 w 485"/>
                  <a:gd name="T23" fmla="*/ 42 h 365"/>
                  <a:gd name="T24" fmla="*/ 448 w 485"/>
                  <a:gd name="T25" fmla="*/ 42 h 365"/>
                  <a:gd name="T26" fmla="*/ 448 w 485"/>
                  <a:gd name="T27" fmla="*/ 31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5" h="365">
                    <a:moveTo>
                      <a:pt x="456" y="0"/>
                    </a:moveTo>
                    <a:cubicBezTo>
                      <a:pt x="30" y="0"/>
                      <a:pt x="30" y="0"/>
                      <a:pt x="30" y="0"/>
                    </a:cubicBezTo>
                    <a:cubicBezTo>
                      <a:pt x="14" y="0"/>
                      <a:pt x="0" y="13"/>
                      <a:pt x="0" y="30"/>
                    </a:cubicBezTo>
                    <a:cubicBezTo>
                      <a:pt x="0" y="336"/>
                      <a:pt x="0" y="336"/>
                      <a:pt x="0" y="336"/>
                    </a:cubicBezTo>
                    <a:cubicBezTo>
                      <a:pt x="0" y="352"/>
                      <a:pt x="14" y="365"/>
                      <a:pt x="30" y="365"/>
                    </a:cubicBezTo>
                    <a:cubicBezTo>
                      <a:pt x="456" y="365"/>
                      <a:pt x="456" y="365"/>
                      <a:pt x="456" y="365"/>
                    </a:cubicBezTo>
                    <a:cubicBezTo>
                      <a:pt x="472" y="365"/>
                      <a:pt x="485" y="352"/>
                      <a:pt x="485" y="336"/>
                    </a:cubicBezTo>
                    <a:cubicBezTo>
                      <a:pt x="485" y="30"/>
                      <a:pt x="485" y="30"/>
                      <a:pt x="485" y="30"/>
                    </a:cubicBezTo>
                    <a:cubicBezTo>
                      <a:pt x="485" y="13"/>
                      <a:pt x="472" y="0"/>
                      <a:pt x="456" y="0"/>
                    </a:cubicBezTo>
                    <a:close/>
                    <a:moveTo>
                      <a:pt x="448" y="314"/>
                    </a:moveTo>
                    <a:cubicBezTo>
                      <a:pt x="37" y="314"/>
                      <a:pt x="37" y="314"/>
                      <a:pt x="37" y="314"/>
                    </a:cubicBezTo>
                    <a:cubicBezTo>
                      <a:pt x="37" y="42"/>
                      <a:pt x="37" y="42"/>
                      <a:pt x="37" y="42"/>
                    </a:cubicBezTo>
                    <a:cubicBezTo>
                      <a:pt x="448" y="42"/>
                      <a:pt x="448" y="42"/>
                      <a:pt x="448" y="42"/>
                    </a:cubicBezTo>
                    <a:lnTo>
                      <a:pt x="448" y="314"/>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827" name="Freeform 64"/>
              <p:cNvSpPr>
                <a:spLocks/>
              </p:cNvSpPr>
              <p:nvPr/>
            </p:nvSpPr>
            <p:spPr bwMode="auto">
              <a:xfrm>
                <a:off x="6129338" y="1965325"/>
                <a:ext cx="831850" cy="214313"/>
              </a:xfrm>
              <a:custGeom>
                <a:avLst/>
                <a:gdLst>
                  <a:gd name="T0" fmla="*/ 132 w 524"/>
                  <a:gd name="T1" fmla="*/ 0 h 135"/>
                  <a:gd name="T2" fmla="*/ 0 w 524"/>
                  <a:gd name="T3" fmla="*/ 135 h 135"/>
                  <a:gd name="T4" fmla="*/ 524 w 524"/>
                  <a:gd name="T5" fmla="*/ 135 h 135"/>
                  <a:gd name="T6" fmla="*/ 392 w 524"/>
                  <a:gd name="T7" fmla="*/ 0 h 135"/>
                  <a:gd name="T8" fmla="*/ 132 w 524"/>
                  <a:gd name="T9" fmla="*/ 0 h 135"/>
                </a:gdLst>
                <a:ahLst/>
                <a:cxnLst>
                  <a:cxn ang="0">
                    <a:pos x="T0" y="T1"/>
                  </a:cxn>
                  <a:cxn ang="0">
                    <a:pos x="T2" y="T3"/>
                  </a:cxn>
                  <a:cxn ang="0">
                    <a:pos x="T4" y="T5"/>
                  </a:cxn>
                  <a:cxn ang="0">
                    <a:pos x="T6" y="T7"/>
                  </a:cxn>
                  <a:cxn ang="0">
                    <a:pos x="T8" y="T9"/>
                  </a:cxn>
                </a:cxnLst>
                <a:rect l="0" t="0" r="r" b="b"/>
                <a:pathLst>
                  <a:path w="524" h="135">
                    <a:moveTo>
                      <a:pt x="132" y="0"/>
                    </a:moveTo>
                    <a:lnTo>
                      <a:pt x="0" y="135"/>
                    </a:lnTo>
                    <a:lnTo>
                      <a:pt x="524" y="135"/>
                    </a:lnTo>
                    <a:lnTo>
                      <a:pt x="392" y="0"/>
                    </a:lnTo>
                    <a:lnTo>
                      <a:pt x="132" y="0"/>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828" name="Freeform 65"/>
              <p:cNvSpPr>
                <a:spLocks/>
              </p:cNvSpPr>
              <p:nvPr/>
            </p:nvSpPr>
            <p:spPr bwMode="auto">
              <a:xfrm>
                <a:off x="5934076" y="1001713"/>
                <a:ext cx="1192213" cy="512763"/>
              </a:xfrm>
              <a:custGeom>
                <a:avLst/>
                <a:gdLst>
                  <a:gd name="T0" fmla="*/ 20 w 318"/>
                  <a:gd name="T1" fmla="*/ 137 h 137"/>
                  <a:gd name="T2" fmla="*/ 40 w 318"/>
                  <a:gd name="T3" fmla="*/ 118 h 137"/>
                  <a:gd name="T4" fmla="*/ 39 w 318"/>
                  <a:gd name="T5" fmla="*/ 112 h 137"/>
                  <a:gd name="T6" fmla="*/ 129 w 318"/>
                  <a:gd name="T7" fmla="*/ 40 h 137"/>
                  <a:gd name="T8" fmla="*/ 140 w 318"/>
                  <a:gd name="T9" fmla="*/ 44 h 137"/>
                  <a:gd name="T10" fmla="*/ 150 w 318"/>
                  <a:gd name="T11" fmla="*/ 41 h 137"/>
                  <a:gd name="T12" fmla="*/ 201 w 318"/>
                  <a:gd name="T13" fmla="*/ 85 h 137"/>
                  <a:gd name="T14" fmla="*/ 200 w 318"/>
                  <a:gd name="T15" fmla="*/ 88 h 137"/>
                  <a:gd name="T16" fmla="*/ 220 w 318"/>
                  <a:gd name="T17" fmla="*/ 108 h 137"/>
                  <a:gd name="T18" fmla="*/ 239 w 318"/>
                  <a:gd name="T19" fmla="*/ 88 h 137"/>
                  <a:gd name="T20" fmla="*/ 238 w 318"/>
                  <a:gd name="T21" fmla="*/ 83 h 137"/>
                  <a:gd name="T22" fmla="*/ 289 w 318"/>
                  <a:gd name="T23" fmla="*/ 37 h 137"/>
                  <a:gd name="T24" fmla="*/ 298 w 318"/>
                  <a:gd name="T25" fmla="*/ 39 h 137"/>
                  <a:gd name="T26" fmla="*/ 318 w 318"/>
                  <a:gd name="T27" fmla="*/ 19 h 137"/>
                  <a:gd name="T28" fmla="*/ 298 w 318"/>
                  <a:gd name="T29" fmla="*/ 0 h 137"/>
                  <a:gd name="T30" fmla="*/ 279 w 318"/>
                  <a:gd name="T31" fmla="*/ 19 h 137"/>
                  <a:gd name="T32" fmla="*/ 280 w 318"/>
                  <a:gd name="T33" fmla="*/ 27 h 137"/>
                  <a:gd name="T34" fmla="*/ 230 w 318"/>
                  <a:gd name="T35" fmla="*/ 72 h 137"/>
                  <a:gd name="T36" fmla="*/ 220 w 318"/>
                  <a:gd name="T37" fmla="*/ 68 h 137"/>
                  <a:gd name="T38" fmla="*/ 208 w 318"/>
                  <a:gd name="T39" fmla="*/ 73 h 137"/>
                  <a:gd name="T40" fmla="*/ 158 w 318"/>
                  <a:gd name="T41" fmla="*/ 31 h 137"/>
                  <a:gd name="T42" fmla="*/ 160 w 318"/>
                  <a:gd name="T43" fmla="*/ 24 h 137"/>
                  <a:gd name="T44" fmla="*/ 140 w 318"/>
                  <a:gd name="T45" fmla="*/ 5 h 137"/>
                  <a:gd name="T46" fmla="*/ 120 w 318"/>
                  <a:gd name="T47" fmla="*/ 24 h 137"/>
                  <a:gd name="T48" fmla="*/ 122 w 318"/>
                  <a:gd name="T49" fmla="*/ 31 h 137"/>
                  <a:gd name="T50" fmla="*/ 31 w 318"/>
                  <a:gd name="T51" fmla="*/ 102 h 137"/>
                  <a:gd name="T52" fmla="*/ 20 w 318"/>
                  <a:gd name="T53" fmla="*/ 98 h 137"/>
                  <a:gd name="T54" fmla="*/ 0 w 318"/>
                  <a:gd name="T55" fmla="*/ 118 h 137"/>
                  <a:gd name="T56" fmla="*/ 20 w 318"/>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8" h="137">
                    <a:moveTo>
                      <a:pt x="20" y="137"/>
                    </a:moveTo>
                    <a:cubicBezTo>
                      <a:pt x="31" y="137"/>
                      <a:pt x="40" y="129"/>
                      <a:pt x="40" y="118"/>
                    </a:cubicBezTo>
                    <a:cubicBezTo>
                      <a:pt x="40" y="116"/>
                      <a:pt x="39" y="114"/>
                      <a:pt x="39" y="112"/>
                    </a:cubicBezTo>
                    <a:cubicBezTo>
                      <a:pt x="64" y="92"/>
                      <a:pt x="109" y="56"/>
                      <a:pt x="129" y="40"/>
                    </a:cubicBezTo>
                    <a:cubicBezTo>
                      <a:pt x="132" y="43"/>
                      <a:pt x="136" y="44"/>
                      <a:pt x="140" y="44"/>
                    </a:cubicBezTo>
                    <a:cubicBezTo>
                      <a:pt x="144" y="44"/>
                      <a:pt x="147" y="43"/>
                      <a:pt x="150" y="41"/>
                    </a:cubicBezTo>
                    <a:cubicBezTo>
                      <a:pt x="163" y="53"/>
                      <a:pt x="185" y="71"/>
                      <a:pt x="201" y="85"/>
                    </a:cubicBezTo>
                    <a:cubicBezTo>
                      <a:pt x="200" y="86"/>
                      <a:pt x="200" y="87"/>
                      <a:pt x="200" y="88"/>
                    </a:cubicBezTo>
                    <a:cubicBezTo>
                      <a:pt x="200" y="99"/>
                      <a:pt x="209" y="108"/>
                      <a:pt x="220" y="108"/>
                    </a:cubicBezTo>
                    <a:cubicBezTo>
                      <a:pt x="231" y="108"/>
                      <a:pt x="239" y="99"/>
                      <a:pt x="239" y="88"/>
                    </a:cubicBezTo>
                    <a:cubicBezTo>
                      <a:pt x="239" y="86"/>
                      <a:pt x="239" y="84"/>
                      <a:pt x="238" y="83"/>
                    </a:cubicBezTo>
                    <a:cubicBezTo>
                      <a:pt x="289" y="37"/>
                      <a:pt x="289" y="37"/>
                      <a:pt x="289" y="37"/>
                    </a:cubicBezTo>
                    <a:cubicBezTo>
                      <a:pt x="292" y="38"/>
                      <a:pt x="295" y="39"/>
                      <a:pt x="298" y="39"/>
                    </a:cubicBezTo>
                    <a:cubicBezTo>
                      <a:pt x="309" y="39"/>
                      <a:pt x="318" y="30"/>
                      <a:pt x="318" y="19"/>
                    </a:cubicBezTo>
                    <a:cubicBezTo>
                      <a:pt x="318" y="8"/>
                      <a:pt x="309" y="0"/>
                      <a:pt x="298" y="0"/>
                    </a:cubicBezTo>
                    <a:cubicBezTo>
                      <a:pt x="288" y="0"/>
                      <a:pt x="279" y="8"/>
                      <a:pt x="279" y="19"/>
                    </a:cubicBezTo>
                    <a:cubicBezTo>
                      <a:pt x="279" y="22"/>
                      <a:pt x="279" y="24"/>
                      <a:pt x="280" y="27"/>
                    </a:cubicBezTo>
                    <a:cubicBezTo>
                      <a:pt x="266" y="40"/>
                      <a:pt x="244" y="59"/>
                      <a:pt x="230" y="72"/>
                    </a:cubicBezTo>
                    <a:cubicBezTo>
                      <a:pt x="227" y="70"/>
                      <a:pt x="224" y="68"/>
                      <a:pt x="220" y="68"/>
                    </a:cubicBezTo>
                    <a:cubicBezTo>
                      <a:pt x="215" y="68"/>
                      <a:pt x="211" y="70"/>
                      <a:pt x="208" y="73"/>
                    </a:cubicBezTo>
                    <a:cubicBezTo>
                      <a:pt x="195" y="62"/>
                      <a:pt x="173" y="44"/>
                      <a:pt x="158" y="31"/>
                    </a:cubicBezTo>
                    <a:cubicBezTo>
                      <a:pt x="159" y="29"/>
                      <a:pt x="160" y="27"/>
                      <a:pt x="160" y="24"/>
                    </a:cubicBezTo>
                    <a:cubicBezTo>
                      <a:pt x="160" y="13"/>
                      <a:pt x="151" y="5"/>
                      <a:pt x="140" y="5"/>
                    </a:cubicBezTo>
                    <a:cubicBezTo>
                      <a:pt x="129" y="5"/>
                      <a:pt x="120" y="13"/>
                      <a:pt x="120" y="24"/>
                    </a:cubicBezTo>
                    <a:cubicBezTo>
                      <a:pt x="120" y="27"/>
                      <a:pt x="121" y="29"/>
                      <a:pt x="122" y="31"/>
                    </a:cubicBezTo>
                    <a:cubicBezTo>
                      <a:pt x="31" y="102"/>
                      <a:pt x="31" y="102"/>
                      <a:pt x="31" y="102"/>
                    </a:cubicBezTo>
                    <a:cubicBezTo>
                      <a:pt x="28" y="100"/>
                      <a:pt x="24" y="98"/>
                      <a:pt x="20" y="98"/>
                    </a:cubicBezTo>
                    <a:cubicBezTo>
                      <a:pt x="9" y="98"/>
                      <a:pt x="0" y="107"/>
                      <a:pt x="0" y="118"/>
                    </a:cubicBezTo>
                    <a:cubicBezTo>
                      <a:pt x="0" y="129"/>
                      <a:pt x="9" y="137"/>
                      <a:pt x="20" y="13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grpSp>
        <p:sp>
          <p:nvSpPr>
            <p:cNvPr id="825" name="Freeform 101"/>
            <p:cNvSpPr>
              <a:spLocks noChangeAspect="1" noEditPoints="1"/>
            </p:cNvSpPr>
            <p:nvPr/>
          </p:nvSpPr>
          <p:spPr bwMode="auto">
            <a:xfrm>
              <a:off x="134044" y="2816686"/>
              <a:ext cx="401837" cy="365760"/>
            </a:xfrm>
            <a:custGeom>
              <a:avLst/>
              <a:gdLst>
                <a:gd name="T0" fmla="*/ 412 w 488"/>
                <a:gd name="T1" fmla="*/ 174 h 444"/>
                <a:gd name="T2" fmla="*/ 368 w 488"/>
                <a:gd name="T3" fmla="*/ 0 h 444"/>
                <a:gd name="T4" fmla="*/ 0 w 488"/>
                <a:gd name="T5" fmla="*/ 44 h 444"/>
                <a:gd name="T6" fmla="*/ 45 w 488"/>
                <a:gd name="T7" fmla="*/ 277 h 444"/>
                <a:gd name="T8" fmla="*/ 86 w 488"/>
                <a:gd name="T9" fmla="*/ 407 h 444"/>
                <a:gd name="T10" fmla="*/ 205 w 488"/>
                <a:gd name="T11" fmla="*/ 444 h 444"/>
                <a:gd name="T12" fmla="*/ 241 w 488"/>
                <a:gd name="T13" fmla="*/ 277 h 444"/>
                <a:gd name="T14" fmla="*/ 271 w 488"/>
                <a:gd name="T15" fmla="*/ 342 h 444"/>
                <a:gd name="T16" fmla="*/ 456 w 488"/>
                <a:gd name="T17" fmla="*/ 375 h 444"/>
                <a:gd name="T18" fmla="*/ 488 w 488"/>
                <a:gd name="T19" fmla="*/ 206 h 444"/>
                <a:gd name="T20" fmla="*/ 446 w 488"/>
                <a:gd name="T21" fmla="*/ 192 h 444"/>
                <a:gd name="T22" fmla="*/ 446 w 488"/>
                <a:gd name="T23" fmla="*/ 212 h 444"/>
                <a:gd name="T24" fmla="*/ 446 w 488"/>
                <a:gd name="T25" fmla="*/ 192 h 444"/>
                <a:gd name="T26" fmla="*/ 296 w 488"/>
                <a:gd name="T27" fmla="*/ 347 h 444"/>
                <a:gd name="T28" fmla="*/ 464 w 488"/>
                <a:gd name="T29" fmla="*/ 227 h 444"/>
                <a:gd name="T30" fmla="*/ 418 w 488"/>
                <a:gd name="T31" fmla="*/ 192 h 444"/>
                <a:gd name="T32" fmla="*/ 418 w 488"/>
                <a:gd name="T33" fmla="*/ 212 h 444"/>
                <a:gd name="T34" fmla="*/ 418 w 488"/>
                <a:gd name="T35" fmla="*/ 192 h 444"/>
                <a:gd name="T36" fmla="*/ 371 w 488"/>
                <a:gd name="T37" fmla="*/ 35 h 444"/>
                <a:gd name="T38" fmla="*/ 344 w 488"/>
                <a:gd name="T39" fmla="*/ 35 h 444"/>
                <a:gd name="T40" fmla="*/ 320 w 488"/>
                <a:gd name="T41" fmla="*/ 22 h 444"/>
                <a:gd name="T42" fmla="*/ 320 w 488"/>
                <a:gd name="T43" fmla="*/ 48 h 444"/>
                <a:gd name="T44" fmla="*/ 320 w 488"/>
                <a:gd name="T45" fmla="*/ 22 h 444"/>
                <a:gd name="T46" fmla="*/ 173 w 488"/>
                <a:gd name="T47" fmla="*/ 198 h 444"/>
                <a:gd name="T48" fmla="*/ 173 w 488"/>
                <a:gd name="T49" fmla="*/ 218 h 444"/>
                <a:gd name="T50" fmla="*/ 192 w 488"/>
                <a:gd name="T51" fmla="*/ 208 h 444"/>
                <a:gd name="T52" fmla="*/ 212 w 488"/>
                <a:gd name="T53" fmla="*/ 208 h 444"/>
                <a:gd name="T54" fmla="*/ 192 w 488"/>
                <a:gd name="T55" fmla="*/ 208 h 444"/>
                <a:gd name="T56" fmla="*/ 114 w 488"/>
                <a:gd name="T57" fmla="*/ 412 h 444"/>
                <a:gd name="T58" fmla="*/ 214 w 488"/>
                <a:gd name="T59" fmla="*/ 236 h 444"/>
                <a:gd name="T60" fmla="*/ 241 w 488"/>
                <a:gd name="T61" fmla="*/ 239 h 444"/>
                <a:gd name="T62" fmla="*/ 205 w 488"/>
                <a:gd name="T63" fmla="*/ 179 h 444"/>
                <a:gd name="T64" fmla="*/ 86 w 488"/>
                <a:gd name="T65" fmla="*/ 215 h 444"/>
                <a:gd name="T66" fmla="*/ 34 w 488"/>
                <a:gd name="T67" fmla="*/ 239 h 444"/>
                <a:gd name="T68" fmla="*/ 378 w 488"/>
                <a:gd name="T69" fmla="*/ 70 h 444"/>
                <a:gd name="T70" fmla="*/ 303 w 488"/>
                <a:gd name="T71" fmla="*/ 174 h 444"/>
                <a:gd name="T72" fmla="*/ 271 w 488"/>
                <a:gd name="T73" fmla="*/ 23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8" h="444">
                  <a:moveTo>
                    <a:pt x="456" y="174"/>
                  </a:moveTo>
                  <a:cubicBezTo>
                    <a:pt x="412" y="174"/>
                    <a:pt x="412" y="174"/>
                    <a:pt x="412" y="174"/>
                  </a:cubicBezTo>
                  <a:cubicBezTo>
                    <a:pt x="412" y="44"/>
                    <a:pt x="412" y="44"/>
                    <a:pt x="412" y="44"/>
                  </a:cubicBezTo>
                  <a:cubicBezTo>
                    <a:pt x="412" y="20"/>
                    <a:pt x="392" y="0"/>
                    <a:pt x="368" y="0"/>
                  </a:cubicBezTo>
                  <a:cubicBezTo>
                    <a:pt x="45" y="0"/>
                    <a:pt x="45" y="0"/>
                    <a:pt x="45" y="0"/>
                  </a:cubicBezTo>
                  <a:cubicBezTo>
                    <a:pt x="20" y="0"/>
                    <a:pt x="0" y="20"/>
                    <a:pt x="0" y="44"/>
                  </a:cubicBezTo>
                  <a:cubicBezTo>
                    <a:pt x="0" y="233"/>
                    <a:pt x="0" y="233"/>
                    <a:pt x="0" y="233"/>
                  </a:cubicBezTo>
                  <a:cubicBezTo>
                    <a:pt x="0" y="257"/>
                    <a:pt x="20" y="277"/>
                    <a:pt x="45" y="277"/>
                  </a:cubicBezTo>
                  <a:cubicBezTo>
                    <a:pt x="86" y="277"/>
                    <a:pt x="86" y="277"/>
                    <a:pt x="86" y="277"/>
                  </a:cubicBezTo>
                  <a:cubicBezTo>
                    <a:pt x="86" y="407"/>
                    <a:pt x="86" y="407"/>
                    <a:pt x="86" y="407"/>
                  </a:cubicBezTo>
                  <a:cubicBezTo>
                    <a:pt x="86" y="428"/>
                    <a:pt x="103" y="444"/>
                    <a:pt x="123" y="444"/>
                  </a:cubicBezTo>
                  <a:cubicBezTo>
                    <a:pt x="205" y="444"/>
                    <a:pt x="205" y="444"/>
                    <a:pt x="205" y="444"/>
                  </a:cubicBezTo>
                  <a:cubicBezTo>
                    <a:pt x="225" y="444"/>
                    <a:pt x="241" y="427"/>
                    <a:pt x="241" y="407"/>
                  </a:cubicBezTo>
                  <a:cubicBezTo>
                    <a:pt x="241" y="277"/>
                    <a:pt x="241" y="277"/>
                    <a:pt x="241" y="277"/>
                  </a:cubicBezTo>
                  <a:cubicBezTo>
                    <a:pt x="271" y="277"/>
                    <a:pt x="271" y="277"/>
                    <a:pt x="271" y="277"/>
                  </a:cubicBezTo>
                  <a:cubicBezTo>
                    <a:pt x="271" y="342"/>
                    <a:pt x="271" y="342"/>
                    <a:pt x="271" y="342"/>
                  </a:cubicBezTo>
                  <a:cubicBezTo>
                    <a:pt x="271" y="360"/>
                    <a:pt x="286" y="375"/>
                    <a:pt x="303" y="375"/>
                  </a:cubicBezTo>
                  <a:cubicBezTo>
                    <a:pt x="456" y="375"/>
                    <a:pt x="456" y="375"/>
                    <a:pt x="456" y="375"/>
                  </a:cubicBezTo>
                  <a:cubicBezTo>
                    <a:pt x="473" y="375"/>
                    <a:pt x="488" y="360"/>
                    <a:pt x="488" y="342"/>
                  </a:cubicBezTo>
                  <a:cubicBezTo>
                    <a:pt x="488" y="206"/>
                    <a:pt x="488" y="206"/>
                    <a:pt x="488" y="206"/>
                  </a:cubicBezTo>
                  <a:cubicBezTo>
                    <a:pt x="488" y="188"/>
                    <a:pt x="473" y="174"/>
                    <a:pt x="456" y="174"/>
                  </a:cubicBezTo>
                  <a:close/>
                  <a:moveTo>
                    <a:pt x="446" y="192"/>
                  </a:moveTo>
                  <a:cubicBezTo>
                    <a:pt x="452" y="192"/>
                    <a:pt x="456" y="196"/>
                    <a:pt x="456" y="202"/>
                  </a:cubicBezTo>
                  <a:cubicBezTo>
                    <a:pt x="456" y="207"/>
                    <a:pt x="452" y="212"/>
                    <a:pt x="446" y="212"/>
                  </a:cubicBezTo>
                  <a:cubicBezTo>
                    <a:pt x="441" y="212"/>
                    <a:pt x="436" y="207"/>
                    <a:pt x="436" y="202"/>
                  </a:cubicBezTo>
                  <a:cubicBezTo>
                    <a:pt x="436" y="196"/>
                    <a:pt x="441" y="192"/>
                    <a:pt x="446" y="192"/>
                  </a:cubicBezTo>
                  <a:close/>
                  <a:moveTo>
                    <a:pt x="464" y="347"/>
                  </a:moveTo>
                  <a:cubicBezTo>
                    <a:pt x="296" y="347"/>
                    <a:pt x="296" y="347"/>
                    <a:pt x="296" y="347"/>
                  </a:cubicBezTo>
                  <a:cubicBezTo>
                    <a:pt x="296" y="227"/>
                    <a:pt x="296" y="227"/>
                    <a:pt x="296" y="227"/>
                  </a:cubicBezTo>
                  <a:cubicBezTo>
                    <a:pt x="464" y="227"/>
                    <a:pt x="464" y="227"/>
                    <a:pt x="464" y="227"/>
                  </a:cubicBezTo>
                  <a:lnTo>
                    <a:pt x="464" y="347"/>
                  </a:lnTo>
                  <a:close/>
                  <a:moveTo>
                    <a:pt x="418" y="192"/>
                  </a:moveTo>
                  <a:cubicBezTo>
                    <a:pt x="423" y="192"/>
                    <a:pt x="428" y="196"/>
                    <a:pt x="428" y="202"/>
                  </a:cubicBezTo>
                  <a:cubicBezTo>
                    <a:pt x="428" y="207"/>
                    <a:pt x="423" y="212"/>
                    <a:pt x="418" y="212"/>
                  </a:cubicBezTo>
                  <a:cubicBezTo>
                    <a:pt x="412" y="212"/>
                    <a:pt x="408" y="207"/>
                    <a:pt x="408" y="202"/>
                  </a:cubicBezTo>
                  <a:cubicBezTo>
                    <a:pt x="408" y="196"/>
                    <a:pt x="412" y="192"/>
                    <a:pt x="418" y="192"/>
                  </a:cubicBezTo>
                  <a:close/>
                  <a:moveTo>
                    <a:pt x="358" y="22"/>
                  </a:moveTo>
                  <a:cubicBezTo>
                    <a:pt x="365" y="22"/>
                    <a:pt x="371" y="28"/>
                    <a:pt x="371" y="35"/>
                  </a:cubicBezTo>
                  <a:cubicBezTo>
                    <a:pt x="371" y="43"/>
                    <a:pt x="365" y="48"/>
                    <a:pt x="358" y="48"/>
                  </a:cubicBezTo>
                  <a:cubicBezTo>
                    <a:pt x="350" y="48"/>
                    <a:pt x="344" y="43"/>
                    <a:pt x="344" y="35"/>
                  </a:cubicBezTo>
                  <a:cubicBezTo>
                    <a:pt x="344" y="28"/>
                    <a:pt x="350" y="22"/>
                    <a:pt x="358" y="22"/>
                  </a:cubicBezTo>
                  <a:close/>
                  <a:moveTo>
                    <a:pt x="320" y="22"/>
                  </a:moveTo>
                  <a:cubicBezTo>
                    <a:pt x="327" y="22"/>
                    <a:pt x="333" y="28"/>
                    <a:pt x="333" y="35"/>
                  </a:cubicBezTo>
                  <a:cubicBezTo>
                    <a:pt x="333" y="43"/>
                    <a:pt x="327" y="48"/>
                    <a:pt x="320" y="48"/>
                  </a:cubicBezTo>
                  <a:cubicBezTo>
                    <a:pt x="313" y="48"/>
                    <a:pt x="307" y="43"/>
                    <a:pt x="307" y="35"/>
                  </a:cubicBezTo>
                  <a:cubicBezTo>
                    <a:pt x="307" y="28"/>
                    <a:pt x="313" y="22"/>
                    <a:pt x="320" y="22"/>
                  </a:cubicBezTo>
                  <a:close/>
                  <a:moveTo>
                    <a:pt x="163" y="208"/>
                  </a:moveTo>
                  <a:cubicBezTo>
                    <a:pt x="163" y="202"/>
                    <a:pt x="168" y="198"/>
                    <a:pt x="173" y="198"/>
                  </a:cubicBezTo>
                  <a:cubicBezTo>
                    <a:pt x="179" y="198"/>
                    <a:pt x="183" y="202"/>
                    <a:pt x="183" y="208"/>
                  </a:cubicBezTo>
                  <a:cubicBezTo>
                    <a:pt x="183" y="213"/>
                    <a:pt x="179" y="218"/>
                    <a:pt x="173" y="218"/>
                  </a:cubicBezTo>
                  <a:cubicBezTo>
                    <a:pt x="168" y="218"/>
                    <a:pt x="163" y="213"/>
                    <a:pt x="163" y="208"/>
                  </a:cubicBezTo>
                  <a:close/>
                  <a:moveTo>
                    <a:pt x="192" y="208"/>
                  </a:moveTo>
                  <a:cubicBezTo>
                    <a:pt x="192" y="202"/>
                    <a:pt x="196" y="198"/>
                    <a:pt x="202" y="198"/>
                  </a:cubicBezTo>
                  <a:cubicBezTo>
                    <a:pt x="207" y="198"/>
                    <a:pt x="212" y="202"/>
                    <a:pt x="212" y="208"/>
                  </a:cubicBezTo>
                  <a:cubicBezTo>
                    <a:pt x="212" y="213"/>
                    <a:pt x="207" y="218"/>
                    <a:pt x="202" y="218"/>
                  </a:cubicBezTo>
                  <a:cubicBezTo>
                    <a:pt x="196" y="218"/>
                    <a:pt x="192" y="213"/>
                    <a:pt x="192" y="208"/>
                  </a:cubicBezTo>
                  <a:close/>
                  <a:moveTo>
                    <a:pt x="214" y="412"/>
                  </a:moveTo>
                  <a:cubicBezTo>
                    <a:pt x="114" y="412"/>
                    <a:pt x="114" y="412"/>
                    <a:pt x="114" y="412"/>
                  </a:cubicBezTo>
                  <a:cubicBezTo>
                    <a:pt x="114" y="236"/>
                    <a:pt x="114" y="236"/>
                    <a:pt x="114" y="236"/>
                  </a:cubicBezTo>
                  <a:cubicBezTo>
                    <a:pt x="214" y="236"/>
                    <a:pt x="214" y="236"/>
                    <a:pt x="214" y="236"/>
                  </a:cubicBezTo>
                  <a:cubicBezTo>
                    <a:pt x="214" y="412"/>
                    <a:pt x="214" y="412"/>
                    <a:pt x="214" y="412"/>
                  </a:cubicBezTo>
                  <a:close/>
                  <a:moveTo>
                    <a:pt x="241" y="239"/>
                  </a:moveTo>
                  <a:cubicBezTo>
                    <a:pt x="241" y="215"/>
                    <a:pt x="241" y="215"/>
                    <a:pt x="241" y="215"/>
                  </a:cubicBezTo>
                  <a:cubicBezTo>
                    <a:pt x="241" y="195"/>
                    <a:pt x="225" y="179"/>
                    <a:pt x="205" y="179"/>
                  </a:cubicBezTo>
                  <a:cubicBezTo>
                    <a:pt x="123" y="179"/>
                    <a:pt x="123" y="179"/>
                    <a:pt x="123" y="179"/>
                  </a:cubicBezTo>
                  <a:cubicBezTo>
                    <a:pt x="103" y="179"/>
                    <a:pt x="86" y="195"/>
                    <a:pt x="86" y="215"/>
                  </a:cubicBezTo>
                  <a:cubicBezTo>
                    <a:pt x="86" y="239"/>
                    <a:pt x="86" y="239"/>
                    <a:pt x="86" y="239"/>
                  </a:cubicBezTo>
                  <a:cubicBezTo>
                    <a:pt x="34" y="239"/>
                    <a:pt x="34" y="239"/>
                    <a:pt x="34" y="239"/>
                  </a:cubicBezTo>
                  <a:cubicBezTo>
                    <a:pt x="34" y="70"/>
                    <a:pt x="34" y="70"/>
                    <a:pt x="34" y="70"/>
                  </a:cubicBezTo>
                  <a:cubicBezTo>
                    <a:pt x="378" y="70"/>
                    <a:pt x="378" y="70"/>
                    <a:pt x="378" y="70"/>
                  </a:cubicBezTo>
                  <a:cubicBezTo>
                    <a:pt x="378" y="174"/>
                    <a:pt x="378" y="174"/>
                    <a:pt x="378" y="174"/>
                  </a:cubicBezTo>
                  <a:cubicBezTo>
                    <a:pt x="303" y="174"/>
                    <a:pt x="303" y="174"/>
                    <a:pt x="303" y="174"/>
                  </a:cubicBezTo>
                  <a:cubicBezTo>
                    <a:pt x="286" y="174"/>
                    <a:pt x="271" y="188"/>
                    <a:pt x="271" y="206"/>
                  </a:cubicBezTo>
                  <a:cubicBezTo>
                    <a:pt x="271" y="239"/>
                    <a:pt x="271" y="239"/>
                    <a:pt x="271" y="239"/>
                  </a:cubicBezTo>
                  <a:lnTo>
                    <a:pt x="241" y="2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US" dirty="0">
                <a:solidFill>
                  <a:srgbClr val="000000"/>
                </a:solidFill>
              </a:endParaRPr>
            </a:p>
          </p:txBody>
        </p:sp>
      </p:grpSp>
      <p:pic>
        <p:nvPicPr>
          <p:cNvPr id="829" name="Picture 29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06718" y="4182147"/>
            <a:ext cx="218935" cy="174164"/>
          </a:xfrm>
          <a:prstGeom prst="rect">
            <a:avLst/>
          </a:prstGeom>
          <a:ln>
            <a:noFill/>
          </a:ln>
        </p:spPr>
      </p:pic>
      <p:sp>
        <p:nvSpPr>
          <p:cNvPr id="830" name="TextBox 829"/>
          <p:cNvSpPr txBox="1"/>
          <p:nvPr/>
        </p:nvSpPr>
        <p:spPr>
          <a:xfrm>
            <a:off x="6567295" y="3909536"/>
            <a:ext cx="646306" cy="738664"/>
          </a:xfrm>
          <a:prstGeom prst="rect">
            <a:avLst/>
          </a:prstGeom>
          <a:noFill/>
          <a:ln>
            <a:noFill/>
          </a:ln>
        </p:spPr>
        <p:txBody>
          <a:bodyPr wrap="none" rtlCol="0">
            <a:spAutoFit/>
          </a:bodyPr>
          <a:lstStyle/>
          <a:p>
            <a:pPr algn="r"/>
            <a:r>
              <a:rPr lang="en-US" sz="1400" dirty="0" smtClean="0"/>
              <a:t>50m+</a:t>
            </a:r>
          </a:p>
          <a:p>
            <a:pPr algn="r"/>
            <a:r>
              <a:rPr lang="en-US" sz="1400" dirty="0" smtClean="0"/>
              <a:t>€23bn </a:t>
            </a:r>
          </a:p>
          <a:p>
            <a:pPr algn="r"/>
            <a:r>
              <a:rPr lang="en-US" sz="1400" dirty="0" smtClean="0"/>
              <a:t>0.1%</a:t>
            </a:r>
            <a:endParaRPr lang="ru-RU" sz="1400" dirty="0"/>
          </a:p>
        </p:txBody>
      </p:sp>
      <p:grpSp>
        <p:nvGrpSpPr>
          <p:cNvPr id="831" name="Group 287"/>
          <p:cNvGrpSpPr>
            <a:grpSpLocks noChangeAspect="1"/>
          </p:cNvGrpSpPr>
          <p:nvPr/>
        </p:nvGrpSpPr>
        <p:grpSpPr>
          <a:xfrm>
            <a:off x="7940318" y="4870431"/>
            <a:ext cx="235081" cy="203191"/>
            <a:chOff x="907542" y="2235673"/>
            <a:chExt cx="201513" cy="218951"/>
          </a:xfrm>
        </p:grpSpPr>
        <p:sp>
          <p:nvSpPr>
            <p:cNvPr id="832" name="Oval 40"/>
            <p:cNvSpPr>
              <a:spLocks noChangeArrowheads="1"/>
            </p:cNvSpPr>
            <p:nvPr/>
          </p:nvSpPr>
          <p:spPr bwMode="auto">
            <a:xfrm>
              <a:off x="940861"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33" name="Freeform 41"/>
            <p:cNvSpPr>
              <a:spLocks/>
            </p:cNvSpPr>
            <p:nvPr/>
          </p:nvSpPr>
          <p:spPr bwMode="auto">
            <a:xfrm>
              <a:off x="907542" y="2273751"/>
              <a:ext cx="99956" cy="180873"/>
            </a:xfrm>
            <a:custGeom>
              <a:avLst/>
              <a:gdLst>
                <a:gd name="T0" fmla="*/ 18 w 18"/>
                <a:gd name="T1" fmla="*/ 12 h 32"/>
                <a:gd name="T2" fmla="*/ 15 w 18"/>
                <a:gd name="T3" fmla="*/ 2 h 32"/>
                <a:gd name="T4" fmla="*/ 13 w 18"/>
                <a:gd name="T5" fmla="*/ 0 h 32"/>
                <a:gd name="T6" fmla="*/ 5 w 18"/>
                <a:gd name="T7" fmla="*/ 0 h 32"/>
                <a:gd name="T8" fmla="*/ 4 w 18"/>
                <a:gd name="T9" fmla="*/ 1 h 32"/>
                <a:gd name="T10" fmla="*/ 3 w 18"/>
                <a:gd name="T11" fmla="*/ 2 h 32"/>
                <a:gd name="T12" fmla="*/ 3 w 18"/>
                <a:gd name="T13" fmla="*/ 2 h 32"/>
                <a:gd name="T14" fmla="*/ 3 w 18"/>
                <a:gd name="T15" fmla="*/ 2 h 32"/>
                <a:gd name="T16" fmla="*/ 0 w 18"/>
                <a:gd name="T17" fmla="*/ 12 h 32"/>
                <a:gd name="T18" fmla="*/ 1 w 18"/>
                <a:gd name="T19" fmla="*/ 14 h 32"/>
                <a:gd name="T20" fmla="*/ 3 w 18"/>
                <a:gd name="T21" fmla="*/ 13 h 32"/>
                <a:gd name="T22" fmla="*/ 5 w 18"/>
                <a:gd name="T23" fmla="*/ 5 h 32"/>
                <a:gd name="T24" fmla="*/ 5 w 18"/>
                <a:gd name="T25" fmla="*/ 5 h 32"/>
                <a:gd name="T26" fmla="*/ 6 w 18"/>
                <a:gd name="T27" fmla="*/ 5 h 32"/>
                <a:gd name="T28" fmla="*/ 2 w 18"/>
                <a:gd name="T29" fmla="*/ 19 h 32"/>
                <a:gd name="T30" fmla="*/ 6 w 18"/>
                <a:gd name="T31" fmla="*/ 19 h 32"/>
                <a:gd name="T32" fmla="*/ 6 w 18"/>
                <a:gd name="T33" fmla="*/ 31 h 32"/>
                <a:gd name="T34" fmla="*/ 7 w 18"/>
                <a:gd name="T35" fmla="*/ 32 h 32"/>
                <a:gd name="T36" fmla="*/ 9 w 18"/>
                <a:gd name="T37" fmla="*/ 31 h 32"/>
                <a:gd name="T38" fmla="*/ 9 w 18"/>
                <a:gd name="T39" fmla="*/ 19 h 32"/>
                <a:gd name="T40" fmla="*/ 10 w 18"/>
                <a:gd name="T41" fmla="*/ 19 h 32"/>
                <a:gd name="T42" fmla="*/ 10 w 18"/>
                <a:gd name="T43" fmla="*/ 31 h 32"/>
                <a:gd name="T44" fmla="*/ 11 w 18"/>
                <a:gd name="T45" fmla="*/ 32 h 32"/>
                <a:gd name="T46" fmla="*/ 13 w 18"/>
                <a:gd name="T47" fmla="*/ 31 h 32"/>
                <a:gd name="T48" fmla="*/ 13 w 18"/>
                <a:gd name="T49" fmla="*/ 19 h 32"/>
                <a:gd name="T50" fmla="*/ 17 w 18"/>
                <a:gd name="T51" fmla="*/ 19 h 32"/>
                <a:gd name="T52" fmla="*/ 13 w 18"/>
                <a:gd name="T53" fmla="*/ 5 h 32"/>
                <a:gd name="T54" fmla="*/ 13 w 18"/>
                <a:gd name="T55" fmla="*/ 5 h 32"/>
                <a:gd name="T56" fmla="*/ 13 w 18"/>
                <a:gd name="T57" fmla="*/ 5 h 32"/>
                <a:gd name="T58" fmla="*/ 16 w 18"/>
                <a:gd name="T59" fmla="*/ 13 h 32"/>
                <a:gd name="T60" fmla="*/ 17 w 18"/>
                <a:gd name="T61" fmla="*/ 14 h 32"/>
                <a:gd name="T62" fmla="*/ 18 w 18"/>
                <a:gd name="T6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32">
                  <a:moveTo>
                    <a:pt x="18" y="12"/>
                  </a:moveTo>
                  <a:cubicBezTo>
                    <a:pt x="15" y="2"/>
                    <a:pt x="15" y="2"/>
                    <a:pt x="15" y="2"/>
                  </a:cubicBezTo>
                  <a:cubicBezTo>
                    <a:pt x="15" y="1"/>
                    <a:pt x="14" y="0"/>
                    <a:pt x="13" y="0"/>
                  </a:cubicBezTo>
                  <a:cubicBezTo>
                    <a:pt x="5" y="0"/>
                    <a:pt x="5" y="0"/>
                    <a:pt x="5" y="0"/>
                  </a:cubicBezTo>
                  <a:cubicBezTo>
                    <a:pt x="5" y="0"/>
                    <a:pt x="4" y="1"/>
                    <a:pt x="4" y="1"/>
                  </a:cubicBezTo>
                  <a:cubicBezTo>
                    <a:pt x="4" y="1"/>
                    <a:pt x="4" y="1"/>
                    <a:pt x="3" y="2"/>
                  </a:cubicBezTo>
                  <a:cubicBezTo>
                    <a:pt x="3" y="2"/>
                    <a:pt x="3" y="2"/>
                    <a:pt x="3" y="2"/>
                  </a:cubicBezTo>
                  <a:cubicBezTo>
                    <a:pt x="3" y="2"/>
                    <a:pt x="3" y="2"/>
                    <a:pt x="3" y="2"/>
                  </a:cubicBezTo>
                  <a:cubicBezTo>
                    <a:pt x="0" y="12"/>
                    <a:pt x="0" y="12"/>
                    <a:pt x="0" y="12"/>
                  </a:cubicBezTo>
                  <a:cubicBezTo>
                    <a:pt x="0" y="13"/>
                    <a:pt x="0" y="13"/>
                    <a:pt x="1" y="14"/>
                  </a:cubicBezTo>
                  <a:cubicBezTo>
                    <a:pt x="2" y="14"/>
                    <a:pt x="2" y="14"/>
                    <a:pt x="3" y="13"/>
                  </a:cubicBezTo>
                  <a:cubicBezTo>
                    <a:pt x="5" y="5"/>
                    <a:pt x="5" y="5"/>
                    <a:pt x="5" y="5"/>
                  </a:cubicBezTo>
                  <a:cubicBezTo>
                    <a:pt x="5" y="5"/>
                    <a:pt x="5" y="5"/>
                    <a:pt x="5" y="5"/>
                  </a:cubicBezTo>
                  <a:cubicBezTo>
                    <a:pt x="6" y="5"/>
                    <a:pt x="6" y="5"/>
                    <a:pt x="6" y="5"/>
                  </a:cubicBezTo>
                  <a:cubicBezTo>
                    <a:pt x="2" y="19"/>
                    <a:pt x="2" y="19"/>
                    <a:pt x="2" y="19"/>
                  </a:cubicBezTo>
                  <a:cubicBezTo>
                    <a:pt x="6" y="19"/>
                    <a:pt x="6" y="19"/>
                    <a:pt x="6" y="19"/>
                  </a:cubicBezTo>
                  <a:cubicBezTo>
                    <a:pt x="6" y="31"/>
                    <a:pt x="6" y="31"/>
                    <a:pt x="6" y="31"/>
                  </a:cubicBezTo>
                  <a:cubicBezTo>
                    <a:pt x="6" y="32"/>
                    <a:pt x="6" y="32"/>
                    <a:pt x="7" y="32"/>
                  </a:cubicBezTo>
                  <a:cubicBezTo>
                    <a:pt x="8" y="32"/>
                    <a:pt x="9" y="32"/>
                    <a:pt x="9" y="31"/>
                  </a:cubicBezTo>
                  <a:cubicBezTo>
                    <a:pt x="9" y="19"/>
                    <a:pt x="9" y="19"/>
                    <a:pt x="9" y="19"/>
                  </a:cubicBezTo>
                  <a:cubicBezTo>
                    <a:pt x="10" y="19"/>
                    <a:pt x="10" y="19"/>
                    <a:pt x="10" y="19"/>
                  </a:cubicBezTo>
                  <a:cubicBezTo>
                    <a:pt x="10" y="31"/>
                    <a:pt x="10" y="31"/>
                    <a:pt x="10" y="31"/>
                  </a:cubicBezTo>
                  <a:cubicBezTo>
                    <a:pt x="10" y="32"/>
                    <a:pt x="10" y="32"/>
                    <a:pt x="11" y="32"/>
                  </a:cubicBezTo>
                  <a:cubicBezTo>
                    <a:pt x="12" y="32"/>
                    <a:pt x="13" y="32"/>
                    <a:pt x="13" y="31"/>
                  </a:cubicBezTo>
                  <a:cubicBezTo>
                    <a:pt x="13" y="19"/>
                    <a:pt x="13" y="19"/>
                    <a:pt x="13" y="19"/>
                  </a:cubicBezTo>
                  <a:cubicBezTo>
                    <a:pt x="17" y="19"/>
                    <a:pt x="17" y="19"/>
                    <a:pt x="17" y="19"/>
                  </a:cubicBezTo>
                  <a:cubicBezTo>
                    <a:pt x="13" y="5"/>
                    <a:pt x="13" y="5"/>
                    <a:pt x="13" y="5"/>
                  </a:cubicBezTo>
                  <a:cubicBezTo>
                    <a:pt x="13" y="5"/>
                    <a:pt x="13" y="5"/>
                    <a:pt x="13" y="5"/>
                  </a:cubicBezTo>
                  <a:cubicBezTo>
                    <a:pt x="13" y="5"/>
                    <a:pt x="13" y="5"/>
                    <a:pt x="13" y="5"/>
                  </a:cubicBezTo>
                  <a:cubicBezTo>
                    <a:pt x="16" y="13"/>
                    <a:pt x="16" y="13"/>
                    <a:pt x="16" y="13"/>
                  </a:cubicBezTo>
                  <a:cubicBezTo>
                    <a:pt x="16" y="14"/>
                    <a:pt x="17" y="14"/>
                    <a:pt x="17" y="14"/>
                  </a:cubicBezTo>
                  <a:cubicBezTo>
                    <a:pt x="18" y="13"/>
                    <a:pt x="18" y="13"/>
                    <a:pt x="18"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34" name="Freeform 6"/>
            <p:cNvSpPr>
              <a:spLocks/>
            </p:cNvSpPr>
            <p:nvPr/>
          </p:nvSpPr>
          <p:spPr bwMode="auto">
            <a:xfrm>
              <a:off x="1020061" y="2271744"/>
              <a:ext cx="88994" cy="182880"/>
            </a:xfrm>
            <a:custGeom>
              <a:avLst/>
              <a:gdLst>
                <a:gd name="T0" fmla="*/ 12 w 16"/>
                <a:gd name="T1" fmla="*/ 0 h 34"/>
                <a:gd name="T2" fmla="*/ 4 w 16"/>
                <a:gd name="T3" fmla="*/ 0 h 34"/>
                <a:gd name="T4" fmla="*/ 0 w 16"/>
                <a:gd name="T5" fmla="*/ 4 h 34"/>
                <a:gd name="T6" fmla="*/ 0 w 16"/>
                <a:gd name="T7" fmla="*/ 4 h 34"/>
                <a:gd name="T8" fmla="*/ 0 w 16"/>
                <a:gd name="T9" fmla="*/ 4 h 34"/>
                <a:gd name="T10" fmla="*/ 0 w 16"/>
                <a:gd name="T11" fmla="*/ 15 h 34"/>
                <a:gd name="T12" fmla="*/ 2 w 16"/>
                <a:gd name="T13" fmla="*/ 17 h 34"/>
                <a:gd name="T14" fmla="*/ 3 w 16"/>
                <a:gd name="T15" fmla="*/ 15 h 34"/>
                <a:gd name="T16" fmla="*/ 3 w 16"/>
                <a:gd name="T17" fmla="*/ 6 h 34"/>
                <a:gd name="T18" fmla="*/ 4 w 16"/>
                <a:gd name="T19" fmla="*/ 6 h 34"/>
                <a:gd name="T20" fmla="*/ 4 w 16"/>
                <a:gd name="T21" fmla="*/ 15 h 34"/>
                <a:gd name="T22" fmla="*/ 4 w 16"/>
                <a:gd name="T23" fmla="*/ 15 h 34"/>
                <a:gd name="T24" fmla="*/ 4 w 16"/>
                <a:gd name="T25" fmla="*/ 32 h 34"/>
                <a:gd name="T26" fmla="*/ 6 w 16"/>
                <a:gd name="T27" fmla="*/ 34 h 34"/>
                <a:gd name="T28" fmla="*/ 8 w 16"/>
                <a:gd name="T29" fmla="*/ 32 h 34"/>
                <a:gd name="T30" fmla="*/ 8 w 16"/>
                <a:gd name="T31" fmla="*/ 17 h 34"/>
                <a:gd name="T32" fmla="*/ 9 w 16"/>
                <a:gd name="T33" fmla="*/ 17 h 34"/>
                <a:gd name="T34" fmla="*/ 9 w 16"/>
                <a:gd name="T35" fmla="*/ 32 h 34"/>
                <a:gd name="T36" fmla="*/ 11 w 16"/>
                <a:gd name="T37" fmla="*/ 34 h 34"/>
                <a:gd name="T38" fmla="*/ 12 w 16"/>
                <a:gd name="T39" fmla="*/ 32 h 34"/>
                <a:gd name="T40" fmla="*/ 12 w 16"/>
                <a:gd name="T41" fmla="*/ 15 h 34"/>
                <a:gd name="T42" fmla="*/ 12 w 16"/>
                <a:gd name="T43" fmla="*/ 15 h 34"/>
                <a:gd name="T44" fmla="*/ 12 w 16"/>
                <a:gd name="T45" fmla="*/ 6 h 34"/>
                <a:gd name="T46" fmla="*/ 13 w 16"/>
                <a:gd name="T47" fmla="*/ 6 h 34"/>
                <a:gd name="T48" fmla="*/ 13 w 16"/>
                <a:gd name="T49" fmla="*/ 15 h 34"/>
                <a:gd name="T50" fmla="*/ 15 w 16"/>
                <a:gd name="T51" fmla="*/ 17 h 34"/>
                <a:gd name="T52" fmla="*/ 16 w 16"/>
                <a:gd name="T53" fmla="*/ 15 h 34"/>
                <a:gd name="T54" fmla="*/ 16 w 16"/>
                <a:gd name="T55" fmla="*/ 4 h 34"/>
                <a:gd name="T56" fmla="*/ 16 w 16"/>
                <a:gd name="T57" fmla="*/ 4 h 34"/>
                <a:gd name="T58" fmla="*/ 16 w 16"/>
                <a:gd name="T59" fmla="*/ 3 h 34"/>
                <a:gd name="T60" fmla="*/ 12 w 16"/>
                <a:gd name="T6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 h="34">
                  <a:moveTo>
                    <a:pt x="12" y="0"/>
                  </a:moveTo>
                  <a:cubicBezTo>
                    <a:pt x="4" y="0"/>
                    <a:pt x="4" y="0"/>
                    <a:pt x="4" y="0"/>
                  </a:cubicBezTo>
                  <a:cubicBezTo>
                    <a:pt x="2" y="0"/>
                    <a:pt x="0" y="3"/>
                    <a:pt x="0" y="4"/>
                  </a:cubicBezTo>
                  <a:cubicBezTo>
                    <a:pt x="0" y="4"/>
                    <a:pt x="0" y="4"/>
                    <a:pt x="0" y="4"/>
                  </a:cubicBezTo>
                  <a:cubicBezTo>
                    <a:pt x="0" y="4"/>
                    <a:pt x="0" y="4"/>
                    <a:pt x="0" y="4"/>
                  </a:cubicBezTo>
                  <a:cubicBezTo>
                    <a:pt x="0" y="15"/>
                    <a:pt x="0" y="15"/>
                    <a:pt x="0" y="15"/>
                  </a:cubicBezTo>
                  <a:cubicBezTo>
                    <a:pt x="0" y="16"/>
                    <a:pt x="1" y="17"/>
                    <a:pt x="2" y="17"/>
                  </a:cubicBezTo>
                  <a:cubicBezTo>
                    <a:pt x="2" y="17"/>
                    <a:pt x="3" y="16"/>
                    <a:pt x="3" y="15"/>
                  </a:cubicBezTo>
                  <a:cubicBezTo>
                    <a:pt x="3" y="6"/>
                    <a:pt x="3" y="6"/>
                    <a:pt x="3" y="6"/>
                  </a:cubicBezTo>
                  <a:cubicBezTo>
                    <a:pt x="4" y="6"/>
                    <a:pt x="4" y="6"/>
                    <a:pt x="4" y="6"/>
                  </a:cubicBezTo>
                  <a:cubicBezTo>
                    <a:pt x="4" y="15"/>
                    <a:pt x="4" y="15"/>
                    <a:pt x="4" y="15"/>
                  </a:cubicBezTo>
                  <a:cubicBezTo>
                    <a:pt x="4" y="15"/>
                    <a:pt x="4" y="15"/>
                    <a:pt x="4" y="15"/>
                  </a:cubicBezTo>
                  <a:cubicBezTo>
                    <a:pt x="4" y="32"/>
                    <a:pt x="4" y="32"/>
                    <a:pt x="4" y="32"/>
                  </a:cubicBezTo>
                  <a:cubicBezTo>
                    <a:pt x="4" y="33"/>
                    <a:pt x="5" y="34"/>
                    <a:pt x="6" y="34"/>
                  </a:cubicBezTo>
                  <a:cubicBezTo>
                    <a:pt x="7" y="34"/>
                    <a:pt x="8" y="33"/>
                    <a:pt x="8" y="32"/>
                  </a:cubicBezTo>
                  <a:cubicBezTo>
                    <a:pt x="8" y="17"/>
                    <a:pt x="8" y="17"/>
                    <a:pt x="8" y="17"/>
                  </a:cubicBezTo>
                  <a:cubicBezTo>
                    <a:pt x="9" y="17"/>
                    <a:pt x="9" y="17"/>
                    <a:pt x="9" y="17"/>
                  </a:cubicBezTo>
                  <a:cubicBezTo>
                    <a:pt x="9" y="32"/>
                    <a:pt x="9" y="32"/>
                    <a:pt x="9" y="32"/>
                  </a:cubicBezTo>
                  <a:cubicBezTo>
                    <a:pt x="9" y="33"/>
                    <a:pt x="10" y="34"/>
                    <a:pt x="11" y="34"/>
                  </a:cubicBezTo>
                  <a:cubicBezTo>
                    <a:pt x="12" y="34"/>
                    <a:pt x="12" y="33"/>
                    <a:pt x="12" y="32"/>
                  </a:cubicBezTo>
                  <a:cubicBezTo>
                    <a:pt x="12" y="15"/>
                    <a:pt x="12" y="15"/>
                    <a:pt x="12" y="15"/>
                  </a:cubicBezTo>
                  <a:cubicBezTo>
                    <a:pt x="12" y="15"/>
                    <a:pt x="12" y="15"/>
                    <a:pt x="12" y="15"/>
                  </a:cubicBezTo>
                  <a:cubicBezTo>
                    <a:pt x="12" y="6"/>
                    <a:pt x="12" y="6"/>
                    <a:pt x="12" y="6"/>
                  </a:cubicBezTo>
                  <a:cubicBezTo>
                    <a:pt x="13" y="6"/>
                    <a:pt x="13" y="6"/>
                    <a:pt x="13" y="6"/>
                  </a:cubicBezTo>
                  <a:cubicBezTo>
                    <a:pt x="13" y="15"/>
                    <a:pt x="13" y="15"/>
                    <a:pt x="13" y="15"/>
                  </a:cubicBezTo>
                  <a:cubicBezTo>
                    <a:pt x="13" y="16"/>
                    <a:pt x="14" y="17"/>
                    <a:pt x="15" y="17"/>
                  </a:cubicBezTo>
                  <a:cubicBezTo>
                    <a:pt x="16" y="17"/>
                    <a:pt x="16" y="16"/>
                    <a:pt x="16" y="15"/>
                  </a:cubicBezTo>
                  <a:cubicBezTo>
                    <a:pt x="16" y="4"/>
                    <a:pt x="16" y="4"/>
                    <a:pt x="16" y="4"/>
                  </a:cubicBezTo>
                  <a:cubicBezTo>
                    <a:pt x="16" y="4"/>
                    <a:pt x="16" y="4"/>
                    <a:pt x="16" y="4"/>
                  </a:cubicBezTo>
                  <a:cubicBezTo>
                    <a:pt x="16" y="3"/>
                    <a:pt x="16" y="3"/>
                    <a:pt x="16" y="3"/>
                  </a:cubicBezTo>
                  <a:cubicBezTo>
                    <a:pt x="16" y="2"/>
                    <a:pt x="15" y="0"/>
                    <a:pt x="1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35" name="Oval 40"/>
            <p:cNvSpPr>
              <a:spLocks noChangeArrowheads="1"/>
            </p:cNvSpPr>
            <p:nvPr/>
          </p:nvSpPr>
          <p:spPr bwMode="auto">
            <a:xfrm>
              <a:off x="1047899"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grpSp>
      <p:grpSp>
        <p:nvGrpSpPr>
          <p:cNvPr id="836" name="Group 292"/>
          <p:cNvGrpSpPr>
            <a:grpSpLocks noChangeAspect="1"/>
          </p:cNvGrpSpPr>
          <p:nvPr/>
        </p:nvGrpSpPr>
        <p:grpSpPr>
          <a:xfrm>
            <a:off x="7935949" y="5317318"/>
            <a:ext cx="413953" cy="145137"/>
            <a:chOff x="134044" y="2816686"/>
            <a:chExt cx="829879" cy="365760"/>
          </a:xfrm>
        </p:grpSpPr>
        <p:grpSp>
          <p:nvGrpSpPr>
            <p:cNvPr id="837" name="Group 293"/>
            <p:cNvGrpSpPr>
              <a:grpSpLocks noChangeAspect="1"/>
            </p:cNvGrpSpPr>
            <p:nvPr/>
          </p:nvGrpSpPr>
          <p:grpSpPr>
            <a:xfrm>
              <a:off x="557360" y="2816686"/>
              <a:ext cx="406563" cy="365760"/>
              <a:chOff x="5634038" y="542925"/>
              <a:chExt cx="1819275" cy="1636713"/>
            </a:xfrm>
            <a:solidFill>
              <a:schemeClr val="tx1"/>
            </a:solidFill>
          </p:grpSpPr>
          <p:sp>
            <p:nvSpPr>
              <p:cNvPr id="839" name="Freeform 63"/>
              <p:cNvSpPr>
                <a:spLocks noEditPoints="1"/>
              </p:cNvSpPr>
              <p:nvPr/>
            </p:nvSpPr>
            <p:spPr bwMode="auto">
              <a:xfrm>
                <a:off x="5634038" y="542925"/>
                <a:ext cx="1819275" cy="1370013"/>
              </a:xfrm>
              <a:custGeom>
                <a:avLst/>
                <a:gdLst>
                  <a:gd name="T0" fmla="*/ 456 w 485"/>
                  <a:gd name="T1" fmla="*/ 0 h 365"/>
                  <a:gd name="T2" fmla="*/ 30 w 485"/>
                  <a:gd name="T3" fmla="*/ 0 h 365"/>
                  <a:gd name="T4" fmla="*/ 0 w 485"/>
                  <a:gd name="T5" fmla="*/ 30 h 365"/>
                  <a:gd name="T6" fmla="*/ 0 w 485"/>
                  <a:gd name="T7" fmla="*/ 336 h 365"/>
                  <a:gd name="T8" fmla="*/ 30 w 485"/>
                  <a:gd name="T9" fmla="*/ 365 h 365"/>
                  <a:gd name="T10" fmla="*/ 456 w 485"/>
                  <a:gd name="T11" fmla="*/ 365 h 365"/>
                  <a:gd name="T12" fmla="*/ 485 w 485"/>
                  <a:gd name="T13" fmla="*/ 336 h 365"/>
                  <a:gd name="T14" fmla="*/ 485 w 485"/>
                  <a:gd name="T15" fmla="*/ 30 h 365"/>
                  <a:gd name="T16" fmla="*/ 456 w 485"/>
                  <a:gd name="T17" fmla="*/ 0 h 365"/>
                  <a:gd name="T18" fmla="*/ 448 w 485"/>
                  <a:gd name="T19" fmla="*/ 314 h 365"/>
                  <a:gd name="T20" fmla="*/ 37 w 485"/>
                  <a:gd name="T21" fmla="*/ 314 h 365"/>
                  <a:gd name="T22" fmla="*/ 37 w 485"/>
                  <a:gd name="T23" fmla="*/ 42 h 365"/>
                  <a:gd name="T24" fmla="*/ 448 w 485"/>
                  <a:gd name="T25" fmla="*/ 42 h 365"/>
                  <a:gd name="T26" fmla="*/ 448 w 485"/>
                  <a:gd name="T27" fmla="*/ 31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5" h="365">
                    <a:moveTo>
                      <a:pt x="456" y="0"/>
                    </a:moveTo>
                    <a:cubicBezTo>
                      <a:pt x="30" y="0"/>
                      <a:pt x="30" y="0"/>
                      <a:pt x="30" y="0"/>
                    </a:cubicBezTo>
                    <a:cubicBezTo>
                      <a:pt x="14" y="0"/>
                      <a:pt x="0" y="13"/>
                      <a:pt x="0" y="30"/>
                    </a:cubicBezTo>
                    <a:cubicBezTo>
                      <a:pt x="0" y="336"/>
                      <a:pt x="0" y="336"/>
                      <a:pt x="0" y="336"/>
                    </a:cubicBezTo>
                    <a:cubicBezTo>
                      <a:pt x="0" y="352"/>
                      <a:pt x="14" y="365"/>
                      <a:pt x="30" y="365"/>
                    </a:cubicBezTo>
                    <a:cubicBezTo>
                      <a:pt x="456" y="365"/>
                      <a:pt x="456" y="365"/>
                      <a:pt x="456" y="365"/>
                    </a:cubicBezTo>
                    <a:cubicBezTo>
                      <a:pt x="472" y="365"/>
                      <a:pt x="485" y="352"/>
                      <a:pt x="485" y="336"/>
                    </a:cubicBezTo>
                    <a:cubicBezTo>
                      <a:pt x="485" y="30"/>
                      <a:pt x="485" y="30"/>
                      <a:pt x="485" y="30"/>
                    </a:cubicBezTo>
                    <a:cubicBezTo>
                      <a:pt x="485" y="13"/>
                      <a:pt x="472" y="0"/>
                      <a:pt x="456" y="0"/>
                    </a:cubicBezTo>
                    <a:close/>
                    <a:moveTo>
                      <a:pt x="448" y="314"/>
                    </a:moveTo>
                    <a:cubicBezTo>
                      <a:pt x="37" y="314"/>
                      <a:pt x="37" y="314"/>
                      <a:pt x="37" y="314"/>
                    </a:cubicBezTo>
                    <a:cubicBezTo>
                      <a:pt x="37" y="42"/>
                      <a:pt x="37" y="42"/>
                      <a:pt x="37" y="42"/>
                    </a:cubicBezTo>
                    <a:cubicBezTo>
                      <a:pt x="448" y="42"/>
                      <a:pt x="448" y="42"/>
                      <a:pt x="448" y="42"/>
                    </a:cubicBezTo>
                    <a:lnTo>
                      <a:pt x="448" y="314"/>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840" name="Freeform 64"/>
              <p:cNvSpPr>
                <a:spLocks/>
              </p:cNvSpPr>
              <p:nvPr/>
            </p:nvSpPr>
            <p:spPr bwMode="auto">
              <a:xfrm>
                <a:off x="6129338" y="1965325"/>
                <a:ext cx="831850" cy="214313"/>
              </a:xfrm>
              <a:custGeom>
                <a:avLst/>
                <a:gdLst>
                  <a:gd name="T0" fmla="*/ 132 w 524"/>
                  <a:gd name="T1" fmla="*/ 0 h 135"/>
                  <a:gd name="T2" fmla="*/ 0 w 524"/>
                  <a:gd name="T3" fmla="*/ 135 h 135"/>
                  <a:gd name="T4" fmla="*/ 524 w 524"/>
                  <a:gd name="T5" fmla="*/ 135 h 135"/>
                  <a:gd name="T6" fmla="*/ 392 w 524"/>
                  <a:gd name="T7" fmla="*/ 0 h 135"/>
                  <a:gd name="T8" fmla="*/ 132 w 524"/>
                  <a:gd name="T9" fmla="*/ 0 h 135"/>
                </a:gdLst>
                <a:ahLst/>
                <a:cxnLst>
                  <a:cxn ang="0">
                    <a:pos x="T0" y="T1"/>
                  </a:cxn>
                  <a:cxn ang="0">
                    <a:pos x="T2" y="T3"/>
                  </a:cxn>
                  <a:cxn ang="0">
                    <a:pos x="T4" y="T5"/>
                  </a:cxn>
                  <a:cxn ang="0">
                    <a:pos x="T6" y="T7"/>
                  </a:cxn>
                  <a:cxn ang="0">
                    <a:pos x="T8" y="T9"/>
                  </a:cxn>
                </a:cxnLst>
                <a:rect l="0" t="0" r="r" b="b"/>
                <a:pathLst>
                  <a:path w="524" h="135">
                    <a:moveTo>
                      <a:pt x="132" y="0"/>
                    </a:moveTo>
                    <a:lnTo>
                      <a:pt x="0" y="135"/>
                    </a:lnTo>
                    <a:lnTo>
                      <a:pt x="524" y="135"/>
                    </a:lnTo>
                    <a:lnTo>
                      <a:pt x="392" y="0"/>
                    </a:lnTo>
                    <a:lnTo>
                      <a:pt x="132" y="0"/>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841" name="Freeform 65"/>
              <p:cNvSpPr>
                <a:spLocks/>
              </p:cNvSpPr>
              <p:nvPr/>
            </p:nvSpPr>
            <p:spPr bwMode="auto">
              <a:xfrm>
                <a:off x="5934076" y="1001713"/>
                <a:ext cx="1192213" cy="512763"/>
              </a:xfrm>
              <a:custGeom>
                <a:avLst/>
                <a:gdLst>
                  <a:gd name="T0" fmla="*/ 20 w 318"/>
                  <a:gd name="T1" fmla="*/ 137 h 137"/>
                  <a:gd name="T2" fmla="*/ 40 w 318"/>
                  <a:gd name="T3" fmla="*/ 118 h 137"/>
                  <a:gd name="T4" fmla="*/ 39 w 318"/>
                  <a:gd name="T5" fmla="*/ 112 h 137"/>
                  <a:gd name="T6" fmla="*/ 129 w 318"/>
                  <a:gd name="T7" fmla="*/ 40 h 137"/>
                  <a:gd name="T8" fmla="*/ 140 w 318"/>
                  <a:gd name="T9" fmla="*/ 44 h 137"/>
                  <a:gd name="T10" fmla="*/ 150 w 318"/>
                  <a:gd name="T11" fmla="*/ 41 h 137"/>
                  <a:gd name="T12" fmla="*/ 201 w 318"/>
                  <a:gd name="T13" fmla="*/ 85 h 137"/>
                  <a:gd name="T14" fmla="*/ 200 w 318"/>
                  <a:gd name="T15" fmla="*/ 88 h 137"/>
                  <a:gd name="T16" fmla="*/ 220 w 318"/>
                  <a:gd name="T17" fmla="*/ 108 h 137"/>
                  <a:gd name="T18" fmla="*/ 239 w 318"/>
                  <a:gd name="T19" fmla="*/ 88 h 137"/>
                  <a:gd name="T20" fmla="*/ 238 w 318"/>
                  <a:gd name="T21" fmla="*/ 83 h 137"/>
                  <a:gd name="T22" fmla="*/ 289 w 318"/>
                  <a:gd name="T23" fmla="*/ 37 h 137"/>
                  <a:gd name="T24" fmla="*/ 298 w 318"/>
                  <a:gd name="T25" fmla="*/ 39 h 137"/>
                  <a:gd name="T26" fmla="*/ 318 w 318"/>
                  <a:gd name="T27" fmla="*/ 19 h 137"/>
                  <a:gd name="T28" fmla="*/ 298 w 318"/>
                  <a:gd name="T29" fmla="*/ 0 h 137"/>
                  <a:gd name="T30" fmla="*/ 279 w 318"/>
                  <a:gd name="T31" fmla="*/ 19 h 137"/>
                  <a:gd name="T32" fmla="*/ 280 w 318"/>
                  <a:gd name="T33" fmla="*/ 27 h 137"/>
                  <a:gd name="T34" fmla="*/ 230 w 318"/>
                  <a:gd name="T35" fmla="*/ 72 h 137"/>
                  <a:gd name="T36" fmla="*/ 220 w 318"/>
                  <a:gd name="T37" fmla="*/ 68 h 137"/>
                  <a:gd name="T38" fmla="*/ 208 w 318"/>
                  <a:gd name="T39" fmla="*/ 73 h 137"/>
                  <a:gd name="T40" fmla="*/ 158 w 318"/>
                  <a:gd name="T41" fmla="*/ 31 h 137"/>
                  <a:gd name="T42" fmla="*/ 160 w 318"/>
                  <a:gd name="T43" fmla="*/ 24 h 137"/>
                  <a:gd name="T44" fmla="*/ 140 w 318"/>
                  <a:gd name="T45" fmla="*/ 5 h 137"/>
                  <a:gd name="T46" fmla="*/ 120 w 318"/>
                  <a:gd name="T47" fmla="*/ 24 h 137"/>
                  <a:gd name="T48" fmla="*/ 122 w 318"/>
                  <a:gd name="T49" fmla="*/ 31 h 137"/>
                  <a:gd name="T50" fmla="*/ 31 w 318"/>
                  <a:gd name="T51" fmla="*/ 102 h 137"/>
                  <a:gd name="T52" fmla="*/ 20 w 318"/>
                  <a:gd name="T53" fmla="*/ 98 h 137"/>
                  <a:gd name="T54" fmla="*/ 0 w 318"/>
                  <a:gd name="T55" fmla="*/ 118 h 137"/>
                  <a:gd name="T56" fmla="*/ 20 w 318"/>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8" h="137">
                    <a:moveTo>
                      <a:pt x="20" y="137"/>
                    </a:moveTo>
                    <a:cubicBezTo>
                      <a:pt x="31" y="137"/>
                      <a:pt x="40" y="129"/>
                      <a:pt x="40" y="118"/>
                    </a:cubicBezTo>
                    <a:cubicBezTo>
                      <a:pt x="40" y="116"/>
                      <a:pt x="39" y="114"/>
                      <a:pt x="39" y="112"/>
                    </a:cubicBezTo>
                    <a:cubicBezTo>
                      <a:pt x="64" y="92"/>
                      <a:pt x="109" y="56"/>
                      <a:pt x="129" y="40"/>
                    </a:cubicBezTo>
                    <a:cubicBezTo>
                      <a:pt x="132" y="43"/>
                      <a:pt x="136" y="44"/>
                      <a:pt x="140" y="44"/>
                    </a:cubicBezTo>
                    <a:cubicBezTo>
                      <a:pt x="144" y="44"/>
                      <a:pt x="147" y="43"/>
                      <a:pt x="150" y="41"/>
                    </a:cubicBezTo>
                    <a:cubicBezTo>
                      <a:pt x="163" y="53"/>
                      <a:pt x="185" y="71"/>
                      <a:pt x="201" y="85"/>
                    </a:cubicBezTo>
                    <a:cubicBezTo>
                      <a:pt x="200" y="86"/>
                      <a:pt x="200" y="87"/>
                      <a:pt x="200" y="88"/>
                    </a:cubicBezTo>
                    <a:cubicBezTo>
                      <a:pt x="200" y="99"/>
                      <a:pt x="209" y="108"/>
                      <a:pt x="220" y="108"/>
                    </a:cubicBezTo>
                    <a:cubicBezTo>
                      <a:pt x="231" y="108"/>
                      <a:pt x="239" y="99"/>
                      <a:pt x="239" y="88"/>
                    </a:cubicBezTo>
                    <a:cubicBezTo>
                      <a:pt x="239" y="86"/>
                      <a:pt x="239" y="84"/>
                      <a:pt x="238" y="83"/>
                    </a:cubicBezTo>
                    <a:cubicBezTo>
                      <a:pt x="289" y="37"/>
                      <a:pt x="289" y="37"/>
                      <a:pt x="289" y="37"/>
                    </a:cubicBezTo>
                    <a:cubicBezTo>
                      <a:pt x="292" y="38"/>
                      <a:pt x="295" y="39"/>
                      <a:pt x="298" y="39"/>
                    </a:cubicBezTo>
                    <a:cubicBezTo>
                      <a:pt x="309" y="39"/>
                      <a:pt x="318" y="30"/>
                      <a:pt x="318" y="19"/>
                    </a:cubicBezTo>
                    <a:cubicBezTo>
                      <a:pt x="318" y="8"/>
                      <a:pt x="309" y="0"/>
                      <a:pt x="298" y="0"/>
                    </a:cubicBezTo>
                    <a:cubicBezTo>
                      <a:pt x="288" y="0"/>
                      <a:pt x="279" y="8"/>
                      <a:pt x="279" y="19"/>
                    </a:cubicBezTo>
                    <a:cubicBezTo>
                      <a:pt x="279" y="22"/>
                      <a:pt x="279" y="24"/>
                      <a:pt x="280" y="27"/>
                    </a:cubicBezTo>
                    <a:cubicBezTo>
                      <a:pt x="266" y="40"/>
                      <a:pt x="244" y="59"/>
                      <a:pt x="230" y="72"/>
                    </a:cubicBezTo>
                    <a:cubicBezTo>
                      <a:pt x="227" y="70"/>
                      <a:pt x="224" y="68"/>
                      <a:pt x="220" y="68"/>
                    </a:cubicBezTo>
                    <a:cubicBezTo>
                      <a:pt x="215" y="68"/>
                      <a:pt x="211" y="70"/>
                      <a:pt x="208" y="73"/>
                    </a:cubicBezTo>
                    <a:cubicBezTo>
                      <a:pt x="195" y="62"/>
                      <a:pt x="173" y="44"/>
                      <a:pt x="158" y="31"/>
                    </a:cubicBezTo>
                    <a:cubicBezTo>
                      <a:pt x="159" y="29"/>
                      <a:pt x="160" y="27"/>
                      <a:pt x="160" y="24"/>
                    </a:cubicBezTo>
                    <a:cubicBezTo>
                      <a:pt x="160" y="13"/>
                      <a:pt x="151" y="5"/>
                      <a:pt x="140" y="5"/>
                    </a:cubicBezTo>
                    <a:cubicBezTo>
                      <a:pt x="129" y="5"/>
                      <a:pt x="120" y="13"/>
                      <a:pt x="120" y="24"/>
                    </a:cubicBezTo>
                    <a:cubicBezTo>
                      <a:pt x="120" y="27"/>
                      <a:pt x="121" y="29"/>
                      <a:pt x="122" y="31"/>
                    </a:cubicBezTo>
                    <a:cubicBezTo>
                      <a:pt x="31" y="102"/>
                      <a:pt x="31" y="102"/>
                      <a:pt x="31" y="102"/>
                    </a:cubicBezTo>
                    <a:cubicBezTo>
                      <a:pt x="28" y="100"/>
                      <a:pt x="24" y="98"/>
                      <a:pt x="20" y="98"/>
                    </a:cubicBezTo>
                    <a:cubicBezTo>
                      <a:pt x="9" y="98"/>
                      <a:pt x="0" y="107"/>
                      <a:pt x="0" y="118"/>
                    </a:cubicBezTo>
                    <a:cubicBezTo>
                      <a:pt x="0" y="129"/>
                      <a:pt x="9" y="137"/>
                      <a:pt x="20" y="13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grpSp>
        <p:sp>
          <p:nvSpPr>
            <p:cNvPr id="838" name="Freeform 101"/>
            <p:cNvSpPr>
              <a:spLocks noChangeAspect="1" noEditPoints="1"/>
            </p:cNvSpPr>
            <p:nvPr/>
          </p:nvSpPr>
          <p:spPr bwMode="auto">
            <a:xfrm>
              <a:off x="134044" y="2816686"/>
              <a:ext cx="401837" cy="365760"/>
            </a:xfrm>
            <a:custGeom>
              <a:avLst/>
              <a:gdLst>
                <a:gd name="T0" fmla="*/ 412 w 488"/>
                <a:gd name="T1" fmla="*/ 174 h 444"/>
                <a:gd name="T2" fmla="*/ 368 w 488"/>
                <a:gd name="T3" fmla="*/ 0 h 444"/>
                <a:gd name="T4" fmla="*/ 0 w 488"/>
                <a:gd name="T5" fmla="*/ 44 h 444"/>
                <a:gd name="T6" fmla="*/ 45 w 488"/>
                <a:gd name="T7" fmla="*/ 277 h 444"/>
                <a:gd name="T8" fmla="*/ 86 w 488"/>
                <a:gd name="T9" fmla="*/ 407 h 444"/>
                <a:gd name="T10" fmla="*/ 205 w 488"/>
                <a:gd name="T11" fmla="*/ 444 h 444"/>
                <a:gd name="T12" fmla="*/ 241 w 488"/>
                <a:gd name="T13" fmla="*/ 277 h 444"/>
                <a:gd name="T14" fmla="*/ 271 w 488"/>
                <a:gd name="T15" fmla="*/ 342 h 444"/>
                <a:gd name="T16" fmla="*/ 456 w 488"/>
                <a:gd name="T17" fmla="*/ 375 h 444"/>
                <a:gd name="T18" fmla="*/ 488 w 488"/>
                <a:gd name="T19" fmla="*/ 206 h 444"/>
                <a:gd name="T20" fmla="*/ 446 w 488"/>
                <a:gd name="T21" fmla="*/ 192 h 444"/>
                <a:gd name="T22" fmla="*/ 446 w 488"/>
                <a:gd name="T23" fmla="*/ 212 h 444"/>
                <a:gd name="T24" fmla="*/ 446 w 488"/>
                <a:gd name="T25" fmla="*/ 192 h 444"/>
                <a:gd name="T26" fmla="*/ 296 w 488"/>
                <a:gd name="T27" fmla="*/ 347 h 444"/>
                <a:gd name="T28" fmla="*/ 464 w 488"/>
                <a:gd name="T29" fmla="*/ 227 h 444"/>
                <a:gd name="T30" fmla="*/ 418 w 488"/>
                <a:gd name="T31" fmla="*/ 192 h 444"/>
                <a:gd name="T32" fmla="*/ 418 w 488"/>
                <a:gd name="T33" fmla="*/ 212 h 444"/>
                <a:gd name="T34" fmla="*/ 418 w 488"/>
                <a:gd name="T35" fmla="*/ 192 h 444"/>
                <a:gd name="T36" fmla="*/ 371 w 488"/>
                <a:gd name="T37" fmla="*/ 35 h 444"/>
                <a:gd name="T38" fmla="*/ 344 w 488"/>
                <a:gd name="T39" fmla="*/ 35 h 444"/>
                <a:gd name="T40" fmla="*/ 320 w 488"/>
                <a:gd name="T41" fmla="*/ 22 h 444"/>
                <a:gd name="T42" fmla="*/ 320 w 488"/>
                <a:gd name="T43" fmla="*/ 48 h 444"/>
                <a:gd name="T44" fmla="*/ 320 w 488"/>
                <a:gd name="T45" fmla="*/ 22 h 444"/>
                <a:gd name="T46" fmla="*/ 173 w 488"/>
                <a:gd name="T47" fmla="*/ 198 h 444"/>
                <a:gd name="T48" fmla="*/ 173 w 488"/>
                <a:gd name="T49" fmla="*/ 218 h 444"/>
                <a:gd name="T50" fmla="*/ 192 w 488"/>
                <a:gd name="T51" fmla="*/ 208 h 444"/>
                <a:gd name="T52" fmla="*/ 212 w 488"/>
                <a:gd name="T53" fmla="*/ 208 h 444"/>
                <a:gd name="T54" fmla="*/ 192 w 488"/>
                <a:gd name="T55" fmla="*/ 208 h 444"/>
                <a:gd name="T56" fmla="*/ 114 w 488"/>
                <a:gd name="T57" fmla="*/ 412 h 444"/>
                <a:gd name="T58" fmla="*/ 214 w 488"/>
                <a:gd name="T59" fmla="*/ 236 h 444"/>
                <a:gd name="T60" fmla="*/ 241 w 488"/>
                <a:gd name="T61" fmla="*/ 239 h 444"/>
                <a:gd name="T62" fmla="*/ 205 w 488"/>
                <a:gd name="T63" fmla="*/ 179 h 444"/>
                <a:gd name="T64" fmla="*/ 86 w 488"/>
                <a:gd name="T65" fmla="*/ 215 h 444"/>
                <a:gd name="T66" fmla="*/ 34 w 488"/>
                <a:gd name="T67" fmla="*/ 239 h 444"/>
                <a:gd name="T68" fmla="*/ 378 w 488"/>
                <a:gd name="T69" fmla="*/ 70 h 444"/>
                <a:gd name="T70" fmla="*/ 303 w 488"/>
                <a:gd name="T71" fmla="*/ 174 h 444"/>
                <a:gd name="T72" fmla="*/ 271 w 488"/>
                <a:gd name="T73" fmla="*/ 23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8" h="444">
                  <a:moveTo>
                    <a:pt x="456" y="174"/>
                  </a:moveTo>
                  <a:cubicBezTo>
                    <a:pt x="412" y="174"/>
                    <a:pt x="412" y="174"/>
                    <a:pt x="412" y="174"/>
                  </a:cubicBezTo>
                  <a:cubicBezTo>
                    <a:pt x="412" y="44"/>
                    <a:pt x="412" y="44"/>
                    <a:pt x="412" y="44"/>
                  </a:cubicBezTo>
                  <a:cubicBezTo>
                    <a:pt x="412" y="20"/>
                    <a:pt x="392" y="0"/>
                    <a:pt x="368" y="0"/>
                  </a:cubicBezTo>
                  <a:cubicBezTo>
                    <a:pt x="45" y="0"/>
                    <a:pt x="45" y="0"/>
                    <a:pt x="45" y="0"/>
                  </a:cubicBezTo>
                  <a:cubicBezTo>
                    <a:pt x="20" y="0"/>
                    <a:pt x="0" y="20"/>
                    <a:pt x="0" y="44"/>
                  </a:cubicBezTo>
                  <a:cubicBezTo>
                    <a:pt x="0" y="233"/>
                    <a:pt x="0" y="233"/>
                    <a:pt x="0" y="233"/>
                  </a:cubicBezTo>
                  <a:cubicBezTo>
                    <a:pt x="0" y="257"/>
                    <a:pt x="20" y="277"/>
                    <a:pt x="45" y="277"/>
                  </a:cubicBezTo>
                  <a:cubicBezTo>
                    <a:pt x="86" y="277"/>
                    <a:pt x="86" y="277"/>
                    <a:pt x="86" y="277"/>
                  </a:cubicBezTo>
                  <a:cubicBezTo>
                    <a:pt x="86" y="407"/>
                    <a:pt x="86" y="407"/>
                    <a:pt x="86" y="407"/>
                  </a:cubicBezTo>
                  <a:cubicBezTo>
                    <a:pt x="86" y="428"/>
                    <a:pt x="103" y="444"/>
                    <a:pt x="123" y="444"/>
                  </a:cubicBezTo>
                  <a:cubicBezTo>
                    <a:pt x="205" y="444"/>
                    <a:pt x="205" y="444"/>
                    <a:pt x="205" y="444"/>
                  </a:cubicBezTo>
                  <a:cubicBezTo>
                    <a:pt x="225" y="444"/>
                    <a:pt x="241" y="427"/>
                    <a:pt x="241" y="407"/>
                  </a:cubicBezTo>
                  <a:cubicBezTo>
                    <a:pt x="241" y="277"/>
                    <a:pt x="241" y="277"/>
                    <a:pt x="241" y="277"/>
                  </a:cubicBezTo>
                  <a:cubicBezTo>
                    <a:pt x="271" y="277"/>
                    <a:pt x="271" y="277"/>
                    <a:pt x="271" y="277"/>
                  </a:cubicBezTo>
                  <a:cubicBezTo>
                    <a:pt x="271" y="342"/>
                    <a:pt x="271" y="342"/>
                    <a:pt x="271" y="342"/>
                  </a:cubicBezTo>
                  <a:cubicBezTo>
                    <a:pt x="271" y="360"/>
                    <a:pt x="286" y="375"/>
                    <a:pt x="303" y="375"/>
                  </a:cubicBezTo>
                  <a:cubicBezTo>
                    <a:pt x="456" y="375"/>
                    <a:pt x="456" y="375"/>
                    <a:pt x="456" y="375"/>
                  </a:cubicBezTo>
                  <a:cubicBezTo>
                    <a:pt x="473" y="375"/>
                    <a:pt x="488" y="360"/>
                    <a:pt x="488" y="342"/>
                  </a:cubicBezTo>
                  <a:cubicBezTo>
                    <a:pt x="488" y="206"/>
                    <a:pt x="488" y="206"/>
                    <a:pt x="488" y="206"/>
                  </a:cubicBezTo>
                  <a:cubicBezTo>
                    <a:pt x="488" y="188"/>
                    <a:pt x="473" y="174"/>
                    <a:pt x="456" y="174"/>
                  </a:cubicBezTo>
                  <a:close/>
                  <a:moveTo>
                    <a:pt x="446" y="192"/>
                  </a:moveTo>
                  <a:cubicBezTo>
                    <a:pt x="452" y="192"/>
                    <a:pt x="456" y="196"/>
                    <a:pt x="456" y="202"/>
                  </a:cubicBezTo>
                  <a:cubicBezTo>
                    <a:pt x="456" y="207"/>
                    <a:pt x="452" y="212"/>
                    <a:pt x="446" y="212"/>
                  </a:cubicBezTo>
                  <a:cubicBezTo>
                    <a:pt x="441" y="212"/>
                    <a:pt x="436" y="207"/>
                    <a:pt x="436" y="202"/>
                  </a:cubicBezTo>
                  <a:cubicBezTo>
                    <a:pt x="436" y="196"/>
                    <a:pt x="441" y="192"/>
                    <a:pt x="446" y="192"/>
                  </a:cubicBezTo>
                  <a:close/>
                  <a:moveTo>
                    <a:pt x="464" y="347"/>
                  </a:moveTo>
                  <a:cubicBezTo>
                    <a:pt x="296" y="347"/>
                    <a:pt x="296" y="347"/>
                    <a:pt x="296" y="347"/>
                  </a:cubicBezTo>
                  <a:cubicBezTo>
                    <a:pt x="296" y="227"/>
                    <a:pt x="296" y="227"/>
                    <a:pt x="296" y="227"/>
                  </a:cubicBezTo>
                  <a:cubicBezTo>
                    <a:pt x="464" y="227"/>
                    <a:pt x="464" y="227"/>
                    <a:pt x="464" y="227"/>
                  </a:cubicBezTo>
                  <a:lnTo>
                    <a:pt x="464" y="347"/>
                  </a:lnTo>
                  <a:close/>
                  <a:moveTo>
                    <a:pt x="418" y="192"/>
                  </a:moveTo>
                  <a:cubicBezTo>
                    <a:pt x="423" y="192"/>
                    <a:pt x="428" y="196"/>
                    <a:pt x="428" y="202"/>
                  </a:cubicBezTo>
                  <a:cubicBezTo>
                    <a:pt x="428" y="207"/>
                    <a:pt x="423" y="212"/>
                    <a:pt x="418" y="212"/>
                  </a:cubicBezTo>
                  <a:cubicBezTo>
                    <a:pt x="412" y="212"/>
                    <a:pt x="408" y="207"/>
                    <a:pt x="408" y="202"/>
                  </a:cubicBezTo>
                  <a:cubicBezTo>
                    <a:pt x="408" y="196"/>
                    <a:pt x="412" y="192"/>
                    <a:pt x="418" y="192"/>
                  </a:cubicBezTo>
                  <a:close/>
                  <a:moveTo>
                    <a:pt x="358" y="22"/>
                  </a:moveTo>
                  <a:cubicBezTo>
                    <a:pt x="365" y="22"/>
                    <a:pt x="371" y="28"/>
                    <a:pt x="371" y="35"/>
                  </a:cubicBezTo>
                  <a:cubicBezTo>
                    <a:pt x="371" y="43"/>
                    <a:pt x="365" y="48"/>
                    <a:pt x="358" y="48"/>
                  </a:cubicBezTo>
                  <a:cubicBezTo>
                    <a:pt x="350" y="48"/>
                    <a:pt x="344" y="43"/>
                    <a:pt x="344" y="35"/>
                  </a:cubicBezTo>
                  <a:cubicBezTo>
                    <a:pt x="344" y="28"/>
                    <a:pt x="350" y="22"/>
                    <a:pt x="358" y="22"/>
                  </a:cubicBezTo>
                  <a:close/>
                  <a:moveTo>
                    <a:pt x="320" y="22"/>
                  </a:moveTo>
                  <a:cubicBezTo>
                    <a:pt x="327" y="22"/>
                    <a:pt x="333" y="28"/>
                    <a:pt x="333" y="35"/>
                  </a:cubicBezTo>
                  <a:cubicBezTo>
                    <a:pt x="333" y="43"/>
                    <a:pt x="327" y="48"/>
                    <a:pt x="320" y="48"/>
                  </a:cubicBezTo>
                  <a:cubicBezTo>
                    <a:pt x="313" y="48"/>
                    <a:pt x="307" y="43"/>
                    <a:pt x="307" y="35"/>
                  </a:cubicBezTo>
                  <a:cubicBezTo>
                    <a:pt x="307" y="28"/>
                    <a:pt x="313" y="22"/>
                    <a:pt x="320" y="22"/>
                  </a:cubicBezTo>
                  <a:close/>
                  <a:moveTo>
                    <a:pt x="163" y="208"/>
                  </a:moveTo>
                  <a:cubicBezTo>
                    <a:pt x="163" y="202"/>
                    <a:pt x="168" y="198"/>
                    <a:pt x="173" y="198"/>
                  </a:cubicBezTo>
                  <a:cubicBezTo>
                    <a:pt x="179" y="198"/>
                    <a:pt x="183" y="202"/>
                    <a:pt x="183" y="208"/>
                  </a:cubicBezTo>
                  <a:cubicBezTo>
                    <a:pt x="183" y="213"/>
                    <a:pt x="179" y="218"/>
                    <a:pt x="173" y="218"/>
                  </a:cubicBezTo>
                  <a:cubicBezTo>
                    <a:pt x="168" y="218"/>
                    <a:pt x="163" y="213"/>
                    <a:pt x="163" y="208"/>
                  </a:cubicBezTo>
                  <a:close/>
                  <a:moveTo>
                    <a:pt x="192" y="208"/>
                  </a:moveTo>
                  <a:cubicBezTo>
                    <a:pt x="192" y="202"/>
                    <a:pt x="196" y="198"/>
                    <a:pt x="202" y="198"/>
                  </a:cubicBezTo>
                  <a:cubicBezTo>
                    <a:pt x="207" y="198"/>
                    <a:pt x="212" y="202"/>
                    <a:pt x="212" y="208"/>
                  </a:cubicBezTo>
                  <a:cubicBezTo>
                    <a:pt x="212" y="213"/>
                    <a:pt x="207" y="218"/>
                    <a:pt x="202" y="218"/>
                  </a:cubicBezTo>
                  <a:cubicBezTo>
                    <a:pt x="196" y="218"/>
                    <a:pt x="192" y="213"/>
                    <a:pt x="192" y="208"/>
                  </a:cubicBezTo>
                  <a:close/>
                  <a:moveTo>
                    <a:pt x="214" y="412"/>
                  </a:moveTo>
                  <a:cubicBezTo>
                    <a:pt x="114" y="412"/>
                    <a:pt x="114" y="412"/>
                    <a:pt x="114" y="412"/>
                  </a:cubicBezTo>
                  <a:cubicBezTo>
                    <a:pt x="114" y="236"/>
                    <a:pt x="114" y="236"/>
                    <a:pt x="114" y="236"/>
                  </a:cubicBezTo>
                  <a:cubicBezTo>
                    <a:pt x="214" y="236"/>
                    <a:pt x="214" y="236"/>
                    <a:pt x="214" y="236"/>
                  </a:cubicBezTo>
                  <a:cubicBezTo>
                    <a:pt x="214" y="412"/>
                    <a:pt x="214" y="412"/>
                    <a:pt x="214" y="412"/>
                  </a:cubicBezTo>
                  <a:close/>
                  <a:moveTo>
                    <a:pt x="241" y="239"/>
                  </a:moveTo>
                  <a:cubicBezTo>
                    <a:pt x="241" y="215"/>
                    <a:pt x="241" y="215"/>
                    <a:pt x="241" y="215"/>
                  </a:cubicBezTo>
                  <a:cubicBezTo>
                    <a:pt x="241" y="195"/>
                    <a:pt x="225" y="179"/>
                    <a:pt x="205" y="179"/>
                  </a:cubicBezTo>
                  <a:cubicBezTo>
                    <a:pt x="123" y="179"/>
                    <a:pt x="123" y="179"/>
                    <a:pt x="123" y="179"/>
                  </a:cubicBezTo>
                  <a:cubicBezTo>
                    <a:pt x="103" y="179"/>
                    <a:pt x="86" y="195"/>
                    <a:pt x="86" y="215"/>
                  </a:cubicBezTo>
                  <a:cubicBezTo>
                    <a:pt x="86" y="239"/>
                    <a:pt x="86" y="239"/>
                    <a:pt x="86" y="239"/>
                  </a:cubicBezTo>
                  <a:cubicBezTo>
                    <a:pt x="34" y="239"/>
                    <a:pt x="34" y="239"/>
                    <a:pt x="34" y="239"/>
                  </a:cubicBezTo>
                  <a:cubicBezTo>
                    <a:pt x="34" y="70"/>
                    <a:pt x="34" y="70"/>
                    <a:pt x="34" y="70"/>
                  </a:cubicBezTo>
                  <a:cubicBezTo>
                    <a:pt x="378" y="70"/>
                    <a:pt x="378" y="70"/>
                    <a:pt x="378" y="70"/>
                  </a:cubicBezTo>
                  <a:cubicBezTo>
                    <a:pt x="378" y="174"/>
                    <a:pt x="378" y="174"/>
                    <a:pt x="378" y="174"/>
                  </a:cubicBezTo>
                  <a:cubicBezTo>
                    <a:pt x="303" y="174"/>
                    <a:pt x="303" y="174"/>
                    <a:pt x="303" y="174"/>
                  </a:cubicBezTo>
                  <a:cubicBezTo>
                    <a:pt x="286" y="174"/>
                    <a:pt x="271" y="188"/>
                    <a:pt x="271" y="206"/>
                  </a:cubicBezTo>
                  <a:cubicBezTo>
                    <a:pt x="271" y="239"/>
                    <a:pt x="271" y="239"/>
                    <a:pt x="271" y="239"/>
                  </a:cubicBezTo>
                  <a:lnTo>
                    <a:pt x="241" y="2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US" dirty="0">
                <a:solidFill>
                  <a:srgbClr val="000000"/>
                </a:solidFill>
              </a:endParaRPr>
            </a:p>
          </p:txBody>
        </p:sp>
      </p:grpSp>
      <p:pic>
        <p:nvPicPr>
          <p:cNvPr id="842" name="Picture 29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40318" y="5096547"/>
            <a:ext cx="218935" cy="174164"/>
          </a:xfrm>
          <a:prstGeom prst="rect">
            <a:avLst/>
          </a:prstGeom>
          <a:ln>
            <a:noFill/>
          </a:ln>
        </p:spPr>
      </p:pic>
      <p:sp>
        <p:nvSpPr>
          <p:cNvPr id="843" name="TextBox 842"/>
          <p:cNvSpPr txBox="1"/>
          <p:nvPr/>
        </p:nvSpPr>
        <p:spPr>
          <a:xfrm>
            <a:off x="8511929" y="4823936"/>
            <a:ext cx="835272" cy="738664"/>
          </a:xfrm>
          <a:prstGeom prst="rect">
            <a:avLst/>
          </a:prstGeom>
          <a:noFill/>
          <a:ln>
            <a:noFill/>
          </a:ln>
        </p:spPr>
        <p:txBody>
          <a:bodyPr wrap="none" rtlCol="0">
            <a:spAutoFit/>
          </a:bodyPr>
          <a:lstStyle/>
          <a:p>
            <a:pPr algn="r"/>
            <a:r>
              <a:rPr lang="en-US" sz="1400" dirty="0" smtClean="0"/>
              <a:t>1,240m+</a:t>
            </a:r>
          </a:p>
          <a:p>
            <a:pPr algn="r"/>
            <a:r>
              <a:rPr lang="en-US" sz="1400" dirty="0" smtClean="0"/>
              <a:t>€42bn </a:t>
            </a:r>
          </a:p>
          <a:p>
            <a:pPr algn="r"/>
            <a:r>
              <a:rPr lang="en-US" sz="1400" dirty="0" smtClean="0"/>
              <a:t>0.6%</a:t>
            </a:r>
            <a:endParaRPr lang="ru-RU" sz="1400" dirty="0"/>
          </a:p>
        </p:txBody>
      </p:sp>
      <p:grpSp>
        <p:nvGrpSpPr>
          <p:cNvPr id="844" name="Group 287"/>
          <p:cNvGrpSpPr>
            <a:grpSpLocks noChangeAspect="1"/>
          </p:cNvGrpSpPr>
          <p:nvPr/>
        </p:nvGrpSpPr>
        <p:grpSpPr>
          <a:xfrm>
            <a:off x="10223710" y="4154995"/>
            <a:ext cx="235081" cy="203191"/>
            <a:chOff x="907542" y="2235673"/>
            <a:chExt cx="201513" cy="218951"/>
          </a:xfrm>
        </p:grpSpPr>
        <p:sp>
          <p:nvSpPr>
            <p:cNvPr id="845" name="Oval 40"/>
            <p:cNvSpPr>
              <a:spLocks noChangeArrowheads="1"/>
            </p:cNvSpPr>
            <p:nvPr/>
          </p:nvSpPr>
          <p:spPr bwMode="auto">
            <a:xfrm>
              <a:off x="940861"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46" name="Freeform 41"/>
            <p:cNvSpPr>
              <a:spLocks/>
            </p:cNvSpPr>
            <p:nvPr/>
          </p:nvSpPr>
          <p:spPr bwMode="auto">
            <a:xfrm>
              <a:off x="907542" y="2273751"/>
              <a:ext cx="99956" cy="180873"/>
            </a:xfrm>
            <a:custGeom>
              <a:avLst/>
              <a:gdLst>
                <a:gd name="T0" fmla="*/ 18 w 18"/>
                <a:gd name="T1" fmla="*/ 12 h 32"/>
                <a:gd name="T2" fmla="*/ 15 w 18"/>
                <a:gd name="T3" fmla="*/ 2 h 32"/>
                <a:gd name="T4" fmla="*/ 13 w 18"/>
                <a:gd name="T5" fmla="*/ 0 h 32"/>
                <a:gd name="T6" fmla="*/ 5 w 18"/>
                <a:gd name="T7" fmla="*/ 0 h 32"/>
                <a:gd name="T8" fmla="*/ 4 w 18"/>
                <a:gd name="T9" fmla="*/ 1 h 32"/>
                <a:gd name="T10" fmla="*/ 3 w 18"/>
                <a:gd name="T11" fmla="*/ 2 h 32"/>
                <a:gd name="T12" fmla="*/ 3 w 18"/>
                <a:gd name="T13" fmla="*/ 2 h 32"/>
                <a:gd name="T14" fmla="*/ 3 w 18"/>
                <a:gd name="T15" fmla="*/ 2 h 32"/>
                <a:gd name="T16" fmla="*/ 0 w 18"/>
                <a:gd name="T17" fmla="*/ 12 h 32"/>
                <a:gd name="T18" fmla="*/ 1 w 18"/>
                <a:gd name="T19" fmla="*/ 14 h 32"/>
                <a:gd name="T20" fmla="*/ 3 w 18"/>
                <a:gd name="T21" fmla="*/ 13 h 32"/>
                <a:gd name="T22" fmla="*/ 5 w 18"/>
                <a:gd name="T23" fmla="*/ 5 h 32"/>
                <a:gd name="T24" fmla="*/ 5 w 18"/>
                <a:gd name="T25" fmla="*/ 5 h 32"/>
                <a:gd name="T26" fmla="*/ 6 w 18"/>
                <a:gd name="T27" fmla="*/ 5 h 32"/>
                <a:gd name="T28" fmla="*/ 2 w 18"/>
                <a:gd name="T29" fmla="*/ 19 h 32"/>
                <a:gd name="T30" fmla="*/ 6 w 18"/>
                <a:gd name="T31" fmla="*/ 19 h 32"/>
                <a:gd name="T32" fmla="*/ 6 w 18"/>
                <a:gd name="T33" fmla="*/ 31 h 32"/>
                <a:gd name="T34" fmla="*/ 7 w 18"/>
                <a:gd name="T35" fmla="*/ 32 h 32"/>
                <a:gd name="T36" fmla="*/ 9 w 18"/>
                <a:gd name="T37" fmla="*/ 31 h 32"/>
                <a:gd name="T38" fmla="*/ 9 w 18"/>
                <a:gd name="T39" fmla="*/ 19 h 32"/>
                <a:gd name="T40" fmla="*/ 10 w 18"/>
                <a:gd name="T41" fmla="*/ 19 h 32"/>
                <a:gd name="T42" fmla="*/ 10 w 18"/>
                <a:gd name="T43" fmla="*/ 31 h 32"/>
                <a:gd name="T44" fmla="*/ 11 w 18"/>
                <a:gd name="T45" fmla="*/ 32 h 32"/>
                <a:gd name="T46" fmla="*/ 13 w 18"/>
                <a:gd name="T47" fmla="*/ 31 h 32"/>
                <a:gd name="T48" fmla="*/ 13 w 18"/>
                <a:gd name="T49" fmla="*/ 19 h 32"/>
                <a:gd name="T50" fmla="*/ 17 w 18"/>
                <a:gd name="T51" fmla="*/ 19 h 32"/>
                <a:gd name="T52" fmla="*/ 13 w 18"/>
                <a:gd name="T53" fmla="*/ 5 h 32"/>
                <a:gd name="T54" fmla="*/ 13 w 18"/>
                <a:gd name="T55" fmla="*/ 5 h 32"/>
                <a:gd name="T56" fmla="*/ 13 w 18"/>
                <a:gd name="T57" fmla="*/ 5 h 32"/>
                <a:gd name="T58" fmla="*/ 16 w 18"/>
                <a:gd name="T59" fmla="*/ 13 h 32"/>
                <a:gd name="T60" fmla="*/ 17 w 18"/>
                <a:gd name="T61" fmla="*/ 14 h 32"/>
                <a:gd name="T62" fmla="*/ 18 w 18"/>
                <a:gd name="T6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32">
                  <a:moveTo>
                    <a:pt x="18" y="12"/>
                  </a:moveTo>
                  <a:cubicBezTo>
                    <a:pt x="15" y="2"/>
                    <a:pt x="15" y="2"/>
                    <a:pt x="15" y="2"/>
                  </a:cubicBezTo>
                  <a:cubicBezTo>
                    <a:pt x="15" y="1"/>
                    <a:pt x="14" y="0"/>
                    <a:pt x="13" y="0"/>
                  </a:cubicBezTo>
                  <a:cubicBezTo>
                    <a:pt x="5" y="0"/>
                    <a:pt x="5" y="0"/>
                    <a:pt x="5" y="0"/>
                  </a:cubicBezTo>
                  <a:cubicBezTo>
                    <a:pt x="5" y="0"/>
                    <a:pt x="4" y="1"/>
                    <a:pt x="4" y="1"/>
                  </a:cubicBezTo>
                  <a:cubicBezTo>
                    <a:pt x="4" y="1"/>
                    <a:pt x="4" y="1"/>
                    <a:pt x="3" y="2"/>
                  </a:cubicBezTo>
                  <a:cubicBezTo>
                    <a:pt x="3" y="2"/>
                    <a:pt x="3" y="2"/>
                    <a:pt x="3" y="2"/>
                  </a:cubicBezTo>
                  <a:cubicBezTo>
                    <a:pt x="3" y="2"/>
                    <a:pt x="3" y="2"/>
                    <a:pt x="3" y="2"/>
                  </a:cubicBezTo>
                  <a:cubicBezTo>
                    <a:pt x="0" y="12"/>
                    <a:pt x="0" y="12"/>
                    <a:pt x="0" y="12"/>
                  </a:cubicBezTo>
                  <a:cubicBezTo>
                    <a:pt x="0" y="13"/>
                    <a:pt x="0" y="13"/>
                    <a:pt x="1" y="14"/>
                  </a:cubicBezTo>
                  <a:cubicBezTo>
                    <a:pt x="2" y="14"/>
                    <a:pt x="2" y="14"/>
                    <a:pt x="3" y="13"/>
                  </a:cubicBezTo>
                  <a:cubicBezTo>
                    <a:pt x="5" y="5"/>
                    <a:pt x="5" y="5"/>
                    <a:pt x="5" y="5"/>
                  </a:cubicBezTo>
                  <a:cubicBezTo>
                    <a:pt x="5" y="5"/>
                    <a:pt x="5" y="5"/>
                    <a:pt x="5" y="5"/>
                  </a:cubicBezTo>
                  <a:cubicBezTo>
                    <a:pt x="6" y="5"/>
                    <a:pt x="6" y="5"/>
                    <a:pt x="6" y="5"/>
                  </a:cubicBezTo>
                  <a:cubicBezTo>
                    <a:pt x="2" y="19"/>
                    <a:pt x="2" y="19"/>
                    <a:pt x="2" y="19"/>
                  </a:cubicBezTo>
                  <a:cubicBezTo>
                    <a:pt x="6" y="19"/>
                    <a:pt x="6" y="19"/>
                    <a:pt x="6" y="19"/>
                  </a:cubicBezTo>
                  <a:cubicBezTo>
                    <a:pt x="6" y="31"/>
                    <a:pt x="6" y="31"/>
                    <a:pt x="6" y="31"/>
                  </a:cubicBezTo>
                  <a:cubicBezTo>
                    <a:pt x="6" y="32"/>
                    <a:pt x="6" y="32"/>
                    <a:pt x="7" y="32"/>
                  </a:cubicBezTo>
                  <a:cubicBezTo>
                    <a:pt x="8" y="32"/>
                    <a:pt x="9" y="32"/>
                    <a:pt x="9" y="31"/>
                  </a:cubicBezTo>
                  <a:cubicBezTo>
                    <a:pt x="9" y="19"/>
                    <a:pt x="9" y="19"/>
                    <a:pt x="9" y="19"/>
                  </a:cubicBezTo>
                  <a:cubicBezTo>
                    <a:pt x="10" y="19"/>
                    <a:pt x="10" y="19"/>
                    <a:pt x="10" y="19"/>
                  </a:cubicBezTo>
                  <a:cubicBezTo>
                    <a:pt x="10" y="31"/>
                    <a:pt x="10" y="31"/>
                    <a:pt x="10" y="31"/>
                  </a:cubicBezTo>
                  <a:cubicBezTo>
                    <a:pt x="10" y="32"/>
                    <a:pt x="10" y="32"/>
                    <a:pt x="11" y="32"/>
                  </a:cubicBezTo>
                  <a:cubicBezTo>
                    <a:pt x="12" y="32"/>
                    <a:pt x="13" y="32"/>
                    <a:pt x="13" y="31"/>
                  </a:cubicBezTo>
                  <a:cubicBezTo>
                    <a:pt x="13" y="19"/>
                    <a:pt x="13" y="19"/>
                    <a:pt x="13" y="19"/>
                  </a:cubicBezTo>
                  <a:cubicBezTo>
                    <a:pt x="17" y="19"/>
                    <a:pt x="17" y="19"/>
                    <a:pt x="17" y="19"/>
                  </a:cubicBezTo>
                  <a:cubicBezTo>
                    <a:pt x="13" y="5"/>
                    <a:pt x="13" y="5"/>
                    <a:pt x="13" y="5"/>
                  </a:cubicBezTo>
                  <a:cubicBezTo>
                    <a:pt x="13" y="5"/>
                    <a:pt x="13" y="5"/>
                    <a:pt x="13" y="5"/>
                  </a:cubicBezTo>
                  <a:cubicBezTo>
                    <a:pt x="13" y="5"/>
                    <a:pt x="13" y="5"/>
                    <a:pt x="13" y="5"/>
                  </a:cubicBezTo>
                  <a:cubicBezTo>
                    <a:pt x="16" y="13"/>
                    <a:pt x="16" y="13"/>
                    <a:pt x="16" y="13"/>
                  </a:cubicBezTo>
                  <a:cubicBezTo>
                    <a:pt x="16" y="14"/>
                    <a:pt x="17" y="14"/>
                    <a:pt x="17" y="14"/>
                  </a:cubicBezTo>
                  <a:cubicBezTo>
                    <a:pt x="18" y="13"/>
                    <a:pt x="18" y="13"/>
                    <a:pt x="18"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47" name="Freeform 6"/>
            <p:cNvSpPr>
              <a:spLocks/>
            </p:cNvSpPr>
            <p:nvPr/>
          </p:nvSpPr>
          <p:spPr bwMode="auto">
            <a:xfrm>
              <a:off x="1020061" y="2271744"/>
              <a:ext cx="88994" cy="182880"/>
            </a:xfrm>
            <a:custGeom>
              <a:avLst/>
              <a:gdLst>
                <a:gd name="T0" fmla="*/ 12 w 16"/>
                <a:gd name="T1" fmla="*/ 0 h 34"/>
                <a:gd name="T2" fmla="*/ 4 w 16"/>
                <a:gd name="T3" fmla="*/ 0 h 34"/>
                <a:gd name="T4" fmla="*/ 0 w 16"/>
                <a:gd name="T5" fmla="*/ 4 h 34"/>
                <a:gd name="T6" fmla="*/ 0 w 16"/>
                <a:gd name="T7" fmla="*/ 4 h 34"/>
                <a:gd name="T8" fmla="*/ 0 w 16"/>
                <a:gd name="T9" fmla="*/ 4 h 34"/>
                <a:gd name="T10" fmla="*/ 0 w 16"/>
                <a:gd name="T11" fmla="*/ 15 h 34"/>
                <a:gd name="T12" fmla="*/ 2 w 16"/>
                <a:gd name="T13" fmla="*/ 17 h 34"/>
                <a:gd name="T14" fmla="*/ 3 w 16"/>
                <a:gd name="T15" fmla="*/ 15 h 34"/>
                <a:gd name="T16" fmla="*/ 3 w 16"/>
                <a:gd name="T17" fmla="*/ 6 h 34"/>
                <a:gd name="T18" fmla="*/ 4 w 16"/>
                <a:gd name="T19" fmla="*/ 6 h 34"/>
                <a:gd name="T20" fmla="*/ 4 w 16"/>
                <a:gd name="T21" fmla="*/ 15 h 34"/>
                <a:gd name="T22" fmla="*/ 4 w 16"/>
                <a:gd name="T23" fmla="*/ 15 h 34"/>
                <a:gd name="T24" fmla="*/ 4 w 16"/>
                <a:gd name="T25" fmla="*/ 32 h 34"/>
                <a:gd name="T26" fmla="*/ 6 w 16"/>
                <a:gd name="T27" fmla="*/ 34 h 34"/>
                <a:gd name="T28" fmla="*/ 8 w 16"/>
                <a:gd name="T29" fmla="*/ 32 h 34"/>
                <a:gd name="T30" fmla="*/ 8 w 16"/>
                <a:gd name="T31" fmla="*/ 17 h 34"/>
                <a:gd name="T32" fmla="*/ 9 w 16"/>
                <a:gd name="T33" fmla="*/ 17 h 34"/>
                <a:gd name="T34" fmla="*/ 9 w 16"/>
                <a:gd name="T35" fmla="*/ 32 h 34"/>
                <a:gd name="T36" fmla="*/ 11 w 16"/>
                <a:gd name="T37" fmla="*/ 34 h 34"/>
                <a:gd name="T38" fmla="*/ 12 w 16"/>
                <a:gd name="T39" fmla="*/ 32 h 34"/>
                <a:gd name="T40" fmla="*/ 12 w 16"/>
                <a:gd name="T41" fmla="*/ 15 h 34"/>
                <a:gd name="T42" fmla="*/ 12 w 16"/>
                <a:gd name="T43" fmla="*/ 15 h 34"/>
                <a:gd name="T44" fmla="*/ 12 w 16"/>
                <a:gd name="T45" fmla="*/ 6 h 34"/>
                <a:gd name="T46" fmla="*/ 13 w 16"/>
                <a:gd name="T47" fmla="*/ 6 h 34"/>
                <a:gd name="T48" fmla="*/ 13 w 16"/>
                <a:gd name="T49" fmla="*/ 15 h 34"/>
                <a:gd name="T50" fmla="*/ 15 w 16"/>
                <a:gd name="T51" fmla="*/ 17 h 34"/>
                <a:gd name="T52" fmla="*/ 16 w 16"/>
                <a:gd name="T53" fmla="*/ 15 h 34"/>
                <a:gd name="T54" fmla="*/ 16 w 16"/>
                <a:gd name="T55" fmla="*/ 4 h 34"/>
                <a:gd name="T56" fmla="*/ 16 w 16"/>
                <a:gd name="T57" fmla="*/ 4 h 34"/>
                <a:gd name="T58" fmla="*/ 16 w 16"/>
                <a:gd name="T59" fmla="*/ 3 h 34"/>
                <a:gd name="T60" fmla="*/ 12 w 16"/>
                <a:gd name="T6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 h="34">
                  <a:moveTo>
                    <a:pt x="12" y="0"/>
                  </a:moveTo>
                  <a:cubicBezTo>
                    <a:pt x="4" y="0"/>
                    <a:pt x="4" y="0"/>
                    <a:pt x="4" y="0"/>
                  </a:cubicBezTo>
                  <a:cubicBezTo>
                    <a:pt x="2" y="0"/>
                    <a:pt x="0" y="3"/>
                    <a:pt x="0" y="4"/>
                  </a:cubicBezTo>
                  <a:cubicBezTo>
                    <a:pt x="0" y="4"/>
                    <a:pt x="0" y="4"/>
                    <a:pt x="0" y="4"/>
                  </a:cubicBezTo>
                  <a:cubicBezTo>
                    <a:pt x="0" y="4"/>
                    <a:pt x="0" y="4"/>
                    <a:pt x="0" y="4"/>
                  </a:cubicBezTo>
                  <a:cubicBezTo>
                    <a:pt x="0" y="15"/>
                    <a:pt x="0" y="15"/>
                    <a:pt x="0" y="15"/>
                  </a:cubicBezTo>
                  <a:cubicBezTo>
                    <a:pt x="0" y="16"/>
                    <a:pt x="1" y="17"/>
                    <a:pt x="2" y="17"/>
                  </a:cubicBezTo>
                  <a:cubicBezTo>
                    <a:pt x="2" y="17"/>
                    <a:pt x="3" y="16"/>
                    <a:pt x="3" y="15"/>
                  </a:cubicBezTo>
                  <a:cubicBezTo>
                    <a:pt x="3" y="6"/>
                    <a:pt x="3" y="6"/>
                    <a:pt x="3" y="6"/>
                  </a:cubicBezTo>
                  <a:cubicBezTo>
                    <a:pt x="4" y="6"/>
                    <a:pt x="4" y="6"/>
                    <a:pt x="4" y="6"/>
                  </a:cubicBezTo>
                  <a:cubicBezTo>
                    <a:pt x="4" y="15"/>
                    <a:pt x="4" y="15"/>
                    <a:pt x="4" y="15"/>
                  </a:cubicBezTo>
                  <a:cubicBezTo>
                    <a:pt x="4" y="15"/>
                    <a:pt x="4" y="15"/>
                    <a:pt x="4" y="15"/>
                  </a:cubicBezTo>
                  <a:cubicBezTo>
                    <a:pt x="4" y="32"/>
                    <a:pt x="4" y="32"/>
                    <a:pt x="4" y="32"/>
                  </a:cubicBezTo>
                  <a:cubicBezTo>
                    <a:pt x="4" y="33"/>
                    <a:pt x="5" y="34"/>
                    <a:pt x="6" y="34"/>
                  </a:cubicBezTo>
                  <a:cubicBezTo>
                    <a:pt x="7" y="34"/>
                    <a:pt x="8" y="33"/>
                    <a:pt x="8" y="32"/>
                  </a:cubicBezTo>
                  <a:cubicBezTo>
                    <a:pt x="8" y="17"/>
                    <a:pt x="8" y="17"/>
                    <a:pt x="8" y="17"/>
                  </a:cubicBezTo>
                  <a:cubicBezTo>
                    <a:pt x="9" y="17"/>
                    <a:pt x="9" y="17"/>
                    <a:pt x="9" y="17"/>
                  </a:cubicBezTo>
                  <a:cubicBezTo>
                    <a:pt x="9" y="32"/>
                    <a:pt x="9" y="32"/>
                    <a:pt x="9" y="32"/>
                  </a:cubicBezTo>
                  <a:cubicBezTo>
                    <a:pt x="9" y="33"/>
                    <a:pt x="10" y="34"/>
                    <a:pt x="11" y="34"/>
                  </a:cubicBezTo>
                  <a:cubicBezTo>
                    <a:pt x="12" y="34"/>
                    <a:pt x="12" y="33"/>
                    <a:pt x="12" y="32"/>
                  </a:cubicBezTo>
                  <a:cubicBezTo>
                    <a:pt x="12" y="15"/>
                    <a:pt x="12" y="15"/>
                    <a:pt x="12" y="15"/>
                  </a:cubicBezTo>
                  <a:cubicBezTo>
                    <a:pt x="12" y="15"/>
                    <a:pt x="12" y="15"/>
                    <a:pt x="12" y="15"/>
                  </a:cubicBezTo>
                  <a:cubicBezTo>
                    <a:pt x="12" y="6"/>
                    <a:pt x="12" y="6"/>
                    <a:pt x="12" y="6"/>
                  </a:cubicBezTo>
                  <a:cubicBezTo>
                    <a:pt x="13" y="6"/>
                    <a:pt x="13" y="6"/>
                    <a:pt x="13" y="6"/>
                  </a:cubicBezTo>
                  <a:cubicBezTo>
                    <a:pt x="13" y="15"/>
                    <a:pt x="13" y="15"/>
                    <a:pt x="13" y="15"/>
                  </a:cubicBezTo>
                  <a:cubicBezTo>
                    <a:pt x="13" y="16"/>
                    <a:pt x="14" y="17"/>
                    <a:pt x="15" y="17"/>
                  </a:cubicBezTo>
                  <a:cubicBezTo>
                    <a:pt x="16" y="17"/>
                    <a:pt x="16" y="16"/>
                    <a:pt x="16" y="15"/>
                  </a:cubicBezTo>
                  <a:cubicBezTo>
                    <a:pt x="16" y="4"/>
                    <a:pt x="16" y="4"/>
                    <a:pt x="16" y="4"/>
                  </a:cubicBezTo>
                  <a:cubicBezTo>
                    <a:pt x="16" y="4"/>
                    <a:pt x="16" y="4"/>
                    <a:pt x="16" y="4"/>
                  </a:cubicBezTo>
                  <a:cubicBezTo>
                    <a:pt x="16" y="3"/>
                    <a:pt x="16" y="3"/>
                    <a:pt x="16" y="3"/>
                  </a:cubicBezTo>
                  <a:cubicBezTo>
                    <a:pt x="16" y="2"/>
                    <a:pt x="15" y="0"/>
                    <a:pt x="1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sp>
          <p:nvSpPr>
            <p:cNvPr id="848" name="Oval 40"/>
            <p:cNvSpPr>
              <a:spLocks noChangeArrowheads="1"/>
            </p:cNvSpPr>
            <p:nvPr/>
          </p:nvSpPr>
          <p:spPr bwMode="auto">
            <a:xfrm>
              <a:off x="1047899" y="2235673"/>
              <a:ext cx="33319" cy="33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GB" dirty="0">
                <a:solidFill>
                  <a:srgbClr val="000000"/>
                </a:solidFill>
              </a:endParaRPr>
            </a:p>
          </p:txBody>
        </p:sp>
      </p:grpSp>
      <p:grpSp>
        <p:nvGrpSpPr>
          <p:cNvPr id="849" name="Group 292"/>
          <p:cNvGrpSpPr>
            <a:grpSpLocks noChangeAspect="1"/>
          </p:cNvGrpSpPr>
          <p:nvPr/>
        </p:nvGrpSpPr>
        <p:grpSpPr>
          <a:xfrm>
            <a:off x="10219341" y="4601882"/>
            <a:ext cx="413953" cy="145137"/>
            <a:chOff x="134044" y="2816686"/>
            <a:chExt cx="829879" cy="365760"/>
          </a:xfrm>
        </p:grpSpPr>
        <p:grpSp>
          <p:nvGrpSpPr>
            <p:cNvPr id="850" name="Group 293"/>
            <p:cNvGrpSpPr>
              <a:grpSpLocks noChangeAspect="1"/>
            </p:cNvGrpSpPr>
            <p:nvPr/>
          </p:nvGrpSpPr>
          <p:grpSpPr>
            <a:xfrm>
              <a:off x="557360" y="2816686"/>
              <a:ext cx="406563" cy="365760"/>
              <a:chOff x="5634038" y="542925"/>
              <a:chExt cx="1819275" cy="1636713"/>
            </a:xfrm>
            <a:solidFill>
              <a:schemeClr val="tx1"/>
            </a:solidFill>
          </p:grpSpPr>
          <p:sp>
            <p:nvSpPr>
              <p:cNvPr id="852" name="Freeform 63"/>
              <p:cNvSpPr>
                <a:spLocks noEditPoints="1"/>
              </p:cNvSpPr>
              <p:nvPr/>
            </p:nvSpPr>
            <p:spPr bwMode="auto">
              <a:xfrm>
                <a:off x="5634038" y="542925"/>
                <a:ext cx="1819275" cy="1370013"/>
              </a:xfrm>
              <a:custGeom>
                <a:avLst/>
                <a:gdLst>
                  <a:gd name="T0" fmla="*/ 456 w 485"/>
                  <a:gd name="T1" fmla="*/ 0 h 365"/>
                  <a:gd name="T2" fmla="*/ 30 w 485"/>
                  <a:gd name="T3" fmla="*/ 0 h 365"/>
                  <a:gd name="T4" fmla="*/ 0 w 485"/>
                  <a:gd name="T5" fmla="*/ 30 h 365"/>
                  <a:gd name="T6" fmla="*/ 0 w 485"/>
                  <a:gd name="T7" fmla="*/ 336 h 365"/>
                  <a:gd name="T8" fmla="*/ 30 w 485"/>
                  <a:gd name="T9" fmla="*/ 365 h 365"/>
                  <a:gd name="T10" fmla="*/ 456 w 485"/>
                  <a:gd name="T11" fmla="*/ 365 h 365"/>
                  <a:gd name="T12" fmla="*/ 485 w 485"/>
                  <a:gd name="T13" fmla="*/ 336 h 365"/>
                  <a:gd name="T14" fmla="*/ 485 w 485"/>
                  <a:gd name="T15" fmla="*/ 30 h 365"/>
                  <a:gd name="T16" fmla="*/ 456 w 485"/>
                  <a:gd name="T17" fmla="*/ 0 h 365"/>
                  <a:gd name="T18" fmla="*/ 448 w 485"/>
                  <a:gd name="T19" fmla="*/ 314 h 365"/>
                  <a:gd name="T20" fmla="*/ 37 w 485"/>
                  <a:gd name="T21" fmla="*/ 314 h 365"/>
                  <a:gd name="T22" fmla="*/ 37 w 485"/>
                  <a:gd name="T23" fmla="*/ 42 h 365"/>
                  <a:gd name="T24" fmla="*/ 448 w 485"/>
                  <a:gd name="T25" fmla="*/ 42 h 365"/>
                  <a:gd name="T26" fmla="*/ 448 w 485"/>
                  <a:gd name="T27" fmla="*/ 31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5" h="365">
                    <a:moveTo>
                      <a:pt x="456" y="0"/>
                    </a:moveTo>
                    <a:cubicBezTo>
                      <a:pt x="30" y="0"/>
                      <a:pt x="30" y="0"/>
                      <a:pt x="30" y="0"/>
                    </a:cubicBezTo>
                    <a:cubicBezTo>
                      <a:pt x="14" y="0"/>
                      <a:pt x="0" y="13"/>
                      <a:pt x="0" y="30"/>
                    </a:cubicBezTo>
                    <a:cubicBezTo>
                      <a:pt x="0" y="336"/>
                      <a:pt x="0" y="336"/>
                      <a:pt x="0" y="336"/>
                    </a:cubicBezTo>
                    <a:cubicBezTo>
                      <a:pt x="0" y="352"/>
                      <a:pt x="14" y="365"/>
                      <a:pt x="30" y="365"/>
                    </a:cubicBezTo>
                    <a:cubicBezTo>
                      <a:pt x="456" y="365"/>
                      <a:pt x="456" y="365"/>
                      <a:pt x="456" y="365"/>
                    </a:cubicBezTo>
                    <a:cubicBezTo>
                      <a:pt x="472" y="365"/>
                      <a:pt x="485" y="352"/>
                      <a:pt x="485" y="336"/>
                    </a:cubicBezTo>
                    <a:cubicBezTo>
                      <a:pt x="485" y="30"/>
                      <a:pt x="485" y="30"/>
                      <a:pt x="485" y="30"/>
                    </a:cubicBezTo>
                    <a:cubicBezTo>
                      <a:pt x="485" y="13"/>
                      <a:pt x="472" y="0"/>
                      <a:pt x="456" y="0"/>
                    </a:cubicBezTo>
                    <a:close/>
                    <a:moveTo>
                      <a:pt x="448" y="314"/>
                    </a:moveTo>
                    <a:cubicBezTo>
                      <a:pt x="37" y="314"/>
                      <a:pt x="37" y="314"/>
                      <a:pt x="37" y="314"/>
                    </a:cubicBezTo>
                    <a:cubicBezTo>
                      <a:pt x="37" y="42"/>
                      <a:pt x="37" y="42"/>
                      <a:pt x="37" y="42"/>
                    </a:cubicBezTo>
                    <a:cubicBezTo>
                      <a:pt x="448" y="42"/>
                      <a:pt x="448" y="42"/>
                      <a:pt x="448" y="42"/>
                    </a:cubicBezTo>
                    <a:lnTo>
                      <a:pt x="448" y="314"/>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853" name="Freeform 64"/>
              <p:cNvSpPr>
                <a:spLocks/>
              </p:cNvSpPr>
              <p:nvPr/>
            </p:nvSpPr>
            <p:spPr bwMode="auto">
              <a:xfrm>
                <a:off x="6129338" y="1965325"/>
                <a:ext cx="831850" cy="214313"/>
              </a:xfrm>
              <a:custGeom>
                <a:avLst/>
                <a:gdLst>
                  <a:gd name="T0" fmla="*/ 132 w 524"/>
                  <a:gd name="T1" fmla="*/ 0 h 135"/>
                  <a:gd name="T2" fmla="*/ 0 w 524"/>
                  <a:gd name="T3" fmla="*/ 135 h 135"/>
                  <a:gd name="T4" fmla="*/ 524 w 524"/>
                  <a:gd name="T5" fmla="*/ 135 h 135"/>
                  <a:gd name="T6" fmla="*/ 392 w 524"/>
                  <a:gd name="T7" fmla="*/ 0 h 135"/>
                  <a:gd name="T8" fmla="*/ 132 w 524"/>
                  <a:gd name="T9" fmla="*/ 0 h 135"/>
                </a:gdLst>
                <a:ahLst/>
                <a:cxnLst>
                  <a:cxn ang="0">
                    <a:pos x="T0" y="T1"/>
                  </a:cxn>
                  <a:cxn ang="0">
                    <a:pos x="T2" y="T3"/>
                  </a:cxn>
                  <a:cxn ang="0">
                    <a:pos x="T4" y="T5"/>
                  </a:cxn>
                  <a:cxn ang="0">
                    <a:pos x="T6" y="T7"/>
                  </a:cxn>
                  <a:cxn ang="0">
                    <a:pos x="T8" y="T9"/>
                  </a:cxn>
                </a:cxnLst>
                <a:rect l="0" t="0" r="r" b="b"/>
                <a:pathLst>
                  <a:path w="524" h="135">
                    <a:moveTo>
                      <a:pt x="132" y="0"/>
                    </a:moveTo>
                    <a:lnTo>
                      <a:pt x="0" y="135"/>
                    </a:lnTo>
                    <a:lnTo>
                      <a:pt x="524" y="135"/>
                    </a:lnTo>
                    <a:lnTo>
                      <a:pt x="392" y="0"/>
                    </a:lnTo>
                    <a:lnTo>
                      <a:pt x="132" y="0"/>
                    </a:ln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sp>
            <p:nvSpPr>
              <p:cNvPr id="854" name="Freeform 65"/>
              <p:cNvSpPr>
                <a:spLocks/>
              </p:cNvSpPr>
              <p:nvPr/>
            </p:nvSpPr>
            <p:spPr bwMode="auto">
              <a:xfrm>
                <a:off x="5934076" y="1001713"/>
                <a:ext cx="1192213" cy="512763"/>
              </a:xfrm>
              <a:custGeom>
                <a:avLst/>
                <a:gdLst>
                  <a:gd name="T0" fmla="*/ 20 w 318"/>
                  <a:gd name="T1" fmla="*/ 137 h 137"/>
                  <a:gd name="T2" fmla="*/ 40 w 318"/>
                  <a:gd name="T3" fmla="*/ 118 h 137"/>
                  <a:gd name="T4" fmla="*/ 39 w 318"/>
                  <a:gd name="T5" fmla="*/ 112 h 137"/>
                  <a:gd name="T6" fmla="*/ 129 w 318"/>
                  <a:gd name="T7" fmla="*/ 40 h 137"/>
                  <a:gd name="T8" fmla="*/ 140 w 318"/>
                  <a:gd name="T9" fmla="*/ 44 h 137"/>
                  <a:gd name="T10" fmla="*/ 150 w 318"/>
                  <a:gd name="T11" fmla="*/ 41 h 137"/>
                  <a:gd name="T12" fmla="*/ 201 w 318"/>
                  <a:gd name="T13" fmla="*/ 85 h 137"/>
                  <a:gd name="T14" fmla="*/ 200 w 318"/>
                  <a:gd name="T15" fmla="*/ 88 h 137"/>
                  <a:gd name="T16" fmla="*/ 220 w 318"/>
                  <a:gd name="T17" fmla="*/ 108 h 137"/>
                  <a:gd name="T18" fmla="*/ 239 w 318"/>
                  <a:gd name="T19" fmla="*/ 88 h 137"/>
                  <a:gd name="T20" fmla="*/ 238 w 318"/>
                  <a:gd name="T21" fmla="*/ 83 h 137"/>
                  <a:gd name="T22" fmla="*/ 289 w 318"/>
                  <a:gd name="T23" fmla="*/ 37 h 137"/>
                  <a:gd name="T24" fmla="*/ 298 w 318"/>
                  <a:gd name="T25" fmla="*/ 39 h 137"/>
                  <a:gd name="T26" fmla="*/ 318 w 318"/>
                  <a:gd name="T27" fmla="*/ 19 h 137"/>
                  <a:gd name="T28" fmla="*/ 298 w 318"/>
                  <a:gd name="T29" fmla="*/ 0 h 137"/>
                  <a:gd name="T30" fmla="*/ 279 w 318"/>
                  <a:gd name="T31" fmla="*/ 19 h 137"/>
                  <a:gd name="T32" fmla="*/ 280 w 318"/>
                  <a:gd name="T33" fmla="*/ 27 h 137"/>
                  <a:gd name="T34" fmla="*/ 230 w 318"/>
                  <a:gd name="T35" fmla="*/ 72 h 137"/>
                  <a:gd name="T36" fmla="*/ 220 w 318"/>
                  <a:gd name="T37" fmla="*/ 68 h 137"/>
                  <a:gd name="T38" fmla="*/ 208 w 318"/>
                  <a:gd name="T39" fmla="*/ 73 h 137"/>
                  <a:gd name="T40" fmla="*/ 158 w 318"/>
                  <a:gd name="T41" fmla="*/ 31 h 137"/>
                  <a:gd name="T42" fmla="*/ 160 w 318"/>
                  <a:gd name="T43" fmla="*/ 24 h 137"/>
                  <a:gd name="T44" fmla="*/ 140 w 318"/>
                  <a:gd name="T45" fmla="*/ 5 h 137"/>
                  <a:gd name="T46" fmla="*/ 120 w 318"/>
                  <a:gd name="T47" fmla="*/ 24 h 137"/>
                  <a:gd name="T48" fmla="*/ 122 w 318"/>
                  <a:gd name="T49" fmla="*/ 31 h 137"/>
                  <a:gd name="T50" fmla="*/ 31 w 318"/>
                  <a:gd name="T51" fmla="*/ 102 h 137"/>
                  <a:gd name="T52" fmla="*/ 20 w 318"/>
                  <a:gd name="T53" fmla="*/ 98 h 137"/>
                  <a:gd name="T54" fmla="*/ 0 w 318"/>
                  <a:gd name="T55" fmla="*/ 118 h 137"/>
                  <a:gd name="T56" fmla="*/ 20 w 318"/>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8" h="137">
                    <a:moveTo>
                      <a:pt x="20" y="137"/>
                    </a:moveTo>
                    <a:cubicBezTo>
                      <a:pt x="31" y="137"/>
                      <a:pt x="40" y="129"/>
                      <a:pt x="40" y="118"/>
                    </a:cubicBezTo>
                    <a:cubicBezTo>
                      <a:pt x="40" y="116"/>
                      <a:pt x="39" y="114"/>
                      <a:pt x="39" y="112"/>
                    </a:cubicBezTo>
                    <a:cubicBezTo>
                      <a:pt x="64" y="92"/>
                      <a:pt x="109" y="56"/>
                      <a:pt x="129" y="40"/>
                    </a:cubicBezTo>
                    <a:cubicBezTo>
                      <a:pt x="132" y="43"/>
                      <a:pt x="136" y="44"/>
                      <a:pt x="140" y="44"/>
                    </a:cubicBezTo>
                    <a:cubicBezTo>
                      <a:pt x="144" y="44"/>
                      <a:pt x="147" y="43"/>
                      <a:pt x="150" y="41"/>
                    </a:cubicBezTo>
                    <a:cubicBezTo>
                      <a:pt x="163" y="53"/>
                      <a:pt x="185" y="71"/>
                      <a:pt x="201" y="85"/>
                    </a:cubicBezTo>
                    <a:cubicBezTo>
                      <a:pt x="200" y="86"/>
                      <a:pt x="200" y="87"/>
                      <a:pt x="200" y="88"/>
                    </a:cubicBezTo>
                    <a:cubicBezTo>
                      <a:pt x="200" y="99"/>
                      <a:pt x="209" y="108"/>
                      <a:pt x="220" y="108"/>
                    </a:cubicBezTo>
                    <a:cubicBezTo>
                      <a:pt x="231" y="108"/>
                      <a:pt x="239" y="99"/>
                      <a:pt x="239" y="88"/>
                    </a:cubicBezTo>
                    <a:cubicBezTo>
                      <a:pt x="239" y="86"/>
                      <a:pt x="239" y="84"/>
                      <a:pt x="238" y="83"/>
                    </a:cubicBezTo>
                    <a:cubicBezTo>
                      <a:pt x="289" y="37"/>
                      <a:pt x="289" y="37"/>
                      <a:pt x="289" y="37"/>
                    </a:cubicBezTo>
                    <a:cubicBezTo>
                      <a:pt x="292" y="38"/>
                      <a:pt x="295" y="39"/>
                      <a:pt x="298" y="39"/>
                    </a:cubicBezTo>
                    <a:cubicBezTo>
                      <a:pt x="309" y="39"/>
                      <a:pt x="318" y="30"/>
                      <a:pt x="318" y="19"/>
                    </a:cubicBezTo>
                    <a:cubicBezTo>
                      <a:pt x="318" y="8"/>
                      <a:pt x="309" y="0"/>
                      <a:pt x="298" y="0"/>
                    </a:cubicBezTo>
                    <a:cubicBezTo>
                      <a:pt x="288" y="0"/>
                      <a:pt x="279" y="8"/>
                      <a:pt x="279" y="19"/>
                    </a:cubicBezTo>
                    <a:cubicBezTo>
                      <a:pt x="279" y="22"/>
                      <a:pt x="279" y="24"/>
                      <a:pt x="280" y="27"/>
                    </a:cubicBezTo>
                    <a:cubicBezTo>
                      <a:pt x="266" y="40"/>
                      <a:pt x="244" y="59"/>
                      <a:pt x="230" y="72"/>
                    </a:cubicBezTo>
                    <a:cubicBezTo>
                      <a:pt x="227" y="70"/>
                      <a:pt x="224" y="68"/>
                      <a:pt x="220" y="68"/>
                    </a:cubicBezTo>
                    <a:cubicBezTo>
                      <a:pt x="215" y="68"/>
                      <a:pt x="211" y="70"/>
                      <a:pt x="208" y="73"/>
                    </a:cubicBezTo>
                    <a:cubicBezTo>
                      <a:pt x="195" y="62"/>
                      <a:pt x="173" y="44"/>
                      <a:pt x="158" y="31"/>
                    </a:cubicBezTo>
                    <a:cubicBezTo>
                      <a:pt x="159" y="29"/>
                      <a:pt x="160" y="27"/>
                      <a:pt x="160" y="24"/>
                    </a:cubicBezTo>
                    <a:cubicBezTo>
                      <a:pt x="160" y="13"/>
                      <a:pt x="151" y="5"/>
                      <a:pt x="140" y="5"/>
                    </a:cubicBezTo>
                    <a:cubicBezTo>
                      <a:pt x="129" y="5"/>
                      <a:pt x="120" y="13"/>
                      <a:pt x="120" y="24"/>
                    </a:cubicBezTo>
                    <a:cubicBezTo>
                      <a:pt x="120" y="27"/>
                      <a:pt x="121" y="29"/>
                      <a:pt x="122" y="31"/>
                    </a:cubicBezTo>
                    <a:cubicBezTo>
                      <a:pt x="31" y="102"/>
                      <a:pt x="31" y="102"/>
                      <a:pt x="31" y="102"/>
                    </a:cubicBezTo>
                    <a:cubicBezTo>
                      <a:pt x="28" y="100"/>
                      <a:pt x="24" y="98"/>
                      <a:pt x="20" y="98"/>
                    </a:cubicBezTo>
                    <a:cubicBezTo>
                      <a:pt x="9" y="98"/>
                      <a:pt x="0" y="107"/>
                      <a:pt x="0" y="118"/>
                    </a:cubicBezTo>
                    <a:cubicBezTo>
                      <a:pt x="0" y="129"/>
                      <a:pt x="9" y="137"/>
                      <a:pt x="20" y="13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pPr defTabSz="872568"/>
                <a:endParaRPr lang="en-US" dirty="0">
                  <a:solidFill>
                    <a:srgbClr val="000000"/>
                  </a:solidFill>
                </a:endParaRPr>
              </a:p>
            </p:txBody>
          </p:sp>
        </p:grpSp>
        <p:sp>
          <p:nvSpPr>
            <p:cNvPr id="851" name="Freeform 101"/>
            <p:cNvSpPr>
              <a:spLocks noChangeAspect="1" noEditPoints="1"/>
            </p:cNvSpPr>
            <p:nvPr/>
          </p:nvSpPr>
          <p:spPr bwMode="auto">
            <a:xfrm>
              <a:off x="134044" y="2816686"/>
              <a:ext cx="401837" cy="365760"/>
            </a:xfrm>
            <a:custGeom>
              <a:avLst/>
              <a:gdLst>
                <a:gd name="T0" fmla="*/ 412 w 488"/>
                <a:gd name="T1" fmla="*/ 174 h 444"/>
                <a:gd name="T2" fmla="*/ 368 w 488"/>
                <a:gd name="T3" fmla="*/ 0 h 444"/>
                <a:gd name="T4" fmla="*/ 0 w 488"/>
                <a:gd name="T5" fmla="*/ 44 h 444"/>
                <a:gd name="T6" fmla="*/ 45 w 488"/>
                <a:gd name="T7" fmla="*/ 277 h 444"/>
                <a:gd name="T8" fmla="*/ 86 w 488"/>
                <a:gd name="T9" fmla="*/ 407 h 444"/>
                <a:gd name="T10" fmla="*/ 205 w 488"/>
                <a:gd name="T11" fmla="*/ 444 h 444"/>
                <a:gd name="T12" fmla="*/ 241 w 488"/>
                <a:gd name="T13" fmla="*/ 277 h 444"/>
                <a:gd name="T14" fmla="*/ 271 w 488"/>
                <a:gd name="T15" fmla="*/ 342 h 444"/>
                <a:gd name="T16" fmla="*/ 456 w 488"/>
                <a:gd name="T17" fmla="*/ 375 h 444"/>
                <a:gd name="T18" fmla="*/ 488 w 488"/>
                <a:gd name="T19" fmla="*/ 206 h 444"/>
                <a:gd name="T20" fmla="*/ 446 w 488"/>
                <a:gd name="T21" fmla="*/ 192 h 444"/>
                <a:gd name="T22" fmla="*/ 446 w 488"/>
                <a:gd name="T23" fmla="*/ 212 h 444"/>
                <a:gd name="T24" fmla="*/ 446 w 488"/>
                <a:gd name="T25" fmla="*/ 192 h 444"/>
                <a:gd name="T26" fmla="*/ 296 w 488"/>
                <a:gd name="T27" fmla="*/ 347 h 444"/>
                <a:gd name="T28" fmla="*/ 464 w 488"/>
                <a:gd name="T29" fmla="*/ 227 h 444"/>
                <a:gd name="T30" fmla="*/ 418 w 488"/>
                <a:gd name="T31" fmla="*/ 192 h 444"/>
                <a:gd name="T32" fmla="*/ 418 w 488"/>
                <a:gd name="T33" fmla="*/ 212 h 444"/>
                <a:gd name="T34" fmla="*/ 418 w 488"/>
                <a:gd name="T35" fmla="*/ 192 h 444"/>
                <a:gd name="T36" fmla="*/ 371 w 488"/>
                <a:gd name="T37" fmla="*/ 35 h 444"/>
                <a:gd name="T38" fmla="*/ 344 w 488"/>
                <a:gd name="T39" fmla="*/ 35 h 444"/>
                <a:gd name="T40" fmla="*/ 320 w 488"/>
                <a:gd name="T41" fmla="*/ 22 h 444"/>
                <a:gd name="T42" fmla="*/ 320 w 488"/>
                <a:gd name="T43" fmla="*/ 48 h 444"/>
                <a:gd name="T44" fmla="*/ 320 w 488"/>
                <a:gd name="T45" fmla="*/ 22 h 444"/>
                <a:gd name="T46" fmla="*/ 173 w 488"/>
                <a:gd name="T47" fmla="*/ 198 h 444"/>
                <a:gd name="T48" fmla="*/ 173 w 488"/>
                <a:gd name="T49" fmla="*/ 218 h 444"/>
                <a:gd name="T50" fmla="*/ 192 w 488"/>
                <a:gd name="T51" fmla="*/ 208 h 444"/>
                <a:gd name="T52" fmla="*/ 212 w 488"/>
                <a:gd name="T53" fmla="*/ 208 h 444"/>
                <a:gd name="T54" fmla="*/ 192 w 488"/>
                <a:gd name="T55" fmla="*/ 208 h 444"/>
                <a:gd name="T56" fmla="*/ 114 w 488"/>
                <a:gd name="T57" fmla="*/ 412 h 444"/>
                <a:gd name="T58" fmla="*/ 214 w 488"/>
                <a:gd name="T59" fmla="*/ 236 h 444"/>
                <a:gd name="T60" fmla="*/ 241 w 488"/>
                <a:gd name="T61" fmla="*/ 239 h 444"/>
                <a:gd name="T62" fmla="*/ 205 w 488"/>
                <a:gd name="T63" fmla="*/ 179 h 444"/>
                <a:gd name="T64" fmla="*/ 86 w 488"/>
                <a:gd name="T65" fmla="*/ 215 h 444"/>
                <a:gd name="T66" fmla="*/ 34 w 488"/>
                <a:gd name="T67" fmla="*/ 239 h 444"/>
                <a:gd name="T68" fmla="*/ 378 w 488"/>
                <a:gd name="T69" fmla="*/ 70 h 444"/>
                <a:gd name="T70" fmla="*/ 303 w 488"/>
                <a:gd name="T71" fmla="*/ 174 h 444"/>
                <a:gd name="T72" fmla="*/ 271 w 488"/>
                <a:gd name="T73" fmla="*/ 23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8" h="444">
                  <a:moveTo>
                    <a:pt x="456" y="174"/>
                  </a:moveTo>
                  <a:cubicBezTo>
                    <a:pt x="412" y="174"/>
                    <a:pt x="412" y="174"/>
                    <a:pt x="412" y="174"/>
                  </a:cubicBezTo>
                  <a:cubicBezTo>
                    <a:pt x="412" y="44"/>
                    <a:pt x="412" y="44"/>
                    <a:pt x="412" y="44"/>
                  </a:cubicBezTo>
                  <a:cubicBezTo>
                    <a:pt x="412" y="20"/>
                    <a:pt x="392" y="0"/>
                    <a:pt x="368" y="0"/>
                  </a:cubicBezTo>
                  <a:cubicBezTo>
                    <a:pt x="45" y="0"/>
                    <a:pt x="45" y="0"/>
                    <a:pt x="45" y="0"/>
                  </a:cubicBezTo>
                  <a:cubicBezTo>
                    <a:pt x="20" y="0"/>
                    <a:pt x="0" y="20"/>
                    <a:pt x="0" y="44"/>
                  </a:cubicBezTo>
                  <a:cubicBezTo>
                    <a:pt x="0" y="233"/>
                    <a:pt x="0" y="233"/>
                    <a:pt x="0" y="233"/>
                  </a:cubicBezTo>
                  <a:cubicBezTo>
                    <a:pt x="0" y="257"/>
                    <a:pt x="20" y="277"/>
                    <a:pt x="45" y="277"/>
                  </a:cubicBezTo>
                  <a:cubicBezTo>
                    <a:pt x="86" y="277"/>
                    <a:pt x="86" y="277"/>
                    <a:pt x="86" y="277"/>
                  </a:cubicBezTo>
                  <a:cubicBezTo>
                    <a:pt x="86" y="407"/>
                    <a:pt x="86" y="407"/>
                    <a:pt x="86" y="407"/>
                  </a:cubicBezTo>
                  <a:cubicBezTo>
                    <a:pt x="86" y="428"/>
                    <a:pt x="103" y="444"/>
                    <a:pt x="123" y="444"/>
                  </a:cubicBezTo>
                  <a:cubicBezTo>
                    <a:pt x="205" y="444"/>
                    <a:pt x="205" y="444"/>
                    <a:pt x="205" y="444"/>
                  </a:cubicBezTo>
                  <a:cubicBezTo>
                    <a:pt x="225" y="444"/>
                    <a:pt x="241" y="427"/>
                    <a:pt x="241" y="407"/>
                  </a:cubicBezTo>
                  <a:cubicBezTo>
                    <a:pt x="241" y="277"/>
                    <a:pt x="241" y="277"/>
                    <a:pt x="241" y="277"/>
                  </a:cubicBezTo>
                  <a:cubicBezTo>
                    <a:pt x="271" y="277"/>
                    <a:pt x="271" y="277"/>
                    <a:pt x="271" y="277"/>
                  </a:cubicBezTo>
                  <a:cubicBezTo>
                    <a:pt x="271" y="342"/>
                    <a:pt x="271" y="342"/>
                    <a:pt x="271" y="342"/>
                  </a:cubicBezTo>
                  <a:cubicBezTo>
                    <a:pt x="271" y="360"/>
                    <a:pt x="286" y="375"/>
                    <a:pt x="303" y="375"/>
                  </a:cubicBezTo>
                  <a:cubicBezTo>
                    <a:pt x="456" y="375"/>
                    <a:pt x="456" y="375"/>
                    <a:pt x="456" y="375"/>
                  </a:cubicBezTo>
                  <a:cubicBezTo>
                    <a:pt x="473" y="375"/>
                    <a:pt x="488" y="360"/>
                    <a:pt x="488" y="342"/>
                  </a:cubicBezTo>
                  <a:cubicBezTo>
                    <a:pt x="488" y="206"/>
                    <a:pt x="488" y="206"/>
                    <a:pt x="488" y="206"/>
                  </a:cubicBezTo>
                  <a:cubicBezTo>
                    <a:pt x="488" y="188"/>
                    <a:pt x="473" y="174"/>
                    <a:pt x="456" y="174"/>
                  </a:cubicBezTo>
                  <a:close/>
                  <a:moveTo>
                    <a:pt x="446" y="192"/>
                  </a:moveTo>
                  <a:cubicBezTo>
                    <a:pt x="452" y="192"/>
                    <a:pt x="456" y="196"/>
                    <a:pt x="456" y="202"/>
                  </a:cubicBezTo>
                  <a:cubicBezTo>
                    <a:pt x="456" y="207"/>
                    <a:pt x="452" y="212"/>
                    <a:pt x="446" y="212"/>
                  </a:cubicBezTo>
                  <a:cubicBezTo>
                    <a:pt x="441" y="212"/>
                    <a:pt x="436" y="207"/>
                    <a:pt x="436" y="202"/>
                  </a:cubicBezTo>
                  <a:cubicBezTo>
                    <a:pt x="436" y="196"/>
                    <a:pt x="441" y="192"/>
                    <a:pt x="446" y="192"/>
                  </a:cubicBezTo>
                  <a:close/>
                  <a:moveTo>
                    <a:pt x="464" y="347"/>
                  </a:moveTo>
                  <a:cubicBezTo>
                    <a:pt x="296" y="347"/>
                    <a:pt x="296" y="347"/>
                    <a:pt x="296" y="347"/>
                  </a:cubicBezTo>
                  <a:cubicBezTo>
                    <a:pt x="296" y="227"/>
                    <a:pt x="296" y="227"/>
                    <a:pt x="296" y="227"/>
                  </a:cubicBezTo>
                  <a:cubicBezTo>
                    <a:pt x="464" y="227"/>
                    <a:pt x="464" y="227"/>
                    <a:pt x="464" y="227"/>
                  </a:cubicBezTo>
                  <a:lnTo>
                    <a:pt x="464" y="347"/>
                  </a:lnTo>
                  <a:close/>
                  <a:moveTo>
                    <a:pt x="418" y="192"/>
                  </a:moveTo>
                  <a:cubicBezTo>
                    <a:pt x="423" y="192"/>
                    <a:pt x="428" y="196"/>
                    <a:pt x="428" y="202"/>
                  </a:cubicBezTo>
                  <a:cubicBezTo>
                    <a:pt x="428" y="207"/>
                    <a:pt x="423" y="212"/>
                    <a:pt x="418" y="212"/>
                  </a:cubicBezTo>
                  <a:cubicBezTo>
                    <a:pt x="412" y="212"/>
                    <a:pt x="408" y="207"/>
                    <a:pt x="408" y="202"/>
                  </a:cubicBezTo>
                  <a:cubicBezTo>
                    <a:pt x="408" y="196"/>
                    <a:pt x="412" y="192"/>
                    <a:pt x="418" y="192"/>
                  </a:cubicBezTo>
                  <a:close/>
                  <a:moveTo>
                    <a:pt x="358" y="22"/>
                  </a:moveTo>
                  <a:cubicBezTo>
                    <a:pt x="365" y="22"/>
                    <a:pt x="371" y="28"/>
                    <a:pt x="371" y="35"/>
                  </a:cubicBezTo>
                  <a:cubicBezTo>
                    <a:pt x="371" y="43"/>
                    <a:pt x="365" y="48"/>
                    <a:pt x="358" y="48"/>
                  </a:cubicBezTo>
                  <a:cubicBezTo>
                    <a:pt x="350" y="48"/>
                    <a:pt x="344" y="43"/>
                    <a:pt x="344" y="35"/>
                  </a:cubicBezTo>
                  <a:cubicBezTo>
                    <a:pt x="344" y="28"/>
                    <a:pt x="350" y="22"/>
                    <a:pt x="358" y="22"/>
                  </a:cubicBezTo>
                  <a:close/>
                  <a:moveTo>
                    <a:pt x="320" y="22"/>
                  </a:moveTo>
                  <a:cubicBezTo>
                    <a:pt x="327" y="22"/>
                    <a:pt x="333" y="28"/>
                    <a:pt x="333" y="35"/>
                  </a:cubicBezTo>
                  <a:cubicBezTo>
                    <a:pt x="333" y="43"/>
                    <a:pt x="327" y="48"/>
                    <a:pt x="320" y="48"/>
                  </a:cubicBezTo>
                  <a:cubicBezTo>
                    <a:pt x="313" y="48"/>
                    <a:pt x="307" y="43"/>
                    <a:pt x="307" y="35"/>
                  </a:cubicBezTo>
                  <a:cubicBezTo>
                    <a:pt x="307" y="28"/>
                    <a:pt x="313" y="22"/>
                    <a:pt x="320" y="22"/>
                  </a:cubicBezTo>
                  <a:close/>
                  <a:moveTo>
                    <a:pt x="163" y="208"/>
                  </a:moveTo>
                  <a:cubicBezTo>
                    <a:pt x="163" y="202"/>
                    <a:pt x="168" y="198"/>
                    <a:pt x="173" y="198"/>
                  </a:cubicBezTo>
                  <a:cubicBezTo>
                    <a:pt x="179" y="198"/>
                    <a:pt x="183" y="202"/>
                    <a:pt x="183" y="208"/>
                  </a:cubicBezTo>
                  <a:cubicBezTo>
                    <a:pt x="183" y="213"/>
                    <a:pt x="179" y="218"/>
                    <a:pt x="173" y="218"/>
                  </a:cubicBezTo>
                  <a:cubicBezTo>
                    <a:pt x="168" y="218"/>
                    <a:pt x="163" y="213"/>
                    <a:pt x="163" y="208"/>
                  </a:cubicBezTo>
                  <a:close/>
                  <a:moveTo>
                    <a:pt x="192" y="208"/>
                  </a:moveTo>
                  <a:cubicBezTo>
                    <a:pt x="192" y="202"/>
                    <a:pt x="196" y="198"/>
                    <a:pt x="202" y="198"/>
                  </a:cubicBezTo>
                  <a:cubicBezTo>
                    <a:pt x="207" y="198"/>
                    <a:pt x="212" y="202"/>
                    <a:pt x="212" y="208"/>
                  </a:cubicBezTo>
                  <a:cubicBezTo>
                    <a:pt x="212" y="213"/>
                    <a:pt x="207" y="218"/>
                    <a:pt x="202" y="218"/>
                  </a:cubicBezTo>
                  <a:cubicBezTo>
                    <a:pt x="196" y="218"/>
                    <a:pt x="192" y="213"/>
                    <a:pt x="192" y="208"/>
                  </a:cubicBezTo>
                  <a:close/>
                  <a:moveTo>
                    <a:pt x="214" y="412"/>
                  </a:moveTo>
                  <a:cubicBezTo>
                    <a:pt x="114" y="412"/>
                    <a:pt x="114" y="412"/>
                    <a:pt x="114" y="412"/>
                  </a:cubicBezTo>
                  <a:cubicBezTo>
                    <a:pt x="114" y="236"/>
                    <a:pt x="114" y="236"/>
                    <a:pt x="114" y="236"/>
                  </a:cubicBezTo>
                  <a:cubicBezTo>
                    <a:pt x="214" y="236"/>
                    <a:pt x="214" y="236"/>
                    <a:pt x="214" y="236"/>
                  </a:cubicBezTo>
                  <a:cubicBezTo>
                    <a:pt x="214" y="412"/>
                    <a:pt x="214" y="412"/>
                    <a:pt x="214" y="412"/>
                  </a:cubicBezTo>
                  <a:close/>
                  <a:moveTo>
                    <a:pt x="241" y="239"/>
                  </a:moveTo>
                  <a:cubicBezTo>
                    <a:pt x="241" y="215"/>
                    <a:pt x="241" y="215"/>
                    <a:pt x="241" y="215"/>
                  </a:cubicBezTo>
                  <a:cubicBezTo>
                    <a:pt x="241" y="195"/>
                    <a:pt x="225" y="179"/>
                    <a:pt x="205" y="179"/>
                  </a:cubicBezTo>
                  <a:cubicBezTo>
                    <a:pt x="123" y="179"/>
                    <a:pt x="123" y="179"/>
                    <a:pt x="123" y="179"/>
                  </a:cubicBezTo>
                  <a:cubicBezTo>
                    <a:pt x="103" y="179"/>
                    <a:pt x="86" y="195"/>
                    <a:pt x="86" y="215"/>
                  </a:cubicBezTo>
                  <a:cubicBezTo>
                    <a:pt x="86" y="239"/>
                    <a:pt x="86" y="239"/>
                    <a:pt x="86" y="239"/>
                  </a:cubicBezTo>
                  <a:cubicBezTo>
                    <a:pt x="34" y="239"/>
                    <a:pt x="34" y="239"/>
                    <a:pt x="34" y="239"/>
                  </a:cubicBezTo>
                  <a:cubicBezTo>
                    <a:pt x="34" y="70"/>
                    <a:pt x="34" y="70"/>
                    <a:pt x="34" y="70"/>
                  </a:cubicBezTo>
                  <a:cubicBezTo>
                    <a:pt x="378" y="70"/>
                    <a:pt x="378" y="70"/>
                    <a:pt x="378" y="70"/>
                  </a:cubicBezTo>
                  <a:cubicBezTo>
                    <a:pt x="378" y="174"/>
                    <a:pt x="378" y="174"/>
                    <a:pt x="378" y="174"/>
                  </a:cubicBezTo>
                  <a:cubicBezTo>
                    <a:pt x="303" y="174"/>
                    <a:pt x="303" y="174"/>
                    <a:pt x="303" y="174"/>
                  </a:cubicBezTo>
                  <a:cubicBezTo>
                    <a:pt x="286" y="174"/>
                    <a:pt x="271" y="188"/>
                    <a:pt x="271" y="206"/>
                  </a:cubicBezTo>
                  <a:cubicBezTo>
                    <a:pt x="271" y="239"/>
                    <a:pt x="271" y="239"/>
                    <a:pt x="271" y="239"/>
                  </a:cubicBezTo>
                  <a:lnTo>
                    <a:pt x="241" y="23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872568"/>
              <a:endParaRPr lang="en-US" dirty="0">
                <a:solidFill>
                  <a:srgbClr val="000000"/>
                </a:solidFill>
              </a:endParaRPr>
            </a:p>
          </p:txBody>
        </p:sp>
      </p:grpSp>
      <p:pic>
        <p:nvPicPr>
          <p:cNvPr id="855" name="Picture 29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23710" y="4381111"/>
            <a:ext cx="218935" cy="174164"/>
          </a:xfrm>
          <a:prstGeom prst="rect">
            <a:avLst/>
          </a:prstGeom>
          <a:ln>
            <a:noFill/>
          </a:ln>
        </p:spPr>
      </p:pic>
      <p:sp>
        <p:nvSpPr>
          <p:cNvPr id="856" name="TextBox 855"/>
          <p:cNvSpPr txBox="1"/>
          <p:nvPr/>
        </p:nvSpPr>
        <p:spPr>
          <a:xfrm>
            <a:off x="10940105" y="4108500"/>
            <a:ext cx="690488" cy="738664"/>
          </a:xfrm>
          <a:prstGeom prst="rect">
            <a:avLst/>
          </a:prstGeom>
          <a:noFill/>
          <a:ln>
            <a:noFill/>
          </a:ln>
        </p:spPr>
        <p:txBody>
          <a:bodyPr wrap="none" rtlCol="0">
            <a:spAutoFit/>
          </a:bodyPr>
          <a:lstStyle/>
          <a:p>
            <a:pPr algn="r"/>
            <a:r>
              <a:rPr lang="en-US" sz="1400" dirty="0" smtClean="0"/>
              <a:t>570m+</a:t>
            </a:r>
          </a:p>
          <a:p>
            <a:pPr algn="r"/>
            <a:r>
              <a:rPr lang="en-US" sz="1400" dirty="0" smtClean="0"/>
              <a:t>€62bn </a:t>
            </a:r>
          </a:p>
          <a:p>
            <a:pPr algn="r"/>
            <a:r>
              <a:rPr lang="en-US" sz="1400" dirty="0" smtClean="0"/>
              <a:t>3.1%</a:t>
            </a:r>
            <a:endParaRPr lang="ru-RU" sz="1400" dirty="0"/>
          </a:p>
        </p:txBody>
      </p:sp>
      <p:grpSp>
        <p:nvGrpSpPr>
          <p:cNvPr id="899" name="Group 898"/>
          <p:cNvGrpSpPr/>
          <p:nvPr/>
        </p:nvGrpSpPr>
        <p:grpSpPr>
          <a:xfrm>
            <a:off x="0" y="-712520"/>
            <a:ext cx="12244635" cy="2769919"/>
            <a:chOff x="0" y="-712520"/>
            <a:chExt cx="9183476" cy="2769919"/>
          </a:xfrm>
        </p:grpSpPr>
        <p:sp>
          <p:nvSpPr>
            <p:cNvPr id="900" name="Rectangle 899"/>
            <p:cNvSpPr/>
            <p:nvPr/>
          </p:nvSpPr>
          <p:spPr>
            <a:xfrm>
              <a:off x="0" y="0"/>
              <a:ext cx="9144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901" name="Picture 90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65455" y="-712520"/>
              <a:ext cx="3918021" cy="2769919"/>
            </a:xfrm>
            <a:prstGeom prst="rect">
              <a:avLst/>
            </a:prstGeom>
          </p:spPr>
        </p:pic>
        <p:sp>
          <p:nvSpPr>
            <p:cNvPr id="902" name="Title 1"/>
            <p:cNvSpPr txBox="1">
              <a:spLocks/>
            </p:cNvSpPr>
            <p:nvPr/>
          </p:nvSpPr>
          <p:spPr>
            <a:xfrm>
              <a:off x="304800" y="228600"/>
              <a:ext cx="8229600" cy="609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b="1" dirty="0" smtClean="0">
                  <a:solidFill>
                    <a:schemeClr val="bg1"/>
                  </a:solidFill>
                  <a:latin typeface="Century Gothic" panose="020B0502020202020204" pitchFamily="34" charset="0"/>
                </a:rPr>
                <a:t>ZALORA as part of Rocket Internet’s</a:t>
              </a:r>
            </a:p>
            <a:p>
              <a:pPr algn="l"/>
              <a:r>
                <a:rPr lang="en-US" sz="1800" b="1" dirty="0" smtClean="0">
                  <a:solidFill>
                    <a:schemeClr val="bg1"/>
                  </a:solidFill>
                  <a:latin typeface="Century Gothic" panose="020B0502020202020204" pitchFamily="34" charset="0"/>
                </a:rPr>
                <a:t>Global Fashion Group (GFG)</a:t>
              </a:r>
              <a:endParaRPr lang="en-US" sz="1800" b="1" dirty="0">
                <a:solidFill>
                  <a:schemeClr val="bg1"/>
                </a:solidFill>
                <a:latin typeface="Century Gothic" panose="020B0502020202020204" pitchFamily="34" charset="0"/>
              </a:endParaRPr>
            </a:p>
          </p:txBody>
        </p:sp>
      </p:grpSp>
    </p:spTree>
    <p:extLst>
      <p:ext uri="{BB962C8B-B14F-4D97-AF65-F5344CB8AC3E}">
        <p14:creationId xmlns:p14="http://schemas.microsoft.com/office/powerpoint/2010/main" val="138964937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p:cNvGraphicFramePr>
            <a:graphicFrameLocks noChangeAspect="1"/>
          </p:cNvGraphicFramePr>
          <p:nvPr>
            <p:custDataLst>
              <p:tags r:id="rId2"/>
            </p:custDataLst>
            <p:extLst>
              <p:ext uri="{D42A27DB-BD31-4B8C-83A1-F6EECF244321}">
                <p14:modId xmlns:p14="http://schemas.microsoft.com/office/powerpoint/2010/main" val="3824481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0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29" name="Picture 28"/>
          <p:cNvPicPr>
            <a:picLocks noChangeAspect="1"/>
          </p:cNvPicPr>
          <p:nvPr/>
        </p:nvPicPr>
        <p:blipFill rotWithShape="1">
          <a:blip r:embed="rId6"/>
          <a:srcRect l="62384" t="6755" r="11478" b="18088"/>
          <a:stretch/>
        </p:blipFill>
        <p:spPr>
          <a:xfrm>
            <a:off x="4563216" y="1922516"/>
            <a:ext cx="3151707" cy="2180048"/>
          </a:xfrm>
          <a:prstGeom prst="rect">
            <a:avLst/>
          </a:prstGeom>
        </p:spPr>
      </p:pic>
      <p:pic>
        <p:nvPicPr>
          <p:cNvPr id="27" name="Picture 26"/>
          <p:cNvPicPr>
            <a:picLocks noChangeAspect="1"/>
          </p:cNvPicPr>
          <p:nvPr/>
        </p:nvPicPr>
        <p:blipFill rotWithShape="1">
          <a:blip r:embed="rId7"/>
          <a:srcRect l="61851" t="6978" r="11221" b="21547"/>
          <a:stretch/>
        </p:blipFill>
        <p:spPr>
          <a:xfrm>
            <a:off x="8336186" y="1948642"/>
            <a:ext cx="3253423" cy="2077325"/>
          </a:xfrm>
          <a:prstGeom prst="rect">
            <a:avLst/>
          </a:prstGeom>
        </p:spPr>
      </p:pic>
      <p:pic>
        <p:nvPicPr>
          <p:cNvPr id="28" name="Picture 27"/>
          <p:cNvPicPr>
            <a:picLocks noChangeAspect="1"/>
          </p:cNvPicPr>
          <p:nvPr/>
        </p:nvPicPr>
        <p:blipFill rotWithShape="1">
          <a:blip r:embed="rId8"/>
          <a:srcRect l="63115" t="6963" r="12937" b="22990"/>
          <a:stretch/>
        </p:blipFill>
        <p:spPr>
          <a:xfrm>
            <a:off x="782771" y="1940331"/>
            <a:ext cx="3026055" cy="2093945"/>
          </a:xfrm>
          <a:prstGeom prst="rect">
            <a:avLst/>
          </a:prstGeom>
        </p:spPr>
      </p:pic>
      <p:sp>
        <p:nvSpPr>
          <p:cNvPr id="17" name="Скругленный прямоугольник 61"/>
          <p:cNvSpPr/>
          <p:nvPr/>
        </p:nvSpPr>
        <p:spPr>
          <a:xfrm>
            <a:off x="6752020" y="4210577"/>
            <a:ext cx="3141995" cy="269156"/>
          </a:xfrm>
          <a:prstGeom prst="roundRect">
            <a:avLst>
              <a:gd name="adj" fmla="val 0"/>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Asia Pacific</a:t>
            </a:r>
            <a:endParaRPr lang="ru-RU" sz="1600" b="1" dirty="0">
              <a:solidFill>
                <a:schemeClr val="tx1"/>
              </a:solidFill>
            </a:endParaRPr>
          </a:p>
        </p:txBody>
      </p:sp>
      <p:sp>
        <p:nvSpPr>
          <p:cNvPr id="35" name="Скругленный прямоугольник 61"/>
          <p:cNvSpPr/>
          <p:nvPr/>
        </p:nvSpPr>
        <p:spPr>
          <a:xfrm>
            <a:off x="782772" y="1658831"/>
            <a:ext cx="3026053" cy="289810"/>
          </a:xfrm>
          <a:prstGeom prst="roundRect">
            <a:avLst>
              <a:gd name="adj" fmla="val 0"/>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Russia &amp; CIS</a:t>
            </a:r>
            <a:endParaRPr lang="ru-RU" sz="1600" b="1" dirty="0">
              <a:solidFill>
                <a:schemeClr val="tx1"/>
              </a:solidFill>
            </a:endParaRPr>
          </a:p>
        </p:txBody>
      </p:sp>
      <p:pic>
        <p:nvPicPr>
          <p:cNvPr id="9" name="Picture 1"/>
          <p:cNvPicPr>
            <a:picLocks noChangeAspect="1"/>
          </p:cNvPicPr>
          <p:nvPr/>
        </p:nvPicPr>
        <p:blipFill>
          <a:blip r:embed="rId9">
            <a:extLst>
              <a:ext uri="{BEBA8EAE-BF5A-486C-A8C5-ECC9F3942E4B}">
                <a14:imgProps xmlns:a14="http://schemas.microsoft.com/office/drawing/2010/main">
                  <a14:imgLayer r:embed="rId10">
                    <a14:imgEffect>
                      <a14:backgroundRemoval t="538" b="96505" l="587" r="100000">
                        <a14:foregroundMark x1="7667" y1="41935" x2="7667" y2="41935"/>
                        <a14:foregroundMark x1="20905" y1="63978" x2="20905" y2="63978"/>
                        <a14:foregroundMark x1="38458" y1="52957" x2="38458" y2="52957"/>
                        <a14:foregroundMark x1="72560" y1="48656" x2="72560" y2="48656"/>
                        <a14:foregroundMark x1="89233" y1="57527" x2="89233" y2="57527"/>
                      </a14:backgroundRemoval>
                    </a14:imgEffect>
                  </a14:imgLayer>
                </a14:imgProps>
              </a:ext>
            </a:extLst>
          </a:blip>
          <a:stretch>
            <a:fillRect/>
          </a:stretch>
        </p:blipFill>
        <p:spPr>
          <a:xfrm>
            <a:off x="8313701" y="4268367"/>
            <a:ext cx="1588273" cy="185643"/>
          </a:xfrm>
          <a:prstGeom prst="rect">
            <a:avLst/>
          </a:prstGeom>
        </p:spPr>
      </p:pic>
      <p:pic>
        <p:nvPicPr>
          <p:cNvPr id="25" name="Picture 24"/>
          <p:cNvPicPr>
            <a:picLocks noChangeAspect="1"/>
          </p:cNvPicPr>
          <p:nvPr/>
        </p:nvPicPr>
        <p:blipFill rotWithShape="1">
          <a:blip r:embed="rId11"/>
          <a:srcRect l="62250" t="7171" r="11815" b="16558"/>
          <a:stretch/>
        </p:blipFill>
        <p:spPr>
          <a:xfrm>
            <a:off x="2596428" y="4556082"/>
            <a:ext cx="3196131" cy="2261077"/>
          </a:xfrm>
          <a:prstGeom prst="rect">
            <a:avLst/>
          </a:prstGeom>
        </p:spPr>
      </p:pic>
      <p:sp>
        <p:nvSpPr>
          <p:cNvPr id="31" name="Скругленный прямоугольник 61"/>
          <p:cNvSpPr/>
          <p:nvPr/>
        </p:nvSpPr>
        <p:spPr>
          <a:xfrm>
            <a:off x="2555166" y="4211744"/>
            <a:ext cx="3262863" cy="308285"/>
          </a:xfrm>
          <a:prstGeom prst="roundRect">
            <a:avLst>
              <a:gd name="adj" fmla="val 0"/>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Middle East</a:t>
            </a:r>
            <a:endParaRPr lang="ru-RU" sz="1600" b="1" dirty="0">
              <a:solidFill>
                <a:schemeClr val="tx1"/>
              </a:solidFill>
            </a:endParaRPr>
          </a:p>
        </p:txBody>
      </p:sp>
      <p:pic>
        <p:nvPicPr>
          <p:cNvPr id="6" name="Picture 4"/>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682663" y="4256032"/>
            <a:ext cx="1036139" cy="223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Скругленный прямоугольник 61"/>
          <p:cNvSpPr/>
          <p:nvPr/>
        </p:nvSpPr>
        <p:spPr>
          <a:xfrm>
            <a:off x="4518840" y="1635690"/>
            <a:ext cx="3243352" cy="287473"/>
          </a:xfrm>
          <a:prstGeom prst="roundRect">
            <a:avLst>
              <a:gd name="adj" fmla="val 0"/>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Latin America</a:t>
            </a:r>
            <a:endParaRPr lang="ru-RU" sz="1600" b="1" dirty="0">
              <a:solidFill>
                <a:schemeClr val="tx1"/>
              </a:solidFill>
            </a:endParaRPr>
          </a:p>
        </p:txBody>
      </p:sp>
      <p:pic>
        <p:nvPicPr>
          <p:cNvPr id="5" name="Picture 4"/>
          <p:cNvPicPr>
            <a:picLocks noChangeAspect="1"/>
          </p:cNvPicPr>
          <p:nvPr/>
        </p:nvPicPr>
        <p:blipFill>
          <a:blip r:embed="rId13" cstate="print"/>
          <a:stretch>
            <a:fillRect/>
          </a:stretch>
        </p:blipFill>
        <p:spPr>
          <a:xfrm>
            <a:off x="6857151" y="1662060"/>
            <a:ext cx="857772" cy="234733"/>
          </a:xfrm>
          <a:prstGeom prst="rect">
            <a:avLst/>
          </a:prstGeom>
        </p:spPr>
      </p:pic>
      <p:sp>
        <p:nvSpPr>
          <p:cNvPr id="33" name="Скругленный прямоугольник 61"/>
          <p:cNvSpPr/>
          <p:nvPr/>
        </p:nvSpPr>
        <p:spPr>
          <a:xfrm>
            <a:off x="8380562" y="1640550"/>
            <a:ext cx="3209047" cy="308285"/>
          </a:xfrm>
          <a:prstGeom prst="roundRect">
            <a:avLst>
              <a:gd name="adj" fmla="val 0"/>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India</a:t>
            </a:r>
            <a:endParaRPr lang="ru-RU" sz="1600" b="1" dirty="0">
              <a:solidFill>
                <a:schemeClr val="tx1"/>
              </a:solidFill>
            </a:endParaRPr>
          </a:p>
        </p:txBody>
      </p:sp>
      <p:pic>
        <p:nvPicPr>
          <p:cNvPr id="7" name="Picture 6"/>
          <p:cNvPicPr>
            <a:picLocks noChangeAspect="1"/>
          </p:cNvPicPr>
          <p:nvPr/>
        </p:nvPicPr>
        <p:blipFill>
          <a:blip r:embed="rId14" cstate="print"/>
          <a:stretch>
            <a:fillRect/>
          </a:stretch>
        </p:blipFill>
        <p:spPr>
          <a:xfrm>
            <a:off x="10258579" y="1734320"/>
            <a:ext cx="1331031" cy="201511"/>
          </a:xfrm>
          <a:prstGeom prst="rect">
            <a:avLst/>
          </a:prstGeom>
        </p:spPr>
      </p:pic>
      <p:pic>
        <p:nvPicPr>
          <p:cNvPr id="8" name="Picture 7"/>
          <p:cNvPicPr>
            <a:picLocks noChangeAspect="1"/>
          </p:cNvPicPr>
          <p:nvPr/>
        </p:nvPicPr>
        <p:blipFill>
          <a:blip r:embed="rId15" cstate="print"/>
          <a:stretch>
            <a:fillRect/>
          </a:stretch>
        </p:blipFill>
        <p:spPr>
          <a:xfrm>
            <a:off x="2676964" y="1682942"/>
            <a:ext cx="1074635" cy="205995"/>
          </a:xfrm>
          <a:prstGeom prst="rect">
            <a:avLst/>
          </a:prstGeom>
        </p:spPr>
      </p:pic>
      <p:sp>
        <p:nvSpPr>
          <p:cNvPr id="43" name="Rectangle 42"/>
          <p:cNvSpPr/>
          <p:nvPr/>
        </p:nvSpPr>
        <p:spPr>
          <a:xfrm>
            <a:off x="196531" y="129185"/>
            <a:ext cx="2310298" cy="400110"/>
          </a:xfrm>
          <a:prstGeom prst="rect">
            <a:avLst/>
          </a:prstGeom>
        </p:spPr>
        <p:txBody>
          <a:bodyPr wrap="none">
            <a:spAutoFit/>
          </a:bodyPr>
          <a:lstStyle/>
          <a:p>
            <a:r>
              <a:rPr lang="pt-BR" sz="2000" b="1" spc="300" dirty="0" smtClean="0">
                <a:latin typeface="Trebuchet MS" panose="020B0603020202020204" pitchFamily="34" charset="0"/>
                <a:ea typeface="Verdana" panose="020B0604030504040204" pitchFamily="34" charset="0"/>
                <a:cs typeface="Verdana" panose="020B0604030504040204" pitchFamily="34" charset="0"/>
              </a:rPr>
              <a:t>INTRO TO GFG</a:t>
            </a:r>
            <a:endParaRPr lang="en-US" sz="2000" b="1" spc="300" dirty="0">
              <a:latin typeface="Trebuchet MS" panose="020B0603020202020204" pitchFamily="34" charset="0"/>
              <a:ea typeface="Verdana" panose="020B0604030504040204" pitchFamily="34" charset="0"/>
              <a:cs typeface="Verdana" panose="020B0604030504040204" pitchFamily="34" charset="0"/>
            </a:endParaRPr>
          </a:p>
        </p:txBody>
      </p:sp>
      <p:sp>
        <p:nvSpPr>
          <p:cNvPr id="44" name="Rectangle 43"/>
          <p:cNvSpPr/>
          <p:nvPr/>
        </p:nvSpPr>
        <p:spPr>
          <a:xfrm>
            <a:off x="322027" y="635584"/>
            <a:ext cx="11430988" cy="830997"/>
          </a:xfrm>
          <a:prstGeom prst="rect">
            <a:avLst/>
          </a:prstGeom>
        </p:spPr>
        <p:txBody>
          <a:bodyPr wrap="square">
            <a:spAutoFit/>
          </a:bodyPr>
          <a:lstStyle/>
          <a:p>
            <a:r>
              <a:rPr lang="en-US" sz="2400" i="1" dirty="0" smtClean="0">
                <a:latin typeface="Times New Roman" panose="02020603050405020304" pitchFamily="18" charset="0"/>
                <a:ea typeface="Verdana" panose="020B0604030504040204" pitchFamily="34" charset="0"/>
                <a:cs typeface="Times New Roman" panose="02020603050405020304" pitchFamily="18" charset="0"/>
              </a:rPr>
              <a:t>Global Fashion Group, “GFG” consists of 5 regional online fashion retailers, together covering all key emerging markets </a:t>
            </a:r>
            <a:endParaRPr lang="en-US" sz="2400" i="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3" name="Picture 2"/>
          <p:cNvPicPr>
            <a:picLocks noChangeAspect="1"/>
          </p:cNvPicPr>
          <p:nvPr/>
        </p:nvPicPr>
        <p:blipFill rotWithShape="1">
          <a:blip r:embed="rId16"/>
          <a:srcRect l="15567" t="8857" r="64568" b="34000"/>
          <a:stretch/>
        </p:blipFill>
        <p:spPr>
          <a:xfrm>
            <a:off x="6752020" y="4479496"/>
            <a:ext cx="3141995" cy="2174183"/>
          </a:xfrm>
          <a:prstGeom prst="rect">
            <a:avLst/>
          </a:prstGeom>
        </p:spPr>
      </p:pic>
    </p:spTree>
    <p:extLst>
      <p:ext uri="{BB962C8B-B14F-4D97-AF65-F5344CB8AC3E}">
        <p14:creationId xmlns:p14="http://schemas.microsoft.com/office/powerpoint/2010/main" val="26652395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ext uri="{D42A27DB-BD31-4B8C-83A1-F6EECF244321}">
                <p14:modId xmlns:p14="http://schemas.microsoft.com/office/powerpoint/2010/main" val="400652980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112" name="think-cell Slide" r:id="rId4" imgW="360" imgH="360" progId="TCLayout.ActiveDocument.1">
                  <p:embed/>
                </p:oleObj>
              </mc:Choice>
              <mc:Fallback>
                <p:oleObj name="think-cell Slide" r:id="rId4" imgW="360" imgH="36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Oval 3"/>
          <p:cNvSpPr/>
          <p:nvPr/>
        </p:nvSpPr>
        <p:spPr>
          <a:xfrm>
            <a:off x="2721202" y="1952432"/>
            <a:ext cx="2023412" cy="15175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300" b="1" i="1" dirty="0" smtClean="0">
                <a:latin typeface="Times New Roman" panose="02020603050405020304" pitchFamily="18" charset="0"/>
                <a:cs typeface="Times New Roman" panose="02020603050405020304" pitchFamily="18" charset="0"/>
              </a:rPr>
              <a:t>353M</a:t>
            </a:r>
          </a:p>
          <a:p>
            <a:pPr algn="ctr"/>
            <a:r>
              <a:rPr lang="pt-BR" sz="1400" i="1" dirty="0" smtClean="0">
                <a:latin typeface="Times New Roman" panose="02020603050405020304" pitchFamily="18" charset="0"/>
                <a:cs typeface="Times New Roman" panose="02020603050405020304" pitchFamily="18" charset="0"/>
              </a:rPr>
              <a:t>Unique Visitors</a:t>
            </a:r>
          </a:p>
          <a:p>
            <a:pPr algn="ctr"/>
            <a:r>
              <a:rPr lang="pt-BR" sz="1400" i="1" dirty="0" smtClean="0">
                <a:latin typeface="Times New Roman" panose="02020603050405020304" pitchFamily="18" charset="0"/>
                <a:cs typeface="Times New Roman" panose="02020603050405020304" pitchFamily="18" charset="0"/>
              </a:rPr>
              <a:t>(H1 2014)</a:t>
            </a:r>
            <a:endParaRPr lang="en-US" sz="1400" i="1" dirty="0">
              <a:latin typeface="Times New Roman" panose="02020603050405020304" pitchFamily="18" charset="0"/>
              <a:cs typeface="Times New Roman" panose="02020603050405020304" pitchFamily="18" charset="0"/>
            </a:endParaRPr>
          </a:p>
        </p:txBody>
      </p:sp>
      <p:sp>
        <p:nvSpPr>
          <p:cNvPr id="5" name="Oval 4"/>
          <p:cNvSpPr/>
          <p:nvPr/>
        </p:nvSpPr>
        <p:spPr>
          <a:xfrm>
            <a:off x="5057335" y="1952432"/>
            <a:ext cx="2023412" cy="15175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300" b="1" i="1" dirty="0" smtClean="0">
                <a:latin typeface="Times New Roman" panose="02020603050405020304" pitchFamily="18" charset="0"/>
                <a:cs typeface="Times New Roman" panose="02020603050405020304" pitchFamily="18" charset="0"/>
              </a:rPr>
              <a:t>4.6M</a:t>
            </a:r>
          </a:p>
          <a:p>
            <a:pPr algn="ctr"/>
            <a:r>
              <a:rPr lang="pt-BR" sz="1400" i="1" dirty="0" smtClean="0">
                <a:latin typeface="Times New Roman" panose="02020603050405020304" pitchFamily="18" charset="0"/>
                <a:cs typeface="Times New Roman" panose="02020603050405020304" pitchFamily="18" charset="0"/>
              </a:rPr>
              <a:t>Active Customers</a:t>
            </a:r>
            <a:endParaRPr lang="en-US" sz="1400" i="1" dirty="0">
              <a:latin typeface="Times New Roman" panose="02020603050405020304" pitchFamily="18" charset="0"/>
              <a:cs typeface="Times New Roman" panose="02020603050405020304" pitchFamily="18" charset="0"/>
            </a:endParaRPr>
          </a:p>
        </p:txBody>
      </p:sp>
      <p:sp>
        <p:nvSpPr>
          <p:cNvPr id="6" name="Oval 5"/>
          <p:cNvSpPr/>
          <p:nvPr/>
        </p:nvSpPr>
        <p:spPr>
          <a:xfrm>
            <a:off x="7393469" y="1952432"/>
            <a:ext cx="2023412" cy="15175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300" b="1" i="1" dirty="0" smtClean="0">
                <a:latin typeface="Times New Roman" panose="02020603050405020304" pitchFamily="18" charset="0"/>
                <a:cs typeface="Times New Roman" panose="02020603050405020304" pitchFamily="18" charset="0"/>
              </a:rPr>
              <a:t>8.4M</a:t>
            </a:r>
          </a:p>
          <a:p>
            <a:pPr algn="ctr"/>
            <a:r>
              <a:rPr lang="pt-BR" sz="1400" i="1" dirty="0" smtClean="0">
                <a:latin typeface="Times New Roman" panose="02020603050405020304" pitchFamily="18" charset="0"/>
                <a:cs typeface="Times New Roman" panose="02020603050405020304" pitchFamily="18" charset="0"/>
              </a:rPr>
              <a:t>Total Orders</a:t>
            </a:r>
            <a:endParaRPr lang="en-US" sz="1400" i="1" dirty="0">
              <a:latin typeface="Times New Roman" panose="02020603050405020304" pitchFamily="18" charset="0"/>
              <a:cs typeface="Times New Roman" panose="02020603050405020304" pitchFamily="18" charset="0"/>
            </a:endParaRPr>
          </a:p>
        </p:txBody>
      </p:sp>
      <p:sp>
        <p:nvSpPr>
          <p:cNvPr id="7" name="Oval 6"/>
          <p:cNvSpPr/>
          <p:nvPr/>
        </p:nvSpPr>
        <p:spPr>
          <a:xfrm>
            <a:off x="9729603" y="1952432"/>
            <a:ext cx="2023412" cy="15175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300" b="1" i="1" dirty="0" smtClean="0">
                <a:latin typeface="Times New Roman" panose="02020603050405020304" pitchFamily="18" charset="0"/>
                <a:cs typeface="Times New Roman" panose="02020603050405020304" pitchFamily="18" charset="0"/>
              </a:rPr>
              <a:t>+149%</a:t>
            </a:r>
          </a:p>
          <a:p>
            <a:pPr algn="ctr"/>
            <a:r>
              <a:rPr lang="pt-BR" sz="1400" i="1" dirty="0" smtClean="0">
                <a:latin typeface="Times New Roman" panose="02020603050405020304" pitchFamily="18" charset="0"/>
                <a:cs typeface="Times New Roman" panose="02020603050405020304" pitchFamily="18" charset="0"/>
              </a:rPr>
              <a:t>Revenue Growth in FW2013</a:t>
            </a:r>
            <a:endParaRPr lang="en-US" sz="1400" i="1" dirty="0">
              <a:latin typeface="Times New Roman" panose="02020603050405020304" pitchFamily="18" charset="0"/>
              <a:cs typeface="Times New Roman" panose="02020603050405020304" pitchFamily="18" charset="0"/>
            </a:endParaRPr>
          </a:p>
        </p:txBody>
      </p:sp>
      <p:sp>
        <p:nvSpPr>
          <p:cNvPr id="8" name="Oval 7"/>
          <p:cNvSpPr/>
          <p:nvPr/>
        </p:nvSpPr>
        <p:spPr>
          <a:xfrm>
            <a:off x="385069" y="1952432"/>
            <a:ext cx="2023412" cy="15175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300" b="1" i="1" dirty="0" smtClean="0">
                <a:latin typeface="Times New Roman" panose="02020603050405020304" pitchFamily="18" charset="0"/>
                <a:cs typeface="Times New Roman" panose="02020603050405020304" pitchFamily="18" charset="0"/>
              </a:rPr>
              <a:t>23</a:t>
            </a:r>
          </a:p>
          <a:p>
            <a:pPr algn="ctr"/>
            <a:r>
              <a:rPr lang="pt-BR" sz="1400" i="1" dirty="0" smtClean="0">
                <a:latin typeface="Times New Roman" panose="02020603050405020304" pitchFamily="18" charset="0"/>
                <a:cs typeface="Times New Roman" panose="02020603050405020304" pitchFamily="18" charset="0"/>
              </a:rPr>
              <a:t>Countries of Operation</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322027" y="215455"/>
            <a:ext cx="2304287" cy="400110"/>
          </a:xfrm>
          <a:prstGeom prst="rect">
            <a:avLst/>
          </a:prstGeom>
        </p:spPr>
        <p:txBody>
          <a:bodyPr wrap="none">
            <a:spAutoFit/>
          </a:bodyPr>
          <a:lstStyle/>
          <a:p>
            <a:r>
              <a:rPr lang="en-US" sz="2000" b="1" spc="300" dirty="0" smtClean="0">
                <a:latin typeface="Trebuchet MS" panose="020B0603020202020204" pitchFamily="34" charset="0"/>
                <a:ea typeface="Verdana" panose="020B0604030504040204" pitchFamily="34" charset="0"/>
                <a:cs typeface="Verdana" panose="020B0604030504040204" pitchFamily="34" charset="0"/>
              </a:rPr>
              <a:t>OUR BUSINESS</a:t>
            </a:r>
            <a:endParaRPr lang="en-US" sz="2000" b="1" spc="300" dirty="0">
              <a:latin typeface="Trebuchet MS" panose="020B0603020202020204" pitchFamily="34" charset="0"/>
              <a:ea typeface="Verdana" panose="020B0604030504040204" pitchFamily="34" charset="0"/>
              <a:cs typeface="Verdana" panose="020B0604030504040204" pitchFamily="34" charset="0"/>
            </a:endParaRP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9618" y="3955842"/>
            <a:ext cx="5808133" cy="2902158"/>
          </a:xfrm>
          <a:prstGeom prst="rect">
            <a:avLst/>
          </a:prstGeom>
        </p:spPr>
      </p:pic>
      <p:pic>
        <p:nvPicPr>
          <p:cNvPr id="30755" name="Picture 35" descr="verde + amarelo"/>
          <p:cNvPicPr>
            <a:picLocks noChangeAspect="1" noChangeArrowheads="1"/>
          </p:cNvPicPr>
          <p:nvPr/>
        </p:nvPicPr>
        <p:blipFill rotWithShape="1">
          <a:blip r:embed="rId7">
            <a:extLst>
              <a:ext uri="{28A0092B-C50C-407E-A947-70E740481C1C}">
                <a14:useLocalDpi xmlns:a14="http://schemas.microsoft.com/office/drawing/2010/main" val="0"/>
              </a:ext>
            </a:extLst>
          </a:blip>
          <a:srcRect l="7416" t="6983" r="4785"/>
          <a:stretch/>
        </p:blipFill>
        <p:spPr bwMode="auto">
          <a:xfrm>
            <a:off x="0" y="3955843"/>
            <a:ext cx="6214533" cy="312219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322027" y="635584"/>
            <a:ext cx="11430988" cy="461665"/>
          </a:xfrm>
          <a:prstGeom prst="rect">
            <a:avLst/>
          </a:prstGeom>
        </p:spPr>
        <p:txBody>
          <a:bodyPr wrap="square">
            <a:spAutoFit/>
          </a:bodyPr>
          <a:lstStyle/>
          <a:p>
            <a:r>
              <a:rPr lang="pt-BR" sz="2400" i="1" dirty="0" smtClean="0">
                <a:latin typeface="Times New Roman" panose="02020603050405020304" pitchFamily="18" charset="0"/>
                <a:ea typeface="Verdana" panose="020B0604030504040204" pitchFamily="34" charset="0"/>
                <a:cs typeface="Times New Roman" panose="02020603050405020304" pitchFamily="18" charset="0"/>
              </a:rPr>
              <a:t>GFG strives to be the number one fashion e-commerce in emerging markets</a:t>
            </a:r>
            <a:endParaRPr lang="en-US" sz="2400" i="1"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5486517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7978" y="474776"/>
            <a:ext cx="11608492" cy="830997"/>
          </a:xfrm>
          <a:prstGeom prst="rect">
            <a:avLst/>
          </a:prstGeom>
        </p:spPr>
        <p:txBody>
          <a:bodyPr wrap="square">
            <a:spAutoFit/>
          </a:bodyPr>
          <a:lstStyle/>
          <a:p>
            <a:r>
              <a:rPr lang="pt-BR" sz="2400" i="1" dirty="0" smtClean="0">
                <a:latin typeface="Times New Roman" panose="02020603050405020304" pitchFamily="18" charset="0"/>
                <a:ea typeface="Verdana" panose="020B0604030504040204" pitchFamily="34" charset="0"/>
                <a:cs typeface="Times New Roman" panose="02020603050405020304" pitchFamily="18" charset="0"/>
              </a:rPr>
              <a:t>We offer a wide range of 3000+ brands on our sites offering a full spectrum of price ranges and levels of fashionability</a:t>
            </a:r>
            <a:endParaRPr lang="en-US" sz="2400" i="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3001" y="2691864"/>
            <a:ext cx="2317057" cy="229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101" y="5710721"/>
            <a:ext cx="1218681" cy="46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71" descr="Springfi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1596" y="6349834"/>
            <a:ext cx="2261016" cy="18751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80324" y="4162274"/>
            <a:ext cx="983821" cy="31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 name="Picture 8" descr="http://www.logotypes101.com/logos/30/6F3012539B1A83138D9E5D7E8CBD76EF/Michael_Kor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2819" b="44055"/>
          <a:stretch/>
        </p:blipFill>
        <p:spPr bwMode="auto">
          <a:xfrm>
            <a:off x="7946789" y="4292052"/>
            <a:ext cx="1887113" cy="18577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p:cNvPicPr>
            <a:picLocks noChangeAspect="1"/>
          </p:cNvPicPr>
          <p:nvPr/>
        </p:nvPicPr>
        <p:blipFill>
          <a:blip r:embed="rId7"/>
          <a:stretch>
            <a:fillRect/>
          </a:stretch>
        </p:blipFill>
        <p:spPr>
          <a:xfrm>
            <a:off x="5541533" y="5556814"/>
            <a:ext cx="1354584" cy="676061"/>
          </a:xfrm>
          <a:prstGeom prst="rect">
            <a:avLst/>
          </a:prstGeom>
        </p:spPr>
      </p:pic>
      <p:pic>
        <p:nvPicPr>
          <p:cNvPr id="106" name="Picture 105"/>
          <p:cNvPicPr>
            <a:picLocks noChangeAspect="1"/>
          </p:cNvPicPr>
          <p:nvPr/>
        </p:nvPicPr>
        <p:blipFill>
          <a:blip r:embed="rId8"/>
          <a:stretch>
            <a:fillRect/>
          </a:stretch>
        </p:blipFill>
        <p:spPr>
          <a:xfrm>
            <a:off x="2403519" y="3267987"/>
            <a:ext cx="2366820" cy="443781"/>
          </a:xfrm>
          <a:prstGeom prst="rect">
            <a:avLst/>
          </a:prstGeom>
        </p:spPr>
      </p:pic>
      <p:pic>
        <p:nvPicPr>
          <p:cNvPr id="120" name="Picture 24" descr="ALDO"/>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t="33040" b="29161"/>
          <a:stretch/>
        </p:blipFill>
        <p:spPr bwMode="auto">
          <a:xfrm>
            <a:off x="10323575" y="2513000"/>
            <a:ext cx="1569200" cy="35589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74" descr="Levi's"/>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b="14454"/>
          <a:stretch/>
        </p:blipFill>
        <p:spPr bwMode="auto">
          <a:xfrm>
            <a:off x="5751372" y="6233098"/>
            <a:ext cx="1118504" cy="5741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a:stretch>
            <a:fillRect/>
          </a:stretch>
        </p:blipFill>
        <p:spPr>
          <a:xfrm>
            <a:off x="2925504" y="4812565"/>
            <a:ext cx="1651992" cy="693837"/>
          </a:xfrm>
          <a:prstGeom prst="rect">
            <a:avLst/>
          </a:prstGeom>
        </p:spPr>
      </p:pic>
      <p:pic>
        <p:nvPicPr>
          <p:cNvPr id="19458" name="Picture 2" descr="https://encrypted-tbn3.gstatic.com/images?q=tbn:ANd9GcT8o7MklxmL8_Fv595wB3nosnv8kD_0iI4sxS4m3A9pXC7tqqL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47002" y="1907746"/>
            <a:ext cx="2297783" cy="2714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13"/>
          <a:srcRect l="5814" t="21530" r="8346" b="16879"/>
          <a:stretch/>
        </p:blipFill>
        <p:spPr>
          <a:xfrm>
            <a:off x="101600" y="4040022"/>
            <a:ext cx="1879600" cy="635000"/>
          </a:xfrm>
          <a:prstGeom prst="rect">
            <a:avLst/>
          </a:prstGeom>
        </p:spPr>
      </p:pic>
      <p:pic>
        <p:nvPicPr>
          <p:cNvPr id="19464" name="Picture 8" descr="http://www.newlook.com/images/structural/branding/SqLogo.gif"/>
          <p:cNvPicPr>
            <a:picLocks noChangeAspect="1" noChangeArrowheads="1"/>
          </p:cNvPicPr>
          <p:nvPr/>
        </p:nvPicPr>
        <p:blipFill rotWithShape="1">
          <a:blip r:embed="rId14">
            <a:extLst>
              <a:ext uri="{28A0092B-C50C-407E-A947-70E740481C1C}">
                <a14:useLocalDpi xmlns:a14="http://schemas.microsoft.com/office/drawing/2010/main" val="0"/>
              </a:ext>
            </a:extLst>
          </a:blip>
          <a:srcRect t="23959" b="26041"/>
          <a:stretch/>
        </p:blipFill>
        <p:spPr bwMode="auto">
          <a:xfrm>
            <a:off x="139986" y="2397226"/>
            <a:ext cx="1977772" cy="741665"/>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p:cNvPicPr>
            <a:picLocks noChangeAspect="1"/>
          </p:cNvPicPr>
          <p:nvPr/>
        </p:nvPicPr>
        <p:blipFill>
          <a:blip r:embed="rId15"/>
          <a:stretch>
            <a:fillRect/>
          </a:stretch>
        </p:blipFill>
        <p:spPr>
          <a:xfrm>
            <a:off x="289007" y="1842989"/>
            <a:ext cx="1795700" cy="412346"/>
          </a:xfrm>
          <a:prstGeom prst="rect">
            <a:avLst/>
          </a:prstGeom>
        </p:spPr>
      </p:pic>
      <p:pic>
        <p:nvPicPr>
          <p:cNvPr id="19470" name="Picture 14" descr="https://encrypted-tbn2.gstatic.com/images?q=tbn:ANd9GcTm2YM8LMqoKj727nlPAalB_yKif-G3AUACYBwxMaVxBmteuMW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4261" y="4969313"/>
            <a:ext cx="2066979" cy="537089"/>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http://ips1.com/html/calvin%20klein%20logo.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40965" b="39305"/>
          <a:stretch/>
        </p:blipFill>
        <p:spPr bwMode="auto">
          <a:xfrm>
            <a:off x="2620772" y="1884753"/>
            <a:ext cx="2261456" cy="334638"/>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descr="http://www.pricecomparemalta.com/assets/images/brands/river-island.jp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37806" b="41041"/>
          <a:stretch/>
        </p:blipFill>
        <p:spPr bwMode="auto">
          <a:xfrm>
            <a:off x="2219239" y="2634884"/>
            <a:ext cx="3015572" cy="333084"/>
          </a:xfrm>
          <a:prstGeom prst="rect">
            <a:avLst/>
          </a:prstGeom>
          <a:noFill/>
          <a:extLst>
            <a:ext uri="{909E8E84-426E-40dd-AFC4-6F175D3DCCD1}">
              <a14:hiddenFill xmlns:a14="http://schemas.microsoft.com/office/drawing/2010/main">
                <a:solidFill>
                  <a:srgbClr val="FFFFFF"/>
                </a:solidFill>
              </a14:hiddenFill>
            </a:ext>
          </a:extLst>
        </p:spPr>
      </p:pic>
      <p:pic>
        <p:nvPicPr>
          <p:cNvPr id="19478" name="Picture 22" descr="http://www.7thingsmedia.com/wp-content/uploads/2013/07/TED-BAKER-OUTLINE-LOGO-Converted.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09559" y="1859308"/>
            <a:ext cx="2122485" cy="379711"/>
          </a:xfrm>
          <a:prstGeom prst="rect">
            <a:avLst/>
          </a:prstGeom>
          <a:noFill/>
          <a:extLst>
            <a:ext uri="{909E8E84-426E-40dd-AFC4-6F175D3DCCD1}">
              <a14:hiddenFill xmlns:a14="http://schemas.microsoft.com/office/drawing/2010/main">
                <a:solidFill>
                  <a:srgbClr val="FFFFFF"/>
                </a:solidFill>
              </a14:hiddenFill>
            </a:ext>
          </a:extLst>
        </p:spPr>
      </p:pic>
      <p:pic>
        <p:nvPicPr>
          <p:cNvPr id="19482" name="Picture 26" descr="http://logonoid.com/images/vero-moda-logo.jp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7793" t="31786" r="7311" b="36351"/>
          <a:stretch/>
        </p:blipFill>
        <p:spPr bwMode="auto">
          <a:xfrm>
            <a:off x="2333982" y="4134130"/>
            <a:ext cx="2900829" cy="343695"/>
          </a:xfrm>
          <a:prstGeom prst="rect">
            <a:avLst/>
          </a:prstGeom>
          <a:noFill/>
          <a:extLst>
            <a:ext uri="{909E8E84-426E-40dd-AFC4-6F175D3DCCD1}">
              <a14:hiddenFill xmlns:a14="http://schemas.microsoft.com/office/drawing/2010/main">
                <a:solidFill>
                  <a:srgbClr val="FFFFFF"/>
                </a:solidFill>
              </a14:hiddenFill>
            </a:ext>
          </a:extLst>
        </p:spPr>
      </p:pic>
      <p:pic>
        <p:nvPicPr>
          <p:cNvPr id="19484" name="Picture 28" descr="https://encrypted-tbn1.gstatic.com/images?q=tbn:ANd9GcQl8dyuT-rKSCH4R5Yq7BM8241iSDvCBdeCiISqPAYaWGr1yY98S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11761" y="4715981"/>
            <a:ext cx="2068175" cy="807985"/>
          </a:xfrm>
          <a:prstGeom prst="rect">
            <a:avLst/>
          </a:prstGeom>
          <a:noFill/>
          <a:extLst>
            <a:ext uri="{909E8E84-426E-40dd-AFC4-6F175D3DCCD1}">
              <a14:hiddenFill xmlns:a14="http://schemas.microsoft.com/office/drawing/2010/main">
                <a:solidFill>
                  <a:srgbClr val="FFFFFF"/>
                </a:solidFill>
              </a14:hiddenFill>
            </a:ext>
          </a:extLst>
        </p:spPr>
      </p:pic>
      <p:pic>
        <p:nvPicPr>
          <p:cNvPr id="19486" name="Picture 30" descr="https://encrypted-tbn3.gstatic.com/images?q=tbn:ANd9GcQa-qGdhw299Vjfl8_CxCvqZO4hf0wUHv3r1MbGsSH4r0A8vQ2pUw"/>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500455" y="4817933"/>
            <a:ext cx="1097976" cy="619997"/>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p:cNvPicPr>
            <a:picLocks noChangeAspect="1"/>
          </p:cNvPicPr>
          <p:nvPr/>
        </p:nvPicPr>
        <p:blipFill rotWithShape="1">
          <a:blip r:embed="rId23"/>
          <a:srcRect t="31630" b="36371"/>
          <a:stretch/>
        </p:blipFill>
        <p:spPr>
          <a:xfrm>
            <a:off x="8015863" y="4958267"/>
            <a:ext cx="1848663" cy="443679"/>
          </a:xfrm>
          <a:prstGeom prst="rect">
            <a:avLst/>
          </a:prstGeom>
        </p:spPr>
      </p:pic>
      <p:pic>
        <p:nvPicPr>
          <p:cNvPr id="166" name="Picture 165"/>
          <p:cNvPicPr>
            <a:picLocks noChangeAspect="1"/>
          </p:cNvPicPr>
          <p:nvPr/>
        </p:nvPicPr>
        <p:blipFill>
          <a:blip r:embed="rId24"/>
          <a:stretch>
            <a:fillRect/>
          </a:stretch>
        </p:blipFill>
        <p:spPr>
          <a:xfrm>
            <a:off x="10323575" y="3401385"/>
            <a:ext cx="1642895" cy="249398"/>
          </a:xfrm>
          <a:prstGeom prst="rect">
            <a:avLst/>
          </a:prstGeom>
        </p:spPr>
      </p:pic>
      <p:pic>
        <p:nvPicPr>
          <p:cNvPr id="19488" name="Picture 32" descr="https://encrypted-tbn0.gstatic.com/images?q=tbn:ANd9GcR-cwyguKoKQd4fRjnI_sbjhq0ykigOMhSI5ONu8tessEA2KCQ2FA"/>
          <p:cNvPicPr>
            <a:picLocks noChangeAspect="1" noChangeArrowheads="1"/>
          </p:cNvPicPr>
          <p:nvPr/>
        </p:nvPicPr>
        <p:blipFill rotWithShape="1">
          <a:blip r:embed="rId25">
            <a:extLst>
              <a:ext uri="{28A0092B-C50C-407E-A947-70E740481C1C}">
                <a14:useLocalDpi xmlns:a14="http://schemas.microsoft.com/office/drawing/2010/main" val="0"/>
              </a:ext>
            </a:extLst>
          </a:blip>
          <a:srcRect b="60833"/>
          <a:stretch/>
        </p:blipFill>
        <p:spPr bwMode="auto">
          <a:xfrm>
            <a:off x="7546133" y="5829332"/>
            <a:ext cx="2540000" cy="223838"/>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p:cNvPicPr>
            <a:picLocks noChangeAspect="1"/>
          </p:cNvPicPr>
          <p:nvPr/>
        </p:nvPicPr>
        <p:blipFill>
          <a:blip r:embed="rId26"/>
          <a:stretch>
            <a:fillRect/>
          </a:stretch>
        </p:blipFill>
        <p:spPr>
          <a:xfrm>
            <a:off x="8178129" y="2397225"/>
            <a:ext cx="1755380" cy="765740"/>
          </a:xfrm>
          <a:prstGeom prst="rect">
            <a:avLst/>
          </a:prstGeom>
        </p:spPr>
      </p:pic>
      <p:pic>
        <p:nvPicPr>
          <p:cNvPr id="168" name="Picture 167"/>
          <p:cNvPicPr>
            <a:picLocks noChangeAspect="1"/>
          </p:cNvPicPr>
          <p:nvPr/>
        </p:nvPicPr>
        <p:blipFill>
          <a:blip r:embed="rId27"/>
          <a:stretch>
            <a:fillRect/>
          </a:stretch>
        </p:blipFill>
        <p:spPr>
          <a:xfrm>
            <a:off x="5406603" y="3131975"/>
            <a:ext cx="2373455" cy="756539"/>
          </a:xfrm>
          <a:prstGeom prst="rect">
            <a:avLst/>
          </a:prstGeom>
        </p:spPr>
      </p:pic>
      <p:pic>
        <p:nvPicPr>
          <p:cNvPr id="171" name="Picture 170"/>
          <p:cNvPicPr>
            <a:picLocks noChangeAspect="1"/>
          </p:cNvPicPr>
          <p:nvPr/>
        </p:nvPicPr>
        <p:blipFill>
          <a:blip r:embed="rId28"/>
          <a:stretch>
            <a:fillRect/>
          </a:stretch>
        </p:blipFill>
        <p:spPr>
          <a:xfrm>
            <a:off x="109901" y="5660829"/>
            <a:ext cx="2180067" cy="510953"/>
          </a:xfrm>
          <a:prstGeom prst="rect">
            <a:avLst/>
          </a:prstGeom>
        </p:spPr>
      </p:pic>
      <p:sp>
        <p:nvSpPr>
          <p:cNvPr id="188" name="Rectangle 187"/>
          <p:cNvSpPr/>
          <p:nvPr/>
        </p:nvSpPr>
        <p:spPr>
          <a:xfrm>
            <a:off x="420490" y="88428"/>
            <a:ext cx="2057900" cy="400110"/>
          </a:xfrm>
          <a:prstGeom prst="rect">
            <a:avLst/>
          </a:prstGeom>
        </p:spPr>
        <p:txBody>
          <a:bodyPr wrap="none">
            <a:spAutoFit/>
          </a:bodyPr>
          <a:lstStyle/>
          <a:p>
            <a:r>
              <a:rPr lang="en-US" sz="2000" b="1" spc="300" dirty="0" smtClean="0">
                <a:latin typeface="Trebuchet MS" panose="020B0603020202020204" pitchFamily="34" charset="0"/>
                <a:ea typeface="Verdana" panose="020B0604030504040204" pitchFamily="34" charset="0"/>
                <a:cs typeface="Verdana" panose="020B0604030504040204" pitchFamily="34" charset="0"/>
              </a:rPr>
              <a:t>OUR BRANDS</a:t>
            </a:r>
            <a:endParaRPr lang="en-US" sz="2000" b="1" spc="300" dirty="0">
              <a:latin typeface="Trebuchet MS" panose="020B0603020202020204" pitchFamily="34" charset="0"/>
              <a:ea typeface="Verdana" panose="020B0604030504040204" pitchFamily="34" charset="0"/>
              <a:cs typeface="Verdana" panose="020B0604030504040204" pitchFamily="34" charset="0"/>
            </a:endParaRPr>
          </a:p>
        </p:txBody>
      </p:sp>
      <p:pic>
        <p:nvPicPr>
          <p:cNvPr id="39" name="Picture 155"/>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143773" y="3332580"/>
            <a:ext cx="1866124" cy="2437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3"/>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224413" y="3648304"/>
            <a:ext cx="1647512" cy="23940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58"/>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836255" y="4135728"/>
            <a:ext cx="1319275" cy="3686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5"/>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96306" y="3383318"/>
            <a:ext cx="1564372" cy="35198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C:\Users\fabio.meloni\Desktop\untitled.pn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468079" y="1734328"/>
            <a:ext cx="1642533" cy="508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05"/>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039079" y="5710795"/>
            <a:ext cx="1462408" cy="342449"/>
          </a:xfrm>
          <a:prstGeom prst="rect">
            <a:avLst/>
          </a:prstGeom>
          <a:noFill/>
          <a:extLst>
            <a:ext uri="{909E8E84-426E-40dd-AFC4-6F175D3DCCD1}">
              <a14:hiddenFill xmlns:a14="http://schemas.microsoft.com/office/drawing/2010/main">
                <a:solidFill>
                  <a:srgbClr val="FFFFFF"/>
                </a:solidFill>
              </a14:hiddenFill>
            </a:ext>
          </a:extLst>
        </p:spPr>
      </p:pic>
      <p:pic>
        <p:nvPicPr>
          <p:cNvPr id="35843" name="Picture 3" descr="C:\Users\fabio.meloni\Desktop\untitled.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96707" y="6301909"/>
            <a:ext cx="1239788" cy="498346"/>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C:\Users\fabio.meloni\Desktop\images1RH1CPZ1.jp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224413" y="6206735"/>
            <a:ext cx="1370456" cy="508454"/>
          </a:xfrm>
          <a:prstGeom prst="rect">
            <a:avLst/>
          </a:prstGeom>
          <a:noFill/>
          <a:extLst>
            <a:ext uri="{909E8E84-426E-40dd-AFC4-6F175D3DCCD1}">
              <a14:hiddenFill xmlns:a14="http://schemas.microsoft.com/office/drawing/2010/main">
                <a:solidFill>
                  <a:srgbClr val="FFFFFF"/>
                </a:solidFill>
              </a14:hiddenFill>
            </a:ext>
          </a:extLst>
        </p:spPr>
      </p:pic>
      <p:pic>
        <p:nvPicPr>
          <p:cNvPr id="35845" name="Picture 5" descr="C:\Users\fabio.meloni\Desktop\images.png"/>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966092" y="6276508"/>
            <a:ext cx="2144521" cy="55577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70"/>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344565" y="6367825"/>
            <a:ext cx="2768713" cy="61717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4294967295"/>
          </p:nvPr>
        </p:nvSpPr>
        <p:spPr>
          <a:xfrm>
            <a:off x="150284" y="6330952"/>
            <a:ext cx="2743200" cy="365125"/>
          </a:xfrm>
        </p:spPr>
        <p:txBody>
          <a:bodyPr/>
          <a:lstStyle/>
          <a:p>
            <a:fld id="{E80EA959-3C36-46DA-91E5-E88C667EBDB5}" type="slidenum">
              <a:rPr lang="en-US" smtClean="0"/>
              <a:t>64</a:t>
            </a:fld>
            <a:endParaRPr lang="en-US" dirty="0"/>
          </a:p>
        </p:txBody>
      </p:sp>
    </p:spTree>
    <p:extLst>
      <p:ext uri="{BB962C8B-B14F-4D97-AF65-F5344CB8AC3E}">
        <p14:creationId xmlns:p14="http://schemas.microsoft.com/office/powerpoint/2010/main" val="403604389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Object 28672" hidden="1"/>
          <p:cNvGraphicFramePr>
            <a:graphicFrameLocks noChangeAspect="1"/>
          </p:cNvGraphicFramePr>
          <p:nvPr>
            <p:custDataLst>
              <p:tags r:id="rId2"/>
            </p:custDataLst>
            <p:extLst>
              <p:ext uri="{D42A27DB-BD31-4B8C-83A1-F6EECF244321}">
                <p14:modId xmlns:p14="http://schemas.microsoft.com/office/powerpoint/2010/main" val="118073931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13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32" name="Picture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3003" y="4199608"/>
            <a:ext cx="1569007" cy="374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326" y="4199608"/>
            <a:ext cx="1569007" cy="374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3033" y="4199608"/>
            <a:ext cx="1569007" cy="374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6357" y="4196672"/>
            <a:ext cx="1569007" cy="347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62"/>
          <p:cNvPicPr>
            <a:picLocks noChangeAspect="1"/>
          </p:cNvPicPr>
          <p:nvPr/>
        </p:nvPicPr>
        <p:blipFill rotWithShape="1">
          <a:blip r:embed="rId9" cstate="print">
            <a:extLst>
              <a:ext uri="{28A0092B-C50C-407E-A947-70E740481C1C}">
                <a14:useLocalDpi xmlns:a14="http://schemas.microsoft.com/office/drawing/2010/main" val="0"/>
              </a:ext>
            </a:extLst>
          </a:blip>
          <a:srcRect l="7781" t="28642" r="42522" b="32340"/>
          <a:stretch/>
        </p:blipFill>
        <p:spPr>
          <a:xfrm>
            <a:off x="4750178" y="4682005"/>
            <a:ext cx="7441823" cy="2175995"/>
          </a:xfrm>
          <a:prstGeom prst="rect">
            <a:avLst/>
          </a:prstGeom>
        </p:spPr>
      </p:pic>
      <p:sp>
        <p:nvSpPr>
          <p:cNvPr id="9" name="Rectangle 8"/>
          <p:cNvSpPr/>
          <p:nvPr/>
        </p:nvSpPr>
        <p:spPr>
          <a:xfrm>
            <a:off x="307210" y="115029"/>
            <a:ext cx="2868644" cy="400110"/>
          </a:xfrm>
          <a:prstGeom prst="rect">
            <a:avLst/>
          </a:prstGeom>
        </p:spPr>
        <p:txBody>
          <a:bodyPr wrap="none">
            <a:spAutoFit/>
          </a:bodyPr>
          <a:lstStyle/>
          <a:p>
            <a:r>
              <a:rPr lang="en-US" sz="2000" b="1" spc="300" dirty="0" smtClean="0">
                <a:latin typeface="Trebuchet MS" panose="020B0603020202020204" pitchFamily="34" charset="0"/>
                <a:ea typeface="Verdana" panose="020B0604030504040204" pitchFamily="34" charset="0"/>
                <a:cs typeface="Verdana" panose="020B0604030504040204" pitchFamily="34" charset="0"/>
              </a:rPr>
              <a:t>HOW WE OPERATE</a:t>
            </a:r>
            <a:endParaRPr lang="en-US" sz="2000" b="1" spc="300" dirty="0">
              <a:latin typeface="Trebuchet MS" panose="020B0603020202020204" pitchFamily="34" charset="0"/>
              <a:ea typeface="Verdana" panose="020B0604030504040204" pitchFamily="34" charset="0"/>
              <a:cs typeface="Verdana" panose="020B0604030504040204" pitchFamily="34" charset="0"/>
            </a:endParaRPr>
          </a:p>
        </p:txBody>
      </p:sp>
      <p:sp>
        <p:nvSpPr>
          <p:cNvPr id="8" name="TextBox 7"/>
          <p:cNvSpPr txBox="1"/>
          <p:nvPr/>
        </p:nvSpPr>
        <p:spPr>
          <a:xfrm>
            <a:off x="5974896" y="2604821"/>
            <a:ext cx="2925579" cy="954107"/>
          </a:xfrm>
          <a:prstGeom prst="rect">
            <a:avLst/>
          </a:prstGeom>
          <a:noFill/>
        </p:spPr>
        <p:txBody>
          <a:bodyPr wrap="square" rtlCol="0">
            <a:spAutoFit/>
          </a:bodyPr>
          <a:lstStyle/>
          <a:p>
            <a:pPr marL="285750" indent="-285750">
              <a:buFont typeface="Arial" panose="020B0604020202020204" pitchFamily="34" charset="0"/>
              <a:buChar char="•"/>
            </a:pPr>
            <a:r>
              <a:rPr lang="pt-BR" sz="1400" i="1" dirty="0" smtClean="0">
                <a:latin typeface="Times New Roman" panose="02020603050405020304" pitchFamily="18" charset="0"/>
                <a:cs typeface="Times New Roman" panose="02020603050405020304" pitchFamily="18" charset="0"/>
              </a:rPr>
              <a:t>Cash on delivery available in 20 of 23 countries</a:t>
            </a:r>
          </a:p>
          <a:p>
            <a:pPr marL="285750" indent="-285750">
              <a:buFont typeface="Arial" panose="020B0604020202020204" pitchFamily="34" charset="0"/>
              <a:buChar char="•"/>
            </a:pPr>
            <a:r>
              <a:rPr lang="pt-BR" sz="1400" i="1" dirty="0" smtClean="0">
                <a:latin typeface="Times New Roman" panose="02020603050405020304" pitchFamily="18" charset="0"/>
                <a:cs typeface="Times New Roman" panose="02020603050405020304" pitchFamily="18" charset="0"/>
              </a:rPr>
              <a:t>Next-day delivery available in all markets</a:t>
            </a:r>
            <a:endParaRPr lang="en-US" sz="1400" i="1"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3194474" y="2604821"/>
            <a:ext cx="2780423" cy="738664"/>
          </a:xfrm>
          <a:prstGeom prst="rect">
            <a:avLst/>
          </a:prstGeom>
          <a:noFill/>
        </p:spPr>
        <p:txBody>
          <a:bodyPr wrap="square" rtlCol="0">
            <a:spAutoFit/>
          </a:bodyPr>
          <a:lstStyle/>
          <a:p>
            <a:pPr marL="285750" indent="-285750">
              <a:buFont typeface="Arial" panose="020B0604020202020204" pitchFamily="34" charset="0"/>
              <a:buChar char="•"/>
            </a:pPr>
            <a:r>
              <a:rPr lang="pt-BR" sz="1400" i="1" dirty="0" smtClean="0">
                <a:latin typeface="Times New Roman" panose="02020603050405020304" pitchFamily="18" charset="0"/>
                <a:cs typeface="Times New Roman" panose="02020603050405020304" pitchFamily="18" charset="0"/>
              </a:rPr>
              <a:t>Free delivery</a:t>
            </a:r>
          </a:p>
          <a:p>
            <a:pPr marL="285750" indent="-285750">
              <a:buFont typeface="Arial" panose="020B0604020202020204" pitchFamily="34" charset="0"/>
              <a:buChar char="•"/>
            </a:pPr>
            <a:r>
              <a:rPr lang="pt-BR" sz="1400" i="1" dirty="0" smtClean="0">
                <a:latin typeface="Times New Roman" panose="02020603050405020304" pitchFamily="18" charset="0"/>
                <a:cs typeface="Times New Roman" panose="02020603050405020304" pitchFamily="18" charset="0"/>
              </a:rPr>
              <a:t>Free returns for 14-365 days, depending on country </a:t>
            </a:r>
          </a:p>
        </p:txBody>
      </p:sp>
      <p:sp>
        <p:nvSpPr>
          <p:cNvPr id="85" name="TextBox 84"/>
          <p:cNvSpPr txBox="1"/>
          <p:nvPr/>
        </p:nvSpPr>
        <p:spPr>
          <a:xfrm>
            <a:off x="537124" y="2604821"/>
            <a:ext cx="2594201" cy="738664"/>
          </a:xfrm>
          <a:prstGeom prst="rect">
            <a:avLst/>
          </a:prstGeom>
          <a:noFill/>
        </p:spPr>
        <p:txBody>
          <a:bodyPr wrap="square" rtlCol="0">
            <a:spAutoFit/>
          </a:bodyPr>
          <a:lstStyle/>
          <a:p>
            <a:pPr marL="285750" indent="-285750">
              <a:buFont typeface="Arial" panose="020B0604020202020204" pitchFamily="34" charset="0"/>
              <a:buChar char="•"/>
            </a:pPr>
            <a:r>
              <a:rPr lang="pt-BR" sz="1400" i="1" dirty="0" smtClean="0">
                <a:latin typeface="Times New Roman" panose="02020603050405020304" pitchFamily="18" charset="0"/>
                <a:cs typeface="Times New Roman" panose="02020603050405020304" pitchFamily="18" charset="0"/>
              </a:rPr>
              <a:t>15 DCs globally to allow for rapid fulfillment and delivery</a:t>
            </a:r>
          </a:p>
          <a:p>
            <a:pPr marL="285750" indent="-285750">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p:txBody>
      </p:sp>
      <p:sp>
        <p:nvSpPr>
          <p:cNvPr id="91" name="TextBox 90"/>
          <p:cNvSpPr txBox="1"/>
          <p:nvPr/>
        </p:nvSpPr>
        <p:spPr>
          <a:xfrm>
            <a:off x="9165561" y="2604821"/>
            <a:ext cx="2992572" cy="738664"/>
          </a:xfrm>
          <a:prstGeom prst="rect">
            <a:avLst/>
          </a:prstGeom>
          <a:noFill/>
        </p:spPr>
        <p:txBody>
          <a:bodyPr wrap="square" rtlCol="0">
            <a:spAutoFit/>
          </a:bodyPr>
          <a:lstStyle/>
          <a:p>
            <a:pPr marL="285750" indent="-285750">
              <a:buFont typeface="Arial" panose="020B0604020202020204" pitchFamily="34" charset="0"/>
              <a:buChar char="•"/>
            </a:pPr>
            <a:r>
              <a:rPr lang="pt-BR" sz="1400" i="1" dirty="0" smtClean="0">
                <a:latin typeface="Times New Roman" panose="02020603050405020304" pitchFamily="18" charset="0"/>
                <a:cs typeface="Times New Roman" panose="02020603050405020304" pitchFamily="18" charset="0"/>
              </a:rPr>
              <a:t>High quality, quick shooting</a:t>
            </a:r>
          </a:p>
          <a:p>
            <a:pPr marL="285750" indent="-285750">
              <a:buFont typeface="Arial" panose="020B0604020202020204" pitchFamily="34" charset="0"/>
              <a:buChar char="•"/>
            </a:pPr>
            <a:r>
              <a:rPr lang="pt-BR" sz="1400" i="1" dirty="0" smtClean="0">
                <a:latin typeface="Times New Roman" panose="02020603050405020304" pitchFamily="18" charset="0"/>
                <a:cs typeface="Times New Roman" panose="02020603050405020304" pitchFamily="18" charset="0"/>
              </a:rPr>
              <a:t>3D photo shoot, catwalk videos, and virtual try-on</a:t>
            </a:r>
            <a:endParaRPr lang="en-US" sz="1400" i="1" dirty="0" smtClean="0">
              <a:latin typeface="Times New Roman" panose="02020603050405020304" pitchFamily="18" charset="0"/>
              <a:cs typeface="Times New Roman" panose="02020603050405020304" pitchFamily="18" charset="0"/>
            </a:endParaRPr>
          </a:p>
        </p:txBody>
      </p:sp>
      <p:grpSp>
        <p:nvGrpSpPr>
          <p:cNvPr id="28679" name="Group 28678"/>
          <p:cNvGrpSpPr/>
          <p:nvPr/>
        </p:nvGrpSpPr>
        <p:grpSpPr>
          <a:xfrm>
            <a:off x="575446" y="1373714"/>
            <a:ext cx="2517557" cy="1102095"/>
            <a:chOff x="18879" y="989768"/>
            <a:chExt cx="2371644" cy="1544412"/>
          </a:xfrm>
        </p:grpSpPr>
        <p:pic>
          <p:nvPicPr>
            <p:cNvPr id="28674" name="Picture 2" descr="https://encrypted-tbn2.gstatic.com/images?q=tbn:ANd9GcTWurRKGpvld4hZCFOct27VE_OD0mpbY7-zILV6ukKE3HvCQSHc"/>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156" y="989768"/>
              <a:ext cx="1097235" cy="1097235"/>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18879" y="2146010"/>
              <a:ext cx="2371644" cy="388170"/>
            </a:xfrm>
            <a:prstGeom prst="rect">
              <a:avLst/>
            </a:prstGeom>
            <a:noFill/>
          </p:spPr>
          <p:txBody>
            <a:bodyPr wrap="square" rtlCol="0">
              <a:spAutoFit/>
            </a:bodyPr>
            <a:lstStyle/>
            <a:p>
              <a:pPr algn="ctr"/>
              <a:r>
                <a:rPr lang="en-US" sz="1200" b="1" spc="300" dirty="0" smtClean="0">
                  <a:latin typeface="Trebuchet MS" panose="020B0603020202020204" pitchFamily="34" charset="0"/>
                </a:rPr>
                <a:t>DISTRIBUTION CENTER</a:t>
              </a:r>
              <a:endParaRPr lang="ru-RU" sz="1200" b="1" spc="300" dirty="0">
                <a:latin typeface="Trebuchet MS" panose="020B0603020202020204" pitchFamily="34" charset="0"/>
              </a:endParaRPr>
            </a:p>
          </p:txBody>
        </p:sp>
      </p:grpSp>
      <p:grpSp>
        <p:nvGrpSpPr>
          <p:cNvPr id="28678" name="Group 28677"/>
          <p:cNvGrpSpPr/>
          <p:nvPr/>
        </p:nvGrpSpPr>
        <p:grpSpPr>
          <a:xfrm>
            <a:off x="3533174" y="1511920"/>
            <a:ext cx="1790916" cy="1148554"/>
            <a:chOff x="2608644" y="1183443"/>
            <a:chExt cx="1687118" cy="1609518"/>
          </a:xfrm>
        </p:grpSpPr>
        <p:pic>
          <p:nvPicPr>
            <p:cNvPr id="3" name="Imagem 86"/>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66151" y="1183443"/>
              <a:ext cx="967823" cy="903560"/>
            </a:xfrm>
            <a:prstGeom prst="rect">
              <a:avLst/>
            </a:prstGeom>
          </p:spPr>
        </p:pic>
        <p:sp>
          <p:nvSpPr>
            <p:cNvPr id="93" name="TextBox 92"/>
            <p:cNvSpPr txBox="1"/>
            <p:nvPr/>
          </p:nvSpPr>
          <p:spPr>
            <a:xfrm>
              <a:off x="2608644" y="2146010"/>
              <a:ext cx="1687118" cy="646951"/>
            </a:xfrm>
            <a:prstGeom prst="rect">
              <a:avLst/>
            </a:prstGeom>
            <a:noFill/>
          </p:spPr>
          <p:txBody>
            <a:bodyPr wrap="square" rtlCol="0">
              <a:spAutoFit/>
            </a:bodyPr>
            <a:lstStyle/>
            <a:p>
              <a:pPr algn="ctr"/>
              <a:r>
                <a:rPr lang="en-US" sz="1200" b="1" spc="300" dirty="0" smtClean="0">
                  <a:latin typeface="Trebuchet MS" panose="020B0603020202020204" pitchFamily="34" charset="0"/>
                </a:rPr>
                <a:t>CUSTOMER SERVICE</a:t>
              </a:r>
              <a:endParaRPr lang="ru-RU" sz="1200" b="1" spc="300" dirty="0">
                <a:latin typeface="Trebuchet MS" panose="020B0603020202020204" pitchFamily="34" charset="0"/>
              </a:endParaRPr>
            </a:p>
          </p:txBody>
        </p:sp>
      </p:grpSp>
      <p:grpSp>
        <p:nvGrpSpPr>
          <p:cNvPr id="28677" name="Group 28676"/>
          <p:cNvGrpSpPr/>
          <p:nvPr/>
        </p:nvGrpSpPr>
        <p:grpSpPr>
          <a:xfrm>
            <a:off x="6530051" y="1793861"/>
            <a:ext cx="1879659" cy="848694"/>
            <a:chOff x="4836544" y="1322399"/>
            <a:chExt cx="1770716" cy="1189309"/>
          </a:xfrm>
        </p:grpSpPr>
        <p:sp>
          <p:nvSpPr>
            <p:cNvPr id="5" name="Retângulo 25085"/>
            <p:cNvSpPr/>
            <p:nvPr/>
          </p:nvSpPr>
          <p:spPr>
            <a:xfrm>
              <a:off x="4876058" y="1322399"/>
              <a:ext cx="1453394" cy="715046"/>
            </a:xfrm>
            <a:custGeom>
              <a:avLst/>
              <a:gdLst/>
              <a:ahLst/>
              <a:cxnLst/>
              <a:rect l="l" t="t" r="r" b="b"/>
              <a:pathLst>
                <a:path w="939865" h="462401">
                  <a:moveTo>
                    <a:pt x="790973" y="374953"/>
                  </a:moveTo>
                  <a:cubicBezTo>
                    <a:pt x="772267" y="374953"/>
                    <a:pt x="757103" y="390117"/>
                    <a:pt x="757103" y="408823"/>
                  </a:cubicBezTo>
                  <a:cubicBezTo>
                    <a:pt x="757103" y="427529"/>
                    <a:pt x="772267" y="442693"/>
                    <a:pt x="790973" y="442693"/>
                  </a:cubicBezTo>
                  <a:cubicBezTo>
                    <a:pt x="809679" y="442693"/>
                    <a:pt x="824843" y="427529"/>
                    <a:pt x="824843" y="408823"/>
                  </a:cubicBezTo>
                  <a:cubicBezTo>
                    <a:pt x="824843" y="390117"/>
                    <a:pt x="809679" y="374953"/>
                    <a:pt x="790973" y="374953"/>
                  </a:cubicBezTo>
                  <a:close/>
                  <a:moveTo>
                    <a:pt x="212330" y="374953"/>
                  </a:moveTo>
                  <a:cubicBezTo>
                    <a:pt x="193624" y="374953"/>
                    <a:pt x="178460" y="390117"/>
                    <a:pt x="178460" y="408823"/>
                  </a:cubicBezTo>
                  <a:cubicBezTo>
                    <a:pt x="178460" y="427529"/>
                    <a:pt x="193624" y="442693"/>
                    <a:pt x="212330" y="442693"/>
                  </a:cubicBezTo>
                  <a:cubicBezTo>
                    <a:pt x="231036" y="442693"/>
                    <a:pt x="246200" y="427529"/>
                    <a:pt x="246200" y="408823"/>
                  </a:cubicBezTo>
                  <a:cubicBezTo>
                    <a:pt x="246200" y="390117"/>
                    <a:pt x="231036" y="374953"/>
                    <a:pt x="212330" y="374953"/>
                  </a:cubicBezTo>
                  <a:close/>
                  <a:moveTo>
                    <a:pt x="790973" y="355245"/>
                  </a:moveTo>
                  <a:cubicBezTo>
                    <a:pt x="820563" y="355245"/>
                    <a:pt x="844551" y="379233"/>
                    <a:pt x="844551" y="408823"/>
                  </a:cubicBezTo>
                  <a:cubicBezTo>
                    <a:pt x="844551" y="438413"/>
                    <a:pt x="820563" y="462401"/>
                    <a:pt x="790973" y="462401"/>
                  </a:cubicBezTo>
                  <a:lnTo>
                    <a:pt x="789784" y="462161"/>
                  </a:lnTo>
                  <a:lnTo>
                    <a:pt x="789784" y="462401"/>
                  </a:lnTo>
                  <a:lnTo>
                    <a:pt x="581027" y="462401"/>
                  </a:lnTo>
                  <a:lnTo>
                    <a:pt x="581027" y="444401"/>
                  </a:lnTo>
                  <a:lnTo>
                    <a:pt x="751532" y="444401"/>
                  </a:lnTo>
                  <a:cubicBezTo>
                    <a:pt x="742616" y="435211"/>
                    <a:pt x="737395" y="422627"/>
                    <a:pt x="737395" y="408823"/>
                  </a:cubicBezTo>
                  <a:cubicBezTo>
                    <a:pt x="737395" y="379233"/>
                    <a:pt x="761383" y="355245"/>
                    <a:pt x="790973" y="355245"/>
                  </a:cubicBezTo>
                  <a:close/>
                  <a:moveTo>
                    <a:pt x="212330" y="355245"/>
                  </a:moveTo>
                  <a:cubicBezTo>
                    <a:pt x="241920" y="355245"/>
                    <a:pt x="265908" y="379233"/>
                    <a:pt x="265908" y="408823"/>
                  </a:cubicBezTo>
                  <a:cubicBezTo>
                    <a:pt x="265908" y="438413"/>
                    <a:pt x="241920" y="462401"/>
                    <a:pt x="212330" y="462401"/>
                  </a:cubicBezTo>
                  <a:lnTo>
                    <a:pt x="208757" y="461680"/>
                  </a:lnTo>
                  <a:lnTo>
                    <a:pt x="208757" y="462401"/>
                  </a:lnTo>
                  <a:lnTo>
                    <a:pt x="0" y="462401"/>
                  </a:lnTo>
                  <a:lnTo>
                    <a:pt x="0" y="444401"/>
                  </a:lnTo>
                  <a:lnTo>
                    <a:pt x="172889" y="444401"/>
                  </a:lnTo>
                  <a:cubicBezTo>
                    <a:pt x="163973" y="435211"/>
                    <a:pt x="158752" y="422627"/>
                    <a:pt x="158752" y="408823"/>
                  </a:cubicBezTo>
                  <a:cubicBezTo>
                    <a:pt x="158752" y="379233"/>
                    <a:pt x="182740" y="355245"/>
                    <a:pt x="212330" y="355245"/>
                  </a:cubicBezTo>
                  <a:close/>
                  <a:moveTo>
                    <a:pt x="38436" y="0"/>
                  </a:moveTo>
                  <a:lnTo>
                    <a:pt x="661194" y="0"/>
                  </a:lnTo>
                  <a:lnTo>
                    <a:pt x="661194" y="193018"/>
                  </a:lnTo>
                  <a:lnTo>
                    <a:pt x="713580" y="193018"/>
                  </a:lnTo>
                  <a:lnTo>
                    <a:pt x="713580" y="85928"/>
                  </a:lnTo>
                  <a:lnTo>
                    <a:pt x="852885" y="85928"/>
                  </a:lnTo>
                  <a:lnTo>
                    <a:pt x="856457" y="85928"/>
                  </a:lnTo>
                  <a:lnTo>
                    <a:pt x="856457" y="86745"/>
                  </a:lnTo>
                  <a:cubicBezTo>
                    <a:pt x="892300" y="88163"/>
                    <a:pt x="910035" y="132521"/>
                    <a:pt x="920751" y="162812"/>
                  </a:cubicBezTo>
                  <a:cubicBezTo>
                    <a:pt x="931467" y="193103"/>
                    <a:pt x="917564" y="250878"/>
                    <a:pt x="920750" y="268491"/>
                  </a:cubicBezTo>
                  <a:lnTo>
                    <a:pt x="939865" y="268491"/>
                  </a:lnTo>
                  <a:lnTo>
                    <a:pt x="939865" y="365000"/>
                  </a:lnTo>
                  <a:lnTo>
                    <a:pt x="920750" y="365000"/>
                  </a:lnTo>
                  <a:lnTo>
                    <a:pt x="920750" y="386037"/>
                  </a:lnTo>
                  <a:lnTo>
                    <a:pt x="865664" y="386037"/>
                  </a:lnTo>
                  <a:cubicBezTo>
                    <a:pt x="855959" y="354163"/>
                    <a:pt x="826121" y="331432"/>
                    <a:pt x="790973" y="331432"/>
                  </a:cubicBezTo>
                  <a:cubicBezTo>
                    <a:pt x="755826" y="331432"/>
                    <a:pt x="725987" y="354163"/>
                    <a:pt x="716282" y="386037"/>
                  </a:cubicBezTo>
                  <a:lnTo>
                    <a:pt x="661194" y="386037"/>
                  </a:lnTo>
                  <a:lnTo>
                    <a:pt x="661194" y="386038"/>
                  </a:lnTo>
                  <a:lnTo>
                    <a:pt x="287021" y="386038"/>
                  </a:lnTo>
                  <a:cubicBezTo>
                    <a:pt x="277317" y="354163"/>
                    <a:pt x="247478" y="331432"/>
                    <a:pt x="212330" y="331432"/>
                  </a:cubicBezTo>
                  <a:cubicBezTo>
                    <a:pt x="177182" y="331432"/>
                    <a:pt x="147344" y="354163"/>
                    <a:pt x="137639" y="386038"/>
                  </a:cubicBezTo>
                  <a:lnTo>
                    <a:pt x="38436" y="386038"/>
                  </a:lnTo>
                  <a:lnTo>
                    <a:pt x="38436" y="386037"/>
                  </a:lnTo>
                  <a:lnTo>
                    <a:pt x="38435" y="386037"/>
                  </a:lnTo>
                  <a:lnTo>
                    <a:pt x="38435" y="193018"/>
                  </a:lnTo>
                  <a:lnTo>
                    <a:pt x="38436" y="19301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spc="300">
                <a:solidFill>
                  <a:schemeClr val="tx1"/>
                </a:solidFill>
                <a:latin typeface="Trebuchet MS" panose="020B0603020202020204" pitchFamily="34" charset="0"/>
              </a:endParaRPr>
            </a:p>
          </p:txBody>
        </p:sp>
        <p:sp>
          <p:nvSpPr>
            <p:cNvPr id="94" name="TextBox 93"/>
            <p:cNvSpPr txBox="1"/>
            <p:nvPr/>
          </p:nvSpPr>
          <p:spPr>
            <a:xfrm>
              <a:off x="4836544" y="2123538"/>
              <a:ext cx="1770716" cy="388170"/>
            </a:xfrm>
            <a:prstGeom prst="rect">
              <a:avLst/>
            </a:prstGeom>
            <a:noFill/>
          </p:spPr>
          <p:txBody>
            <a:bodyPr wrap="square" rtlCol="0">
              <a:spAutoFit/>
            </a:bodyPr>
            <a:lstStyle/>
            <a:p>
              <a:pPr algn="ctr"/>
              <a:r>
                <a:rPr lang="en-US" sz="1200" b="1" spc="300" dirty="0" smtClean="0">
                  <a:latin typeface="Trebuchet MS" panose="020B0603020202020204" pitchFamily="34" charset="0"/>
                </a:rPr>
                <a:t>DELIVERY</a:t>
              </a:r>
              <a:endParaRPr lang="ru-RU" sz="1200" b="1" spc="300" dirty="0">
                <a:latin typeface="Trebuchet MS" panose="020B0603020202020204" pitchFamily="34" charset="0"/>
              </a:endParaRPr>
            </a:p>
          </p:txBody>
        </p:sp>
      </p:grpSp>
      <p:grpSp>
        <p:nvGrpSpPr>
          <p:cNvPr id="28676" name="Group 28675"/>
          <p:cNvGrpSpPr/>
          <p:nvPr/>
        </p:nvGrpSpPr>
        <p:grpSpPr>
          <a:xfrm>
            <a:off x="9477671" y="1818847"/>
            <a:ext cx="2404368" cy="823709"/>
            <a:chOff x="6974519" y="1410049"/>
            <a:chExt cx="2265017" cy="1154298"/>
          </a:xfrm>
        </p:grpSpPr>
        <p:pic>
          <p:nvPicPr>
            <p:cNvPr id="6" name="Picture 5"/>
            <p:cNvPicPr>
              <a:picLocks noChangeAspect="1"/>
            </p:cNvPicPr>
            <p:nvPr/>
          </p:nvPicPr>
          <p:blipFill>
            <a:blip r:embed="rId12"/>
            <a:stretch>
              <a:fillRect/>
            </a:stretch>
          </p:blipFill>
          <p:spPr>
            <a:xfrm>
              <a:off x="7511754" y="1410049"/>
              <a:ext cx="882983" cy="676954"/>
            </a:xfrm>
            <a:prstGeom prst="rect">
              <a:avLst/>
            </a:prstGeom>
          </p:spPr>
        </p:pic>
        <p:sp>
          <p:nvSpPr>
            <p:cNvPr id="95" name="TextBox 94"/>
            <p:cNvSpPr txBox="1"/>
            <p:nvPr/>
          </p:nvSpPr>
          <p:spPr>
            <a:xfrm>
              <a:off x="6974519" y="2176177"/>
              <a:ext cx="2265017" cy="388170"/>
            </a:xfrm>
            <a:prstGeom prst="rect">
              <a:avLst/>
            </a:prstGeom>
            <a:noFill/>
          </p:spPr>
          <p:txBody>
            <a:bodyPr wrap="square" rtlCol="0">
              <a:spAutoFit/>
            </a:bodyPr>
            <a:lstStyle/>
            <a:p>
              <a:pPr algn="ctr"/>
              <a:r>
                <a:rPr lang="en-US" sz="1200" b="1" spc="300" dirty="0" smtClean="0">
                  <a:latin typeface="Trebuchet MS" panose="020B0603020202020204" pitchFamily="34" charset="0"/>
                </a:rPr>
                <a:t>E-PRODUCTION</a:t>
              </a:r>
              <a:endParaRPr lang="ru-RU" sz="1200" b="1" spc="300" dirty="0">
                <a:latin typeface="Trebuchet MS" panose="020B0603020202020204" pitchFamily="34" charset="0"/>
              </a:endParaRPr>
            </a:p>
          </p:txBody>
        </p:sp>
      </p:grpSp>
      <p:pic>
        <p:nvPicPr>
          <p:cNvPr id="28672" name="Picture 2867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4686301"/>
            <a:ext cx="4750177" cy="2282141"/>
          </a:xfrm>
          <a:prstGeom prst="rect">
            <a:avLst/>
          </a:prstGeom>
        </p:spPr>
      </p:pic>
      <p:sp>
        <p:nvSpPr>
          <p:cNvPr id="106" name="Rectangle 105"/>
          <p:cNvSpPr/>
          <p:nvPr/>
        </p:nvSpPr>
        <p:spPr>
          <a:xfrm>
            <a:off x="357978" y="474776"/>
            <a:ext cx="11608492" cy="830997"/>
          </a:xfrm>
          <a:prstGeom prst="rect">
            <a:avLst/>
          </a:prstGeom>
        </p:spPr>
        <p:txBody>
          <a:bodyPr wrap="square">
            <a:spAutoFit/>
          </a:bodyPr>
          <a:lstStyle/>
          <a:p>
            <a:r>
              <a:rPr lang="pt-BR" sz="2400" i="1" dirty="0" smtClean="0">
                <a:latin typeface="Times New Roman" panose="02020603050405020304" pitchFamily="18" charset="0"/>
                <a:ea typeface="Verdana" panose="020B0604030504040204" pitchFamily="34" charset="0"/>
                <a:cs typeface="Times New Roman" panose="02020603050405020304" pitchFamily="18" charset="0"/>
              </a:rPr>
              <a:t>GFG offers its customers convenience and reliability, through top logistics and customer service</a:t>
            </a:r>
            <a:endParaRPr lang="en-US" sz="2400" i="1"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24" name="Picture 4"/>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834568" y="3948390"/>
            <a:ext cx="1707528" cy="323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46"/>
          <p:cNvPicPr>
            <a:picLocks noChangeAspect="1"/>
          </p:cNvPicPr>
          <p:nvPr/>
        </p:nvPicPr>
        <p:blipFill>
          <a:blip r:embed="rId15" cstate="print"/>
          <a:stretch>
            <a:fillRect/>
          </a:stretch>
        </p:blipFill>
        <p:spPr>
          <a:xfrm>
            <a:off x="2711358" y="3988350"/>
            <a:ext cx="2022441" cy="243651"/>
          </a:xfrm>
          <a:prstGeom prst="rect">
            <a:avLst/>
          </a:prstGeom>
        </p:spPr>
      </p:pic>
      <p:pic>
        <p:nvPicPr>
          <p:cNvPr id="27" name="Picture 1"/>
          <p:cNvPicPr>
            <a:picLocks noChangeAspect="1"/>
          </p:cNvPicPr>
          <p:nvPr/>
        </p:nvPicPr>
        <p:blipFill>
          <a:blip r:embed="rId16">
            <a:extLst>
              <a:ext uri="{BEBA8EAE-BF5A-486C-A8C5-ECC9F3942E4B}">
                <a14:imgProps xmlns:a14="http://schemas.microsoft.com/office/drawing/2010/main">
                  <a14:imgLayer r:embed="rId17">
                    <a14:imgEffect>
                      <a14:backgroundRemoval t="538" b="96505" l="587" r="100000">
                        <a14:foregroundMark x1="7667" y1="41935" x2="7667" y2="41935"/>
                        <a14:foregroundMark x1="20905" y1="63978" x2="20905" y2="63978"/>
                        <a14:foregroundMark x1="38458" y1="52957" x2="38458" y2="52957"/>
                        <a14:foregroundMark x1="72560" y1="48656" x2="72560" y2="48656"/>
                        <a14:foregroundMark x1="89233" y1="57527" x2="89233" y2="57527"/>
                      </a14:backgroundRemoval>
                    </a14:imgEffect>
                  </a14:imgLayer>
                </a14:imgProps>
              </a:ext>
            </a:extLst>
          </a:blip>
          <a:stretch>
            <a:fillRect/>
          </a:stretch>
        </p:blipFill>
        <p:spPr>
          <a:xfrm>
            <a:off x="9923805" y="4029439"/>
            <a:ext cx="2042665" cy="196804"/>
          </a:xfrm>
          <a:prstGeom prst="rect">
            <a:avLst/>
          </a:prstGeom>
        </p:spPr>
      </p:pic>
      <p:pic>
        <p:nvPicPr>
          <p:cNvPr id="30" name="Picture 6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99681" y="4213308"/>
            <a:ext cx="1569007" cy="347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45"/>
          <p:cNvPicPr>
            <a:picLocks noChangeAspect="1"/>
          </p:cNvPicPr>
          <p:nvPr/>
        </p:nvPicPr>
        <p:blipFill>
          <a:blip r:embed="rId19" cstate="print"/>
          <a:stretch>
            <a:fillRect/>
          </a:stretch>
        </p:blipFill>
        <p:spPr>
          <a:xfrm>
            <a:off x="5432946" y="3939356"/>
            <a:ext cx="1705001" cy="271134"/>
          </a:xfrm>
          <a:prstGeom prst="rect">
            <a:avLst/>
          </a:prstGeom>
        </p:spPr>
      </p:pic>
      <p:sp>
        <p:nvSpPr>
          <p:cNvPr id="2" name="Номер слайда 1"/>
          <p:cNvSpPr>
            <a:spLocks noGrp="1"/>
          </p:cNvSpPr>
          <p:nvPr>
            <p:ph type="sldNum" sz="quarter" idx="4294967295"/>
          </p:nvPr>
        </p:nvSpPr>
        <p:spPr>
          <a:xfrm>
            <a:off x="150284" y="6330952"/>
            <a:ext cx="2743200" cy="365125"/>
          </a:xfrm>
        </p:spPr>
        <p:txBody>
          <a:bodyPr/>
          <a:lstStyle/>
          <a:p>
            <a:fld id="{E80EA959-3C36-46DA-91E5-E88C667EBDB5}" type="slidenum">
              <a:rPr lang="en-US" smtClean="0"/>
              <a:t>65</a:t>
            </a:fld>
            <a:endParaRPr lang="en-US" dirty="0"/>
          </a:p>
        </p:txBody>
      </p:sp>
      <p:sp>
        <p:nvSpPr>
          <p:cNvPr id="36" name="TextBox 35"/>
          <p:cNvSpPr txBox="1"/>
          <p:nvPr/>
        </p:nvSpPr>
        <p:spPr>
          <a:xfrm>
            <a:off x="839032" y="4435783"/>
            <a:ext cx="954107" cy="246221"/>
          </a:xfrm>
          <a:prstGeom prst="rect">
            <a:avLst/>
          </a:prstGeom>
          <a:noFill/>
        </p:spPr>
        <p:txBody>
          <a:bodyPr wrap="none" rtlCol="0">
            <a:spAutoFit/>
          </a:bodyPr>
          <a:lstStyle/>
          <a:p>
            <a:r>
              <a:rPr lang="en-US" sz="1000" dirty="0"/>
              <a:t>i</a:t>
            </a:r>
            <a:r>
              <a:rPr lang="en-US" sz="1000" dirty="0" smtClean="0"/>
              <a:t>ndeed.com.br</a:t>
            </a:r>
            <a:endParaRPr lang="ru-RU" sz="1000" dirty="0"/>
          </a:p>
        </p:txBody>
      </p:sp>
      <p:sp>
        <p:nvSpPr>
          <p:cNvPr id="37" name="TextBox 36"/>
          <p:cNvSpPr txBox="1"/>
          <p:nvPr/>
        </p:nvSpPr>
        <p:spPr>
          <a:xfrm>
            <a:off x="3324790" y="4435783"/>
            <a:ext cx="825867" cy="246221"/>
          </a:xfrm>
          <a:prstGeom prst="rect">
            <a:avLst/>
          </a:prstGeom>
          <a:noFill/>
        </p:spPr>
        <p:txBody>
          <a:bodyPr wrap="none" rtlCol="0">
            <a:spAutoFit/>
          </a:bodyPr>
          <a:lstStyle/>
          <a:p>
            <a:r>
              <a:rPr lang="en-US" sz="1000" dirty="0" smtClean="0"/>
              <a:t>justdial.com</a:t>
            </a:r>
            <a:endParaRPr lang="ru-RU" sz="1000" dirty="0"/>
          </a:p>
        </p:txBody>
      </p:sp>
      <p:sp>
        <p:nvSpPr>
          <p:cNvPr id="38" name="TextBox 37"/>
          <p:cNvSpPr txBox="1"/>
          <p:nvPr/>
        </p:nvSpPr>
        <p:spPr>
          <a:xfrm>
            <a:off x="5545519" y="4435783"/>
            <a:ext cx="1108709" cy="246221"/>
          </a:xfrm>
          <a:prstGeom prst="rect">
            <a:avLst/>
          </a:prstGeom>
          <a:noFill/>
        </p:spPr>
        <p:txBody>
          <a:bodyPr wrap="none" rtlCol="0">
            <a:spAutoFit/>
          </a:bodyPr>
          <a:lstStyle/>
          <a:p>
            <a:r>
              <a:rPr lang="en-US" sz="1000" dirty="0"/>
              <a:t>m</a:t>
            </a:r>
            <a:r>
              <a:rPr lang="en-US" sz="1000" dirty="0" smtClean="0"/>
              <a:t>arket.yandex.ru</a:t>
            </a:r>
            <a:endParaRPr lang="ru-RU" sz="1000" dirty="0"/>
          </a:p>
        </p:txBody>
      </p:sp>
      <p:sp>
        <p:nvSpPr>
          <p:cNvPr id="39" name="TextBox 38"/>
          <p:cNvSpPr txBox="1"/>
          <p:nvPr/>
        </p:nvSpPr>
        <p:spPr>
          <a:xfrm>
            <a:off x="8209745" y="4435783"/>
            <a:ext cx="723275" cy="246221"/>
          </a:xfrm>
          <a:prstGeom prst="rect">
            <a:avLst/>
          </a:prstGeom>
          <a:noFill/>
        </p:spPr>
        <p:txBody>
          <a:bodyPr wrap="none" rtlCol="0">
            <a:spAutoFit/>
          </a:bodyPr>
          <a:lstStyle/>
          <a:p>
            <a:r>
              <a:rPr lang="en-US" sz="1000" dirty="0"/>
              <a:t>y</a:t>
            </a:r>
            <a:r>
              <a:rPr lang="en-US" sz="1000" dirty="0" smtClean="0"/>
              <a:t>adig.com</a:t>
            </a:r>
            <a:endParaRPr lang="ru-RU" sz="1000" dirty="0"/>
          </a:p>
        </p:txBody>
      </p:sp>
      <p:sp>
        <p:nvSpPr>
          <p:cNvPr id="40" name="TextBox 39"/>
          <p:cNvSpPr txBox="1"/>
          <p:nvPr/>
        </p:nvSpPr>
        <p:spPr>
          <a:xfrm>
            <a:off x="10160520" y="4435783"/>
            <a:ext cx="1159304" cy="246221"/>
          </a:xfrm>
          <a:prstGeom prst="rect">
            <a:avLst/>
          </a:prstGeom>
          <a:noFill/>
        </p:spPr>
        <p:txBody>
          <a:bodyPr wrap="none" rtlCol="0">
            <a:spAutoFit/>
          </a:bodyPr>
          <a:lstStyle/>
          <a:p>
            <a:r>
              <a:rPr lang="en-US" sz="1000" dirty="0"/>
              <a:t>t</a:t>
            </a:r>
            <a:r>
              <a:rPr lang="en-US" sz="1000" dirty="0" smtClean="0"/>
              <a:t>hesmartlocal.com</a:t>
            </a:r>
            <a:endParaRPr lang="ru-RU" sz="1000" dirty="0"/>
          </a:p>
        </p:txBody>
      </p:sp>
      <p:pic>
        <p:nvPicPr>
          <p:cNvPr id="41" name="Picture 40"/>
          <p:cNvPicPr>
            <a:picLocks noChangeAspect="1"/>
          </p:cNvPicPr>
          <p:nvPr/>
        </p:nvPicPr>
        <p:blipFill>
          <a:blip r:embed="rId20" cstate="print"/>
          <a:stretch>
            <a:fillRect/>
          </a:stretch>
        </p:blipFill>
        <p:spPr>
          <a:xfrm>
            <a:off x="858306" y="3927244"/>
            <a:ext cx="1125561" cy="308015"/>
          </a:xfrm>
          <a:prstGeom prst="rect">
            <a:avLst/>
          </a:prstGeom>
        </p:spPr>
      </p:pic>
    </p:spTree>
    <p:extLst>
      <p:ext uri="{BB962C8B-B14F-4D97-AF65-F5344CB8AC3E}">
        <p14:creationId xmlns:p14="http://schemas.microsoft.com/office/powerpoint/2010/main" val="120064538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7314715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1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p:cNvSpPr/>
          <p:nvPr/>
        </p:nvSpPr>
        <p:spPr>
          <a:xfrm>
            <a:off x="307209" y="480962"/>
            <a:ext cx="11207457" cy="830997"/>
          </a:xfrm>
          <a:prstGeom prst="rect">
            <a:avLst/>
          </a:prstGeom>
        </p:spPr>
        <p:txBody>
          <a:bodyPr wrap="square">
            <a:spAutoFit/>
          </a:bodyPr>
          <a:lstStyle/>
          <a:p>
            <a:r>
              <a:rPr lang="pt-BR" sz="2400" i="1" dirty="0" smtClean="0">
                <a:latin typeface="Times New Roman" panose="02020603050405020304" pitchFamily="18" charset="0"/>
                <a:ea typeface="Verdana" panose="020B0604030504040204" pitchFamily="34" charset="0"/>
                <a:cs typeface="Times New Roman" panose="02020603050405020304" pitchFamily="18" charset="0"/>
              </a:rPr>
              <a:t>We are experts in engaging new and existing customers through multiple channels in all of our markets</a:t>
            </a:r>
            <a:endParaRPr lang="en-US" sz="2400" i="1"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Rectangle 1"/>
          <p:cNvSpPr/>
          <p:nvPr/>
        </p:nvSpPr>
        <p:spPr>
          <a:xfrm>
            <a:off x="8844481" y="1386203"/>
            <a:ext cx="3244356" cy="1205293"/>
          </a:xfrm>
          <a:prstGeom prst="rect">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smtClean="0">
                <a:solidFill>
                  <a:schemeClr val="tx1"/>
                </a:solidFill>
              </a:rPr>
              <a:t>Social Media</a:t>
            </a:r>
          </a:p>
          <a:p>
            <a:pPr algn="ctr"/>
            <a:r>
              <a:rPr lang="pt-BR" dirty="0" smtClean="0">
                <a:solidFill>
                  <a:schemeClr val="tx1"/>
                </a:solidFill>
              </a:rPr>
              <a:t>&gt;17 million followers on social media</a:t>
            </a:r>
            <a:endParaRPr lang="en-US" dirty="0">
              <a:solidFill>
                <a:schemeClr val="tx1"/>
              </a:solidFill>
            </a:endParaRPr>
          </a:p>
        </p:txBody>
      </p:sp>
      <p:sp>
        <p:nvSpPr>
          <p:cNvPr id="66" name="Rectangle 65"/>
          <p:cNvSpPr/>
          <p:nvPr/>
        </p:nvSpPr>
        <p:spPr>
          <a:xfrm>
            <a:off x="154808" y="4060475"/>
            <a:ext cx="5310225" cy="1093489"/>
          </a:xfrm>
          <a:prstGeom prst="rect">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smtClean="0">
                <a:solidFill>
                  <a:schemeClr val="tx1"/>
                </a:solidFill>
              </a:rPr>
              <a:t>TV</a:t>
            </a:r>
          </a:p>
          <a:p>
            <a:pPr algn="ctr"/>
            <a:r>
              <a:rPr lang="pt-BR" dirty="0" smtClean="0">
                <a:solidFill>
                  <a:schemeClr val="tx1"/>
                </a:solidFill>
              </a:rPr>
              <a:t>TV spots across major networks</a:t>
            </a:r>
            <a:br>
              <a:rPr lang="pt-BR" dirty="0" smtClean="0">
                <a:solidFill>
                  <a:schemeClr val="tx1"/>
                </a:solidFill>
              </a:rPr>
            </a:br>
            <a:endParaRPr lang="pt-BR" dirty="0" smtClean="0">
              <a:solidFill>
                <a:schemeClr val="tx1"/>
              </a:solidFill>
            </a:endParaRPr>
          </a:p>
          <a:p>
            <a:pPr algn="ctr"/>
            <a:r>
              <a:rPr lang="pt-BR" dirty="0" smtClean="0">
                <a:solidFill>
                  <a:schemeClr val="tx1"/>
                </a:solidFill>
              </a:rPr>
              <a:t> </a:t>
            </a:r>
            <a:endParaRPr lang="en-US" b="1" dirty="0">
              <a:solidFill>
                <a:schemeClr val="tx1"/>
              </a:solidFill>
            </a:endParaRPr>
          </a:p>
        </p:txBody>
      </p:sp>
      <p:sp>
        <p:nvSpPr>
          <p:cNvPr id="67" name="Rectangle 66"/>
          <p:cNvSpPr/>
          <p:nvPr/>
        </p:nvSpPr>
        <p:spPr>
          <a:xfrm>
            <a:off x="8843044" y="4129157"/>
            <a:ext cx="3245793" cy="1024806"/>
          </a:xfrm>
          <a:prstGeom prst="rect">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smtClean="0">
                <a:solidFill>
                  <a:schemeClr val="tx1"/>
                </a:solidFill>
              </a:rPr>
              <a:t>CRM</a:t>
            </a:r>
          </a:p>
          <a:p>
            <a:pPr algn="ctr"/>
            <a:r>
              <a:rPr lang="pt-BR" dirty="0" smtClean="0">
                <a:solidFill>
                  <a:schemeClr val="tx1"/>
                </a:solidFill>
              </a:rPr>
              <a:t>Client base of </a:t>
            </a:r>
          </a:p>
          <a:p>
            <a:pPr algn="ctr"/>
            <a:r>
              <a:rPr lang="pt-BR" dirty="0" smtClean="0">
                <a:solidFill>
                  <a:schemeClr val="tx1"/>
                </a:solidFill>
              </a:rPr>
              <a:t>&gt;12 million </a:t>
            </a:r>
          </a:p>
        </p:txBody>
      </p:sp>
      <p:sp>
        <p:nvSpPr>
          <p:cNvPr id="68" name="Rectangle 67"/>
          <p:cNvSpPr/>
          <p:nvPr/>
        </p:nvSpPr>
        <p:spPr>
          <a:xfrm>
            <a:off x="5662734" y="4583724"/>
            <a:ext cx="3024020" cy="1060950"/>
          </a:xfrm>
          <a:prstGeom prst="rect">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smtClean="0">
                <a:solidFill>
                  <a:schemeClr val="tx1"/>
                </a:solidFill>
              </a:rPr>
              <a:t>Magazine</a:t>
            </a:r>
          </a:p>
          <a:p>
            <a:pPr algn="ctr"/>
            <a:r>
              <a:rPr lang="pt-BR" dirty="0" smtClean="0">
                <a:solidFill>
                  <a:schemeClr val="tx1"/>
                </a:solidFill>
              </a:rPr>
              <a:t>Total circulation of 6M copies per year</a:t>
            </a:r>
            <a:endParaRPr lang="en-US" dirty="0">
              <a:solidFill>
                <a:schemeClr val="tx1"/>
              </a:solidFill>
            </a:endParaRPr>
          </a:p>
        </p:txBody>
      </p:sp>
      <p:sp>
        <p:nvSpPr>
          <p:cNvPr id="69" name="Rectangle 68"/>
          <p:cNvSpPr/>
          <p:nvPr/>
        </p:nvSpPr>
        <p:spPr>
          <a:xfrm>
            <a:off x="154807" y="1402035"/>
            <a:ext cx="5310224" cy="1408316"/>
          </a:xfrm>
          <a:prstGeom prst="rect">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smtClean="0">
                <a:solidFill>
                  <a:schemeClr val="tx1"/>
                </a:solidFill>
              </a:rPr>
              <a:t>Website</a:t>
            </a:r>
          </a:p>
          <a:p>
            <a:pPr algn="ctr"/>
            <a:r>
              <a:rPr lang="pt-BR" dirty="0" smtClean="0">
                <a:solidFill>
                  <a:schemeClr val="tx1"/>
                </a:solidFill>
              </a:rPr>
              <a:t>85M unique site vistors/month</a:t>
            </a:r>
            <a:endParaRPr lang="en-US" dirty="0">
              <a:solidFill>
                <a:schemeClr val="tx1"/>
              </a:solidFill>
            </a:endParaRPr>
          </a:p>
        </p:txBody>
      </p:sp>
      <p:sp>
        <p:nvSpPr>
          <p:cNvPr id="70" name="Rectangle 69"/>
          <p:cNvSpPr/>
          <p:nvPr/>
        </p:nvSpPr>
        <p:spPr>
          <a:xfrm>
            <a:off x="5662734" y="5794649"/>
            <a:ext cx="3024020" cy="963165"/>
          </a:xfrm>
          <a:prstGeom prst="rect">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smtClean="0">
                <a:solidFill>
                  <a:schemeClr val="tx1"/>
                </a:solidFill>
              </a:rPr>
              <a:t>Mobile</a:t>
            </a:r>
          </a:p>
          <a:p>
            <a:pPr algn="ctr"/>
            <a:r>
              <a:rPr lang="pt-BR" dirty="0" smtClean="0">
                <a:solidFill>
                  <a:schemeClr val="tx1"/>
                </a:solidFill>
              </a:rPr>
              <a:t>10M downloads of GFG apps</a:t>
            </a:r>
            <a:endParaRPr lang="en-US" dirty="0">
              <a:solidFill>
                <a:schemeClr val="tx1"/>
              </a:solidFill>
            </a:endParaRPr>
          </a:p>
        </p:txBody>
      </p:sp>
      <p:sp>
        <p:nvSpPr>
          <p:cNvPr id="71" name="Rectangle 70"/>
          <p:cNvSpPr/>
          <p:nvPr/>
        </p:nvSpPr>
        <p:spPr>
          <a:xfrm>
            <a:off x="8847746" y="5349497"/>
            <a:ext cx="3244356" cy="1408316"/>
          </a:xfrm>
          <a:prstGeom prst="rect">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smtClean="0">
                <a:solidFill>
                  <a:schemeClr val="tx1"/>
                </a:solidFill>
              </a:rPr>
              <a:t>Bloggers</a:t>
            </a:r>
          </a:p>
          <a:p>
            <a:pPr algn="ctr"/>
            <a:r>
              <a:rPr lang="pt-BR" dirty="0" smtClean="0">
                <a:solidFill>
                  <a:schemeClr val="tx1"/>
                </a:solidFill>
              </a:rPr>
              <a:t>Partnerships with key fashion bloggers in each of our 23 markets </a:t>
            </a:r>
            <a:endParaRPr lang="en-US" dirty="0">
              <a:solidFill>
                <a:schemeClr val="tx1"/>
              </a:solidFill>
            </a:endParaRPr>
          </a:p>
        </p:txBody>
      </p:sp>
      <p:sp>
        <p:nvSpPr>
          <p:cNvPr id="73" name="Rectangle 72"/>
          <p:cNvSpPr/>
          <p:nvPr/>
        </p:nvSpPr>
        <p:spPr>
          <a:xfrm>
            <a:off x="8843044" y="2758988"/>
            <a:ext cx="3245793" cy="1156438"/>
          </a:xfrm>
          <a:prstGeom prst="rect">
            <a:avLst/>
          </a:prstGeom>
          <a:solidFill>
            <a:srgbClr val="E1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smtClean="0">
                <a:solidFill>
                  <a:schemeClr val="tx1"/>
                </a:solidFill>
              </a:rPr>
              <a:t>Online</a:t>
            </a:r>
          </a:p>
          <a:p>
            <a:pPr algn="ctr"/>
            <a:r>
              <a:rPr lang="pt-BR" dirty="0" smtClean="0">
                <a:solidFill>
                  <a:schemeClr val="tx1"/>
                </a:solidFill>
              </a:rPr>
              <a:t>In-house SEM, SEO,  display and affiliate</a:t>
            </a:r>
            <a:endParaRPr lang="en-US" dirty="0">
              <a:solidFill>
                <a:schemeClr val="tx1"/>
              </a:solidFill>
            </a:endParaRPr>
          </a:p>
        </p:txBody>
      </p:sp>
      <p:pic>
        <p:nvPicPr>
          <p:cNvPr id="74" name="Picture 73"/>
          <p:cNvPicPr>
            <a:picLocks noChangeAspect="1"/>
          </p:cNvPicPr>
          <p:nvPr/>
        </p:nvPicPr>
        <p:blipFill rotWithShape="1">
          <a:blip r:embed="rId6"/>
          <a:srcRect l="4877" t="14890" r="53516" b="18371"/>
          <a:stretch/>
        </p:blipFill>
        <p:spPr>
          <a:xfrm>
            <a:off x="154808" y="4721493"/>
            <a:ext cx="5310225" cy="2049020"/>
          </a:xfrm>
          <a:prstGeom prst="rect">
            <a:avLst/>
          </a:prstGeom>
        </p:spPr>
      </p:pic>
      <p:sp>
        <p:nvSpPr>
          <p:cNvPr id="75" name="Rectangle 74"/>
          <p:cNvSpPr/>
          <p:nvPr/>
        </p:nvSpPr>
        <p:spPr>
          <a:xfrm>
            <a:off x="307209" y="115029"/>
            <a:ext cx="3762618" cy="400110"/>
          </a:xfrm>
          <a:prstGeom prst="rect">
            <a:avLst/>
          </a:prstGeom>
        </p:spPr>
        <p:txBody>
          <a:bodyPr wrap="none">
            <a:spAutoFit/>
          </a:bodyPr>
          <a:lstStyle/>
          <a:p>
            <a:r>
              <a:rPr lang="en-US" sz="2000" b="1" spc="300" dirty="0" smtClean="0">
                <a:latin typeface="Trebuchet MS" panose="020B0603020202020204" pitchFamily="34" charset="0"/>
                <a:ea typeface="Verdana" panose="020B0604030504040204" pitchFamily="34" charset="0"/>
                <a:cs typeface="Verdana" panose="020B0604030504040204" pitchFamily="34" charset="0"/>
              </a:rPr>
              <a:t>MARKETING INITIATIVES</a:t>
            </a:r>
            <a:endParaRPr lang="en-US" sz="2000" b="1" spc="300" dirty="0">
              <a:latin typeface="Trebuchet MS" panose="020B0603020202020204" pitchFamily="34" charset="0"/>
              <a:ea typeface="Verdana" panose="020B0604030504040204" pitchFamily="34" charset="0"/>
              <a:cs typeface="Verdana" panose="020B0604030504040204" pitchFamily="34" charset="0"/>
            </a:endParaRPr>
          </a:p>
        </p:txBody>
      </p:sp>
      <p:pic>
        <p:nvPicPr>
          <p:cNvPr id="29725" name="Picture 29" descr="http://static01-sg.zalora.com/cms/Magazine/may14/images_shared/CoverMa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2734" y="1389335"/>
            <a:ext cx="3024020" cy="3208048"/>
          </a:xfrm>
          <a:prstGeom prst="rect">
            <a:avLst/>
          </a:prstGeom>
          <a:noFill/>
          <a:extLst>
            <a:ext uri="{909E8E84-426E-40dd-AFC4-6F175D3DCCD1}">
              <a14:hiddenFill xmlns:a14="http://schemas.microsoft.com/office/drawing/2010/main">
                <a:solidFill>
                  <a:srgbClr val="FFFFFF"/>
                </a:solidFill>
              </a14:hiddenFill>
            </a:ext>
          </a:extLst>
        </p:spPr>
      </p:pic>
      <p:pic>
        <p:nvPicPr>
          <p:cNvPr id="29727" name="Picture 31" descr="http://s0.2mdn.net/3635059/B0619_Women_Main-Slider_ALDO_2409201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806" y="2062459"/>
            <a:ext cx="5310225" cy="181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66341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 name="Object 87" hidden="1"/>
          <p:cNvGraphicFramePr>
            <a:graphicFrameLocks noChangeAspect="1"/>
          </p:cNvGraphicFramePr>
          <p:nvPr>
            <p:custDataLst>
              <p:tags r:id="rId2"/>
            </p:custDataLst>
            <p:ext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618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211667" cy="158750"/>
                      </a:xfrm>
                      <a:prstGeom prst="rect">
                        <a:avLst/>
                      </a:prstGeom>
                    </p:spPr>
                  </p:pic>
                </p:oleObj>
              </mc:Fallback>
            </mc:AlternateContent>
          </a:graphicData>
        </a:graphic>
      </p:graphicFrame>
      <p:sp>
        <p:nvSpPr>
          <p:cNvPr id="8" name="Rectangle 7" hidden="1"/>
          <p:cNvSpPr/>
          <p:nvPr>
            <p:custDataLst>
              <p:tags r:id="rId3"/>
            </p:custDataLst>
          </p:nvPr>
        </p:nvSpPr>
        <p:spPr bwMode="auto">
          <a:xfrm>
            <a:off x="0" y="0"/>
            <a:ext cx="211667"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a:spcBef>
                <a:spcPct val="0"/>
              </a:spcBef>
              <a:spcAft>
                <a:spcPct val="0"/>
              </a:spcAft>
            </a:pPr>
            <a:endParaRPr lang="th-TH">
              <a:latin typeface="Calibri"/>
              <a:sym typeface="Calibri"/>
            </a:endParaRPr>
          </a:p>
        </p:txBody>
      </p:sp>
      <p:sp>
        <p:nvSpPr>
          <p:cNvPr id="20" name="Title 1"/>
          <p:cNvSpPr txBox="1">
            <a:spLocks/>
          </p:cNvSpPr>
          <p:nvPr/>
        </p:nvSpPr>
        <p:spPr>
          <a:xfrm>
            <a:off x="519112" y="457200"/>
            <a:ext cx="9539288" cy="6687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dirty="0" smtClean="0">
                <a:solidFill>
                  <a:schemeClr val="tx1">
                    <a:lumMod val="85000"/>
                    <a:lumOff val="15000"/>
                  </a:schemeClr>
                </a:solidFill>
                <a:latin typeface="Arial" pitchFamily="34" charset="0"/>
                <a:cs typeface="Arial" pitchFamily="34" charset="0"/>
              </a:rPr>
              <a:t>800+ Brands on </a:t>
            </a:r>
            <a:r>
              <a:rPr lang="en-US" sz="3000" dirty="0" err="1" smtClean="0">
                <a:solidFill>
                  <a:schemeClr val="tx1">
                    <a:lumMod val="85000"/>
                    <a:lumOff val="15000"/>
                  </a:schemeClr>
                </a:solidFill>
                <a:latin typeface="Arial" pitchFamily="34" charset="0"/>
                <a:cs typeface="Arial" pitchFamily="34" charset="0"/>
              </a:rPr>
              <a:t>Zalora</a:t>
            </a:r>
            <a:r>
              <a:rPr lang="en-US" sz="3000" dirty="0" smtClean="0">
                <a:solidFill>
                  <a:schemeClr val="tx1">
                    <a:lumMod val="85000"/>
                    <a:lumOff val="15000"/>
                  </a:schemeClr>
                </a:solidFill>
                <a:latin typeface="Arial" pitchFamily="34" charset="0"/>
                <a:cs typeface="Arial" pitchFamily="34" charset="0"/>
              </a:rPr>
              <a:t>, 95% Sourced Locally</a:t>
            </a:r>
            <a:endParaRPr lang="en-US" sz="3000" dirty="0">
              <a:solidFill>
                <a:schemeClr val="tx1">
                  <a:lumMod val="85000"/>
                  <a:lumOff val="15000"/>
                </a:schemeClr>
              </a:solidFill>
              <a:latin typeface="Arial" pitchFamily="34" charset="0"/>
              <a:cs typeface="Arial" pitchFamily="34" charset="0"/>
            </a:endParaRPr>
          </a:p>
        </p:txBody>
      </p:sp>
      <p:pic>
        <p:nvPicPr>
          <p:cNvPr id="31766" name="Picture 2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11600" y="1702422"/>
            <a:ext cx="1219200" cy="20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67"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23699" y="3767422"/>
            <a:ext cx="1964664" cy="190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68" name="Picture 2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86600" y="1658152"/>
            <a:ext cx="1016000" cy="323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69" name="Picture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98100" y="1704975"/>
            <a:ext cx="1411453" cy="21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72" name="Picture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75498" y="2115184"/>
            <a:ext cx="1342205" cy="179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75" name="Picture 3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604185" y="2530050"/>
            <a:ext cx="1466915" cy="23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77" name="Picture 3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86830" y="2895601"/>
            <a:ext cx="1101625" cy="38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78" name="Picture 3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508515" y="1981923"/>
            <a:ext cx="1067813" cy="471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79" name="Picture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98701" y="2009656"/>
            <a:ext cx="1511300" cy="39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7" name="Picture 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23311" y="5684538"/>
            <a:ext cx="1371600" cy="28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9" name="Picture 4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021493" y="5047670"/>
            <a:ext cx="710145" cy="420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92" name="Picture 4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65400" y="3336844"/>
            <a:ext cx="873968" cy="52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93" name="Picture 49"/>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040863" y="3451464"/>
            <a:ext cx="1102637" cy="233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97" name="Picture 5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28043" y="5555118"/>
            <a:ext cx="1219200" cy="38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01" name="Picture 57"/>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945489" y="5657260"/>
            <a:ext cx="1260595" cy="279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09" name="Picture 6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979398" y="4314825"/>
            <a:ext cx="1215513" cy="20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10" name="Picture 6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377969" y="4332555"/>
            <a:ext cx="1222375" cy="28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11" name="Picture 6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192047" y="2901552"/>
            <a:ext cx="859753" cy="378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23" name="Picture 7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84800" y="5180761"/>
            <a:ext cx="1453917" cy="253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Box 59"/>
          <p:cNvSpPr txBox="1"/>
          <p:nvPr>
            <p:custDataLst>
              <p:tags r:id="rId4"/>
            </p:custDataLst>
          </p:nvPr>
        </p:nvSpPr>
        <p:spPr>
          <a:xfrm>
            <a:off x="9782995" y="6453916"/>
            <a:ext cx="1547519" cy="215444"/>
          </a:xfrm>
          <a:prstGeom prst="rect">
            <a:avLst/>
          </a:prstGeom>
          <a:noFill/>
        </p:spPr>
        <p:txBody>
          <a:bodyPr wrap="none" rtlCol="0">
            <a:spAutoFit/>
          </a:bodyPr>
          <a:lstStyle/>
          <a:p>
            <a:r>
              <a:rPr lang="en-US" sz="800" dirty="0" smtClean="0">
                <a:latin typeface="Arial" pitchFamily="34" charset="0"/>
                <a:cs typeface="Arial" pitchFamily="34" charset="0"/>
              </a:rPr>
              <a:t>Source: Company Information</a:t>
            </a:r>
            <a:endParaRPr lang="th-TH" sz="800" dirty="0">
              <a:latin typeface="Arial" pitchFamily="34" charset="0"/>
            </a:endParaRPr>
          </a:p>
        </p:txBody>
      </p:sp>
      <p:pic>
        <p:nvPicPr>
          <p:cNvPr id="38957" name="Picture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471565" y="3720284"/>
            <a:ext cx="1088391" cy="53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58" name="Picture 46"/>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923385" y="1677022"/>
            <a:ext cx="1386180" cy="237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59" name="Picture 4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945489" y="3355993"/>
            <a:ext cx="1279408" cy="25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64" name="Picture 5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32013" y="3903692"/>
            <a:ext cx="1320337" cy="22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65" name="Picture 5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5182" y="2972851"/>
            <a:ext cx="1144292" cy="230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67" name="Picture 55"/>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460291" y="3903692"/>
            <a:ext cx="1307277" cy="216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68" name="Picture 5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51948" y="3815864"/>
            <a:ext cx="1475597" cy="382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70" name="Picture 58"/>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299581" y="4580178"/>
            <a:ext cx="595639" cy="53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76" name="Picture 64"/>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407713" y="1701574"/>
            <a:ext cx="1162889" cy="27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78" name="Picture 66"/>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59427" y="2294795"/>
            <a:ext cx="12573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80" name="Picture 6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171941" y="5107753"/>
            <a:ext cx="979596" cy="356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83" name="Picture 7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198101" y="5594128"/>
            <a:ext cx="1583516" cy="303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024" name="Picture 112" descr="http://www.ahoodie.com/wp-content/uploads/2011/05/vans-wallpaper-background2.jpg"/>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t="18032" b="18305"/>
          <a:stretch/>
        </p:blipFill>
        <p:spPr bwMode="auto">
          <a:xfrm>
            <a:off x="2565400" y="2514601"/>
            <a:ext cx="1016000" cy="272875"/>
          </a:xfrm>
          <a:prstGeom prst="rect">
            <a:avLst/>
          </a:prstGeom>
          <a:noFill/>
          <a:extLst>
            <a:ext uri="{909E8E84-426E-40dd-AFC4-6F175D3DCCD1}">
              <a14:hiddenFill xmlns:a14="http://schemas.microsoft.com/office/drawing/2010/main">
                <a:solidFill>
                  <a:srgbClr val="FFFFFF"/>
                </a:solidFill>
              </a14:hiddenFill>
            </a:ext>
          </a:extLst>
        </p:spPr>
      </p:pic>
      <p:pic>
        <p:nvPicPr>
          <p:cNvPr id="39031" name="Picture 119" descr="http://www.endeavor.org/blog/wp-content/uploads/2013/07/body-shop-logo2-150x150.jp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2697465" y="2842386"/>
            <a:ext cx="673124" cy="504843"/>
          </a:xfrm>
          <a:prstGeom prst="rect">
            <a:avLst/>
          </a:prstGeom>
          <a:noFill/>
          <a:extLst>
            <a:ext uri="{909E8E84-426E-40dd-AFC4-6F175D3DCCD1}">
              <a14:hiddenFill xmlns:a14="http://schemas.microsoft.com/office/drawing/2010/main">
                <a:solidFill>
                  <a:srgbClr val="FFFFFF"/>
                </a:solidFill>
              </a14:hiddenFill>
            </a:ext>
          </a:extLst>
        </p:spPr>
      </p:pic>
      <p:pic>
        <p:nvPicPr>
          <p:cNvPr id="39036" name="Picture 124" descr="Logo"/>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311400" y="5444372"/>
            <a:ext cx="1270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35182" y="1630156"/>
            <a:ext cx="1207141" cy="331540"/>
          </a:xfrm>
          <a:prstGeom prst="rect">
            <a:avLst/>
          </a:prstGeom>
        </p:spPr>
      </p:pic>
      <p:pic>
        <p:nvPicPr>
          <p:cNvPr id="4" name="Picture 3"/>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87458" y="3360400"/>
            <a:ext cx="1229269" cy="324390"/>
          </a:xfrm>
          <a:prstGeom prst="rect">
            <a:avLst/>
          </a:prstGeom>
        </p:spPr>
      </p:pic>
      <p:pic>
        <p:nvPicPr>
          <p:cNvPr id="5" name="Picture 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693323" y="1658152"/>
            <a:ext cx="1254536" cy="392042"/>
          </a:xfrm>
          <a:prstGeom prst="rect">
            <a:avLst/>
          </a:prstGeom>
        </p:spPr>
      </p:pic>
      <p:pic>
        <p:nvPicPr>
          <p:cNvPr id="6" name="Picture 5"/>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049161" y="2036485"/>
            <a:ext cx="960656" cy="388346"/>
          </a:xfrm>
          <a:prstGeom prst="rect">
            <a:avLst/>
          </a:prstGeom>
        </p:spPr>
      </p:pic>
      <p:pic>
        <p:nvPicPr>
          <p:cNvPr id="9" name="Picture 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069292" y="2400320"/>
            <a:ext cx="954616" cy="385278"/>
          </a:xfrm>
          <a:prstGeom prst="rect">
            <a:avLst/>
          </a:prstGeom>
        </p:spPr>
      </p:pic>
      <p:pic>
        <p:nvPicPr>
          <p:cNvPr id="10" name="Picture 9"/>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8532797" y="3453226"/>
            <a:ext cx="1687536" cy="157411"/>
          </a:xfrm>
          <a:prstGeom prst="rect">
            <a:avLst/>
          </a:prstGeom>
        </p:spPr>
      </p:pic>
      <p:pic>
        <p:nvPicPr>
          <p:cNvPr id="11" name="Picture 10"/>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897794" y="4678571"/>
            <a:ext cx="966207" cy="482225"/>
          </a:xfrm>
          <a:prstGeom prst="rect">
            <a:avLst/>
          </a:prstGeom>
        </p:spPr>
      </p:pic>
      <p:pic>
        <p:nvPicPr>
          <p:cNvPr id="12" name="Picture 11"/>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527267" y="2444765"/>
            <a:ext cx="934267" cy="342710"/>
          </a:xfrm>
          <a:prstGeom prst="rect">
            <a:avLst/>
          </a:prstGeom>
        </p:spPr>
      </p:pic>
      <p:pic>
        <p:nvPicPr>
          <p:cNvPr id="13" name="Picture 12"/>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868900" y="5634574"/>
            <a:ext cx="1076853" cy="296062"/>
          </a:xfrm>
          <a:prstGeom prst="rect">
            <a:avLst/>
          </a:prstGeom>
        </p:spPr>
      </p:pic>
      <p:pic>
        <p:nvPicPr>
          <p:cNvPr id="14" name="Picture 1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778483" y="2855904"/>
            <a:ext cx="1485435" cy="470102"/>
          </a:xfrm>
          <a:prstGeom prst="rect">
            <a:avLst/>
          </a:prstGeom>
        </p:spPr>
      </p:pic>
      <p:pic>
        <p:nvPicPr>
          <p:cNvPr id="15" name="Picture 14"/>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441619" y="4624228"/>
            <a:ext cx="1076352" cy="450566"/>
          </a:xfrm>
          <a:prstGeom prst="rect">
            <a:avLst/>
          </a:prstGeom>
        </p:spPr>
      </p:pic>
      <p:pic>
        <p:nvPicPr>
          <p:cNvPr id="16" name="Picture 15"/>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672823" y="2036485"/>
            <a:ext cx="1295536" cy="440598"/>
          </a:xfrm>
          <a:prstGeom prst="rect">
            <a:avLst/>
          </a:prstGeom>
        </p:spPr>
      </p:pic>
      <p:pic>
        <p:nvPicPr>
          <p:cNvPr id="17" name="Picture 1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386860" y="2865672"/>
            <a:ext cx="1335011" cy="450566"/>
          </a:xfrm>
          <a:prstGeom prst="rect">
            <a:avLst/>
          </a:prstGeom>
        </p:spPr>
      </p:pic>
      <p:pic>
        <p:nvPicPr>
          <p:cNvPr id="19" name="Picture 18"/>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392017" y="4173612"/>
            <a:ext cx="1300808" cy="406502"/>
          </a:xfrm>
          <a:prstGeom prst="rect">
            <a:avLst/>
          </a:prstGeom>
        </p:spPr>
      </p:pic>
      <p:pic>
        <p:nvPicPr>
          <p:cNvPr id="21" name="Picture 20"/>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5651531" y="3392280"/>
            <a:ext cx="920456" cy="386806"/>
          </a:xfrm>
          <a:prstGeom prst="rect">
            <a:avLst/>
          </a:prstGeom>
        </p:spPr>
      </p:pic>
      <p:pic>
        <p:nvPicPr>
          <p:cNvPr id="22" name="Picture 21"/>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5651531" y="4528447"/>
            <a:ext cx="924797" cy="646914"/>
          </a:xfrm>
          <a:prstGeom prst="rect">
            <a:avLst/>
          </a:prstGeom>
        </p:spPr>
      </p:pic>
      <p:pic>
        <p:nvPicPr>
          <p:cNvPr id="23" name="Picture 22"/>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7241209" y="2507573"/>
            <a:ext cx="576560" cy="335346"/>
          </a:xfrm>
          <a:prstGeom prst="rect">
            <a:avLst/>
          </a:prstGeom>
        </p:spPr>
      </p:pic>
      <p:pic>
        <p:nvPicPr>
          <p:cNvPr id="24" name="Picture 23"/>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919492" y="4314825"/>
            <a:ext cx="965200" cy="266700"/>
          </a:xfrm>
          <a:prstGeom prst="rect">
            <a:avLst/>
          </a:prstGeom>
        </p:spPr>
      </p:pic>
      <p:pic>
        <p:nvPicPr>
          <p:cNvPr id="26" name="Picture 25"/>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784702" y="5210176"/>
            <a:ext cx="1308100" cy="352425"/>
          </a:xfrm>
          <a:prstGeom prst="rect">
            <a:avLst/>
          </a:prstGeom>
        </p:spPr>
      </p:pic>
      <p:pic>
        <p:nvPicPr>
          <p:cNvPr id="28" name="Picture 27"/>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0524457" y="4223635"/>
            <a:ext cx="930800" cy="203612"/>
          </a:xfrm>
          <a:prstGeom prst="rect">
            <a:avLst/>
          </a:prstGeom>
        </p:spPr>
      </p:pic>
      <p:pic>
        <p:nvPicPr>
          <p:cNvPr id="29" name="Picture 28"/>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6846231" y="4209949"/>
            <a:ext cx="1654768" cy="264544"/>
          </a:xfrm>
          <a:prstGeom prst="rect">
            <a:avLst/>
          </a:prstGeom>
        </p:spPr>
      </p:pic>
      <p:pic>
        <p:nvPicPr>
          <p:cNvPr id="30" name="Picture 29"/>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10186147" y="2514600"/>
            <a:ext cx="1343136" cy="419730"/>
          </a:xfrm>
          <a:prstGeom prst="rect">
            <a:avLst/>
          </a:prstGeom>
        </p:spPr>
      </p:pic>
      <p:pic>
        <p:nvPicPr>
          <p:cNvPr id="31" name="Picture 30"/>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10186147" y="5059619"/>
            <a:ext cx="1587571" cy="396892"/>
          </a:xfrm>
          <a:prstGeom prst="rect">
            <a:avLst/>
          </a:prstGeom>
        </p:spPr>
      </p:pic>
      <p:pic>
        <p:nvPicPr>
          <p:cNvPr id="32" name="Picture 31"/>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227341" y="2980293"/>
            <a:ext cx="1369384" cy="342346"/>
          </a:xfrm>
          <a:prstGeom prst="rect">
            <a:avLst/>
          </a:prstGeom>
        </p:spPr>
      </p:pic>
      <p:pic>
        <p:nvPicPr>
          <p:cNvPr id="33" name="Picture 32"/>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567105" y="4528447"/>
            <a:ext cx="845504" cy="450564"/>
          </a:xfrm>
          <a:prstGeom prst="rect">
            <a:avLst/>
          </a:prstGeom>
        </p:spPr>
      </p:pic>
      <p:pic>
        <p:nvPicPr>
          <p:cNvPr id="34" name="Picture 33"/>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0468820" y="3275470"/>
            <a:ext cx="945493" cy="450564"/>
          </a:xfrm>
          <a:prstGeom prst="rect">
            <a:avLst/>
          </a:prstGeom>
        </p:spPr>
      </p:pic>
      <p:pic>
        <p:nvPicPr>
          <p:cNvPr id="35" name="Picture 34"/>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8693323" y="4113416"/>
            <a:ext cx="1425416" cy="380112"/>
          </a:xfrm>
          <a:prstGeom prst="rect">
            <a:avLst/>
          </a:prstGeom>
        </p:spPr>
      </p:pic>
      <p:pic>
        <p:nvPicPr>
          <p:cNvPr id="36" name="Picture 35"/>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7229066" y="3685408"/>
            <a:ext cx="731069" cy="545864"/>
          </a:xfrm>
          <a:prstGeom prst="rect">
            <a:avLst/>
          </a:prstGeom>
        </p:spPr>
      </p:pic>
      <p:pic>
        <p:nvPicPr>
          <p:cNvPr id="2" name="Picture 1"/>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0388362" y="1967663"/>
            <a:ext cx="1066895" cy="555068"/>
          </a:xfrm>
          <a:prstGeom prst="rect">
            <a:avLst/>
          </a:prstGeom>
        </p:spPr>
      </p:pic>
      <p:pic>
        <p:nvPicPr>
          <p:cNvPr id="7" name="Picture 6"/>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672824" y="4643096"/>
            <a:ext cx="1556241" cy="221266"/>
          </a:xfrm>
          <a:prstGeom prst="rect">
            <a:avLst/>
          </a:prstGeom>
        </p:spPr>
      </p:pic>
      <p:pic>
        <p:nvPicPr>
          <p:cNvPr id="37" name="Picture 36"/>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676272" y="2115184"/>
            <a:ext cx="1524961" cy="256309"/>
          </a:xfrm>
          <a:prstGeom prst="rect">
            <a:avLst/>
          </a:prstGeom>
        </p:spPr>
      </p:pic>
      <p:pic>
        <p:nvPicPr>
          <p:cNvPr id="38" name="Picture 37"/>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5479315" y="1760059"/>
            <a:ext cx="1126213" cy="168595"/>
          </a:xfrm>
          <a:prstGeom prst="rect">
            <a:avLst/>
          </a:prstGeom>
        </p:spPr>
      </p:pic>
      <p:pic>
        <p:nvPicPr>
          <p:cNvPr id="39" name="Picture 38"/>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2413924" y="3841362"/>
            <a:ext cx="1113861" cy="428340"/>
          </a:xfrm>
          <a:prstGeom prst="rect">
            <a:avLst/>
          </a:prstGeom>
        </p:spPr>
      </p:pic>
      <p:pic>
        <p:nvPicPr>
          <p:cNvPr id="40" name="Picture 39"/>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6734447" y="4661201"/>
            <a:ext cx="1764053" cy="257330"/>
          </a:xfrm>
          <a:prstGeom prst="rect">
            <a:avLst/>
          </a:prstGeom>
        </p:spPr>
      </p:pic>
      <p:pic>
        <p:nvPicPr>
          <p:cNvPr id="41" name="Picture 40"/>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2783323" y="5142637"/>
            <a:ext cx="471747" cy="353810"/>
          </a:xfrm>
          <a:prstGeom prst="rect">
            <a:avLst/>
          </a:prstGeom>
        </p:spPr>
      </p:pic>
      <p:pic>
        <p:nvPicPr>
          <p:cNvPr id="43" name="Picture 42"/>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3806498" y="5249744"/>
            <a:ext cx="1320213" cy="250869"/>
          </a:xfrm>
          <a:prstGeom prst="rect">
            <a:avLst/>
          </a:prstGeom>
        </p:spPr>
      </p:pic>
      <p:pic>
        <p:nvPicPr>
          <p:cNvPr id="25" name="Picture 24"/>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5816925" y="5562601"/>
            <a:ext cx="589667" cy="437737"/>
          </a:xfrm>
          <a:prstGeom prst="rect">
            <a:avLst/>
          </a:prstGeom>
        </p:spPr>
      </p:pic>
    </p:spTree>
    <p:extLst>
      <p:ext uri="{BB962C8B-B14F-4D97-AF65-F5344CB8AC3E}">
        <p14:creationId xmlns:p14="http://schemas.microsoft.com/office/powerpoint/2010/main" val="384462002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D:\Users\Phelia\kerjaan desain dll\campur\pak frans\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1" y="42380"/>
            <a:ext cx="12048661" cy="67709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95808" y="629816"/>
            <a:ext cx="10972800" cy="1143000"/>
          </a:xfrm>
        </p:spPr>
        <p:txBody>
          <a:bodyPr vert="horz" lIns="91440" tIns="45720" rIns="91440" bIns="45720" rtlCol="0" anchor="ctr">
            <a:normAutofit fontScale="92500"/>
          </a:bodyPr>
          <a:lstStyle/>
          <a:p>
            <a:r>
              <a:rPr lang="en-SG" sz="2800" dirty="0">
                <a:latin typeface="Century Gothic" panose="020B0502020202020204" pitchFamily="34" charset="0"/>
                <a:ea typeface="FangSong" panose="02010609060101010101" pitchFamily="49" charset="-122"/>
              </a:rPr>
              <a:t>We just migrated to the largest ecommerce WH in </a:t>
            </a:r>
            <a:r>
              <a:rPr lang="en-SG" sz="2800" dirty="0" smtClean="0">
                <a:latin typeface="Century Gothic" panose="020B0502020202020204" pitchFamily="34" charset="0"/>
                <a:ea typeface="FangSong" panose="02010609060101010101" pitchFamily="49" charset="-122"/>
              </a:rPr>
              <a:t>Indonesia (possibly largest in SEA)</a:t>
            </a:r>
            <a:endParaRPr lang="en-SG" sz="2800" dirty="0">
              <a:latin typeface="Century Gothic" panose="020B0502020202020204" pitchFamily="34" charset="0"/>
              <a:ea typeface="FangSong" panose="02010609060101010101" pitchFamily="49" charset="-122"/>
            </a:endParaRPr>
          </a:p>
        </p:txBody>
      </p:sp>
      <p:sp>
        <p:nvSpPr>
          <p:cNvPr id="12" name="Content Placeholder 11"/>
          <p:cNvSpPr>
            <a:spLocks noGrp="1"/>
          </p:cNvSpPr>
          <p:nvPr>
            <p:ph idx="1"/>
          </p:nvPr>
        </p:nvSpPr>
        <p:spPr>
          <a:xfrm>
            <a:off x="431371" y="1772816"/>
            <a:ext cx="11582400" cy="838200"/>
          </a:xfrm>
        </p:spPr>
        <p:txBody>
          <a:bodyPr>
            <a:normAutofit/>
          </a:bodyPr>
          <a:lstStyle/>
          <a:p>
            <a:pPr marL="285750" indent="-285750">
              <a:spcBef>
                <a:spcPts val="0"/>
              </a:spcBef>
              <a:buFont typeface="Arial"/>
              <a:buChar char="•"/>
            </a:pPr>
            <a:r>
              <a:rPr lang="en-US" sz="1600" dirty="0">
                <a:latin typeface="Century Gothic" panose="020B0502020202020204" pitchFamily="34" charset="0"/>
              </a:rPr>
              <a:t>15 000 </a:t>
            </a:r>
            <a:r>
              <a:rPr lang="en-US" sz="1600" dirty="0" err="1">
                <a:latin typeface="Century Gothic" panose="020B0502020202020204" pitchFamily="34" charset="0"/>
              </a:rPr>
              <a:t>sqm</a:t>
            </a:r>
            <a:r>
              <a:rPr lang="en-US" sz="1600" dirty="0">
                <a:latin typeface="Century Gothic" panose="020B0502020202020204" pitchFamily="34" charset="0"/>
              </a:rPr>
              <a:t> distributed across 3 </a:t>
            </a:r>
            <a:r>
              <a:rPr lang="en-US" sz="1600" dirty="0" smtClean="0">
                <a:latin typeface="Century Gothic" panose="020B0502020202020204" pitchFamily="34" charset="0"/>
              </a:rPr>
              <a:t>floors</a:t>
            </a:r>
          </a:p>
          <a:p>
            <a:pPr marL="285750" indent="-285750">
              <a:spcBef>
                <a:spcPts val="0"/>
              </a:spcBef>
              <a:buFont typeface="Arial"/>
              <a:buChar char="•"/>
            </a:pPr>
            <a:r>
              <a:rPr lang="en-US" sz="1600" dirty="0" smtClean="0">
                <a:latin typeface="Century Gothic" panose="020B0502020202020204" pitchFamily="34" charset="0"/>
              </a:rPr>
              <a:t>More scalable inbound and outbound</a:t>
            </a:r>
          </a:p>
          <a:p>
            <a:pPr marL="285750" indent="-285750">
              <a:spcBef>
                <a:spcPts val="0"/>
              </a:spcBef>
              <a:buFont typeface="Arial"/>
              <a:buChar char="•"/>
            </a:pPr>
            <a:r>
              <a:rPr lang="en-US" sz="1600" dirty="0" smtClean="0">
                <a:latin typeface="Century Gothic" panose="020B0502020202020204" pitchFamily="34" charset="0"/>
              </a:rPr>
              <a:t>More reliable inventory </a:t>
            </a:r>
            <a:r>
              <a:rPr lang="en-US" sz="1600" dirty="0" err="1" smtClean="0">
                <a:latin typeface="Century Gothic" panose="020B0502020202020204" pitchFamily="34" charset="0"/>
              </a:rPr>
              <a:t>mgmt</a:t>
            </a:r>
            <a:endParaRPr lang="en-US" sz="1600" dirty="0" smtClean="0">
              <a:latin typeface="Century Gothic" panose="020B0502020202020204" pitchFamily="34" charset="0"/>
            </a:endParaRPr>
          </a:p>
        </p:txBody>
      </p:sp>
      <p:sp>
        <p:nvSpPr>
          <p:cNvPr id="4" name="Slide Number Placeholder 3"/>
          <p:cNvSpPr>
            <a:spLocks noGrp="1"/>
          </p:cNvSpPr>
          <p:nvPr>
            <p:ph type="sldNum" sz="quarter" idx="12"/>
          </p:nvPr>
        </p:nvSpPr>
        <p:spPr/>
        <p:txBody>
          <a:bodyPr/>
          <a:lstStyle/>
          <a:p>
            <a:fld id="{28AB556A-19F1-454F-B224-7CFF829E48A7}" type="slidenum">
              <a:rPr lang="ru-RU" smtClean="0"/>
              <a:pPr/>
              <a:t>68</a:t>
            </a:fld>
            <a:endParaRPr lang="ru-RU"/>
          </a:p>
        </p:txBody>
      </p:sp>
      <p:sp>
        <p:nvSpPr>
          <p:cNvPr id="9" name="AutoShape 6" descr="Displaying IMG-20150418-WA0000.jpg"/>
          <p:cNvSpPr>
            <a:spLocks noChangeAspect="1" noChangeArrowheads="1"/>
          </p:cNvSpPr>
          <p:nvPr/>
        </p:nvSpPr>
        <p:spPr bwMode="auto">
          <a:xfrm>
            <a:off x="1930400" y="2667001"/>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0401" y="2664296"/>
            <a:ext cx="4597143" cy="3429000"/>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072331" y="2664296"/>
            <a:ext cx="2925053" cy="3429000"/>
          </a:xfrm>
          <a:prstGeom prst="rect">
            <a:avLst/>
          </a:prstGeom>
          <a:noFill/>
          <a:ln>
            <a:noFill/>
          </a:ln>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13320" y="4361560"/>
            <a:ext cx="4250499" cy="1731737"/>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603" y="2716734"/>
            <a:ext cx="4243216" cy="1648370"/>
          </a:xfrm>
          <a:prstGeom prst="rect">
            <a:avLst/>
          </a:prstGeom>
        </p:spPr>
      </p:pic>
    </p:spTree>
    <p:extLst>
      <p:ext uri="{BB962C8B-B14F-4D97-AF65-F5344CB8AC3E}">
        <p14:creationId xmlns:p14="http://schemas.microsoft.com/office/powerpoint/2010/main" val="279467035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89947500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720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9" name="Picture 8" descr="lookbook_9_1-9.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5796"/>
            <a:ext cx="12379000" cy="6963188"/>
          </a:xfrm>
          <a:prstGeom prst="rect">
            <a:avLst/>
          </a:prstGeom>
        </p:spPr>
      </p:pic>
      <p:sp>
        <p:nvSpPr>
          <p:cNvPr id="2" name="Slide Number Placeholder 1"/>
          <p:cNvSpPr>
            <a:spLocks noGrp="1"/>
          </p:cNvSpPr>
          <p:nvPr>
            <p:ph type="sldNum" sz="quarter" idx="4"/>
          </p:nvPr>
        </p:nvSpPr>
        <p:spPr>
          <a:xfrm>
            <a:off x="4656000" y="6356354"/>
            <a:ext cx="2844800" cy="365125"/>
          </a:xfrm>
          <a:prstGeom prst="rect">
            <a:avLst/>
          </a:prstGeom>
        </p:spPr>
        <p:txBody>
          <a:bodyPr/>
          <a:lstStyle/>
          <a:p>
            <a:fld id="{FACFD300-149B-4115-8294-4822BD9E6BFF}" type="slidenum">
              <a:rPr lang="en-SG" smtClean="0"/>
              <a:t>69</a:t>
            </a:fld>
            <a:endParaRPr lang="en-SG"/>
          </a:p>
        </p:txBody>
      </p:sp>
      <p:sp>
        <p:nvSpPr>
          <p:cNvPr id="5" name="Rectangle 4"/>
          <p:cNvSpPr/>
          <p:nvPr/>
        </p:nvSpPr>
        <p:spPr>
          <a:xfrm>
            <a:off x="0" y="4108872"/>
            <a:ext cx="6807200" cy="844129"/>
          </a:xfrm>
          <a:prstGeom prst="rect">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a:p>
        </p:txBody>
      </p:sp>
      <p:sp>
        <p:nvSpPr>
          <p:cNvPr id="12" name="Title 1"/>
          <p:cNvSpPr txBox="1">
            <a:spLocks/>
          </p:cNvSpPr>
          <p:nvPr/>
        </p:nvSpPr>
        <p:spPr>
          <a:xfrm>
            <a:off x="-21022" y="4096676"/>
            <a:ext cx="6625023" cy="856325"/>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pPr marL="174625" algn="l"/>
            <a:r>
              <a:rPr lang="en-US" sz="2000" b="1" dirty="0"/>
              <a:t>How we do data driven ecommerce</a:t>
            </a:r>
            <a:endParaRPr lang="en-US" sz="2000" b="1" dirty="0">
              <a:solidFill>
                <a:schemeClr val="tx1">
                  <a:lumMod val="85000"/>
                  <a:lumOff val="15000"/>
                </a:schemeClr>
              </a:solidFill>
            </a:endParaRPr>
          </a:p>
        </p:txBody>
      </p:sp>
    </p:spTree>
    <p:extLst>
      <p:ext uri="{BB962C8B-B14F-4D97-AF65-F5344CB8AC3E}">
        <p14:creationId xmlns:p14="http://schemas.microsoft.com/office/powerpoint/2010/main" val="1868363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60414_09310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0" y="-243408"/>
            <a:ext cx="12192000" cy="6165304"/>
          </a:xfrm>
          <a:prstGeom prst="rect">
            <a:avLst/>
          </a:prstGeom>
        </p:spPr>
      </p:pic>
      <p:sp>
        <p:nvSpPr>
          <p:cNvPr id="3" name="TextBox 2"/>
          <p:cNvSpPr txBox="1"/>
          <p:nvPr/>
        </p:nvSpPr>
        <p:spPr>
          <a:xfrm>
            <a:off x="2095275" y="5910372"/>
            <a:ext cx="8255235" cy="830997"/>
          </a:xfrm>
          <a:prstGeom prst="rect">
            <a:avLst/>
          </a:prstGeom>
          <a:noFill/>
        </p:spPr>
        <p:txBody>
          <a:bodyPr wrap="none" rtlCol="0">
            <a:spAutoFit/>
          </a:bodyPr>
          <a:lstStyle/>
          <a:p>
            <a:pPr algn="ctr"/>
            <a:r>
              <a:rPr lang="en-US" sz="2400" dirty="0" smtClean="0"/>
              <a:t>CNN TALKSHOW ON LAZADA BEING ACQUISITIONED BY ALIBABA</a:t>
            </a:r>
          </a:p>
          <a:p>
            <a:pPr algn="ctr"/>
            <a:r>
              <a:rPr lang="en-US" sz="2400" dirty="0" smtClean="0"/>
              <a:t>USD 1 BILLION AS CONTROLLING STAKEHOLDER</a:t>
            </a:r>
            <a:endParaRPr lang="en-US" sz="2400" dirty="0"/>
          </a:p>
        </p:txBody>
      </p:sp>
      <p:sp>
        <p:nvSpPr>
          <p:cNvPr id="4" name="TextBox 3"/>
          <p:cNvSpPr txBox="1"/>
          <p:nvPr/>
        </p:nvSpPr>
        <p:spPr>
          <a:xfrm>
            <a:off x="6768075" y="548681"/>
            <a:ext cx="4138685" cy="1200329"/>
          </a:xfrm>
          <a:prstGeom prst="rect">
            <a:avLst/>
          </a:prstGeom>
          <a:noFill/>
        </p:spPr>
        <p:txBody>
          <a:bodyPr wrap="none" rtlCol="0">
            <a:spAutoFit/>
          </a:bodyPr>
          <a:lstStyle/>
          <a:p>
            <a:r>
              <a:rPr lang="en-US" dirty="0" smtClean="0">
                <a:solidFill>
                  <a:schemeClr val="bg1"/>
                </a:solidFill>
              </a:rPr>
              <a:t>LAZADA ACQUIRED BY ALIBABA USD 1 BIO</a:t>
            </a:r>
          </a:p>
          <a:p>
            <a:r>
              <a:rPr lang="en-US" dirty="0" smtClean="0">
                <a:solidFill>
                  <a:schemeClr val="bg1"/>
                </a:solidFill>
              </a:rPr>
              <a:t>THIS WILL ATTRACT MORE INVESTORS</a:t>
            </a:r>
          </a:p>
          <a:p>
            <a:r>
              <a:rPr lang="en-US" dirty="0" smtClean="0">
                <a:solidFill>
                  <a:schemeClr val="bg1"/>
                </a:solidFill>
              </a:rPr>
              <a:t>TO INVEST IN SEA &amp; OPEN MARKET</a:t>
            </a:r>
          </a:p>
          <a:p>
            <a:r>
              <a:rPr lang="en-US" dirty="0" smtClean="0">
                <a:solidFill>
                  <a:schemeClr val="bg1"/>
                </a:solidFill>
              </a:rPr>
              <a:t>TO MEA COUNTRIES &amp; CHINA.</a:t>
            </a:r>
            <a:endParaRPr lang="en-US" dirty="0">
              <a:solidFill>
                <a:schemeClr val="bg1"/>
              </a:solidFill>
            </a:endParaRPr>
          </a:p>
        </p:txBody>
      </p:sp>
    </p:spTree>
    <p:extLst>
      <p:ext uri="{BB962C8B-B14F-4D97-AF65-F5344CB8AC3E}">
        <p14:creationId xmlns:p14="http://schemas.microsoft.com/office/powerpoint/2010/main" val="247785112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710090187"/>
              </p:ext>
            </p:ext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82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211667" cy="158750"/>
                      </a:xfrm>
                      <a:prstGeom prst="rect">
                        <a:avLst/>
                      </a:prstGeom>
                    </p:spPr>
                  </p:pic>
                </p:oleObj>
              </mc:Fallback>
            </mc:AlternateContent>
          </a:graphicData>
        </a:graphic>
      </p:graphicFrame>
      <p:sp>
        <p:nvSpPr>
          <p:cNvPr id="2" name="Rectangle 1" hidden="1"/>
          <p:cNvSpPr/>
          <p:nvPr>
            <p:custDataLst>
              <p:tags r:id="rId3"/>
            </p:custDataLst>
          </p:nvPr>
        </p:nvSpPr>
        <p:spPr bwMode="auto">
          <a:xfrm>
            <a:off x="0" y="0"/>
            <a:ext cx="211667"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400">
              <a:latin typeface="Calibri"/>
              <a:sym typeface="Calibri"/>
            </a:endParaRPr>
          </a:p>
        </p:txBody>
      </p:sp>
      <p:sp>
        <p:nvSpPr>
          <p:cNvPr id="4" name="Footer Placeholder 3"/>
          <p:cNvSpPr>
            <a:spLocks noGrp="1"/>
          </p:cNvSpPr>
          <p:nvPr>
            <p:ph type="ftr" sz="quarter" idx="11"/>
          </p:nvPr>
        </p:nvSpPr>
        <p:spPr/>
        <p:txBody>
          <a:bodyPr/>
          <a:lstStyle/>
          <a:p>
            <a:fld id="{B83FBD52-E4E0-4C33-93EC-8161E1F7426C}" type="slidenum">
              <a:rPr lang="ru-RU" smtClean="0"/>
              <a:pPr/>
              <a:t>70</a:t>
            </a:fld>
            <a:endParaRPr lang="ru-RU" dirty="0"/>
          </a:p>
        </p:txBody>
      </p:sp>
      <p:sp>
        <p:nvSpPr>
          <p:cNvPr id="5" name="Rectangle 4"/>
          <p:cNvSpPr/>
          <p:nvPr/>
        </p:nvSpPr>
        <p:spPr>
          <a:xfrm>
            <a:off x="519113" y="152400"/>
            <a:ext cx="10366905"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C:\Users\Zalora\Desktop\pichbook and bussinescard\link ppt\page1 back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10744291" y="-25491"/>
            <a:ext cx="1066800" cy="142258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19113" y="1219200"/>
            <a:ext cx="1116488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8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600" y="3276601"/>
            <a:ext cx="7680739" cy="2725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22314" y="1219201"/>
            <a:ext cx="9844087" cy="1908215"/>
          </a:xfrm>
          <a:prstGeom prst="rect">
            <a:avLst/>
          </a:prstGeom>
          <a:noFill/>
        </p:spPr>
        <p:txBody>
          <a:bodyPr wrap="square" rtlCol="0">
            <a:spAutoFit/>
          </a:bodyPr>
          <a:lstStyle/>
          <a:p>
            <a:pPr marL="285750" lvl="1" indent="-285750">
              <a:buFont typeface="Arial" pitchFamily="34" charset="0"/>
              <a:buChar char="•"/>
            </a:pPr>
            <a:r>
              <a:rPr lang="en-US" dirty="0" smtClean="0"/>
              <a:t>We collect data in every possible dimension, including:</a:t>
            </a:r>
          </a:p>
          <a:p>
            <a:pPr marL="742950" lvl="1" indent="-285750">
              <a:buFont typeface="Calibri" pitchFamily="34" charset="0"/>
              <a:buChar char="‒"/>
            </a:pPr>
            <a:r>
              <a:rPr lang="en-US" sz="1600" dirty="0" smtClean="0"/>
              <a:t>Clickstream behavior</a:t>
            </a:r>
          </a:p>
          <a:p>
            <a:pPr marL="742950" lvl="1" indent="-285750">
              <a:buFont typeface="Calibri" pitchFamily="34" charset="0"/>
              <a:buChar char="‒"/>
            </a:pPr>
            <a:r>
              <a:rPr lang="en-US" sz="1600" dirty="0" smtClean="0"/>
              <a:t>Purchase behavior </a:t>
            </a:r>
          </a:p>
          <a:p>
            <a:pPr marL="742950" lvl="1" indent="-285750">
              <a:buFont typeface="Calibri" pitchFamily="34" charset="0"/>
              <a:buChar char="‒"/>
            </a:pPr>
            <a:r>
              <a:rPr lang="en-US" sz="1600" dirty="0" smtClean="0"/>
              <a:t>Inventory flow</a:t>
            </a:r>
          </a:p>
          <a:p>
            <a:pPr marL="742950" lvl="1" indent="-285750">
              <a:buFont typeface="Calibri" pitchFamily="34" charset="0"/>
              <a:buChar char="‒"/>
            </a:pPr>
            <a:r>
              <a:rPr lang="en-US" sz="1600" dirty="0" smtClean="0"/>
              <a:t>Revenue  and cost</a:t>
            </a:r>
          </a:p>
          <a:p>
            <a:pPr marL="285750" indent="-285750">
              <a:buFont typeface="Arial" pitchFamily="34" charset="0"/>
              <a:buChar char="•"/>
            </a:pPr>
            <a:r>
              <a:rPr lang="en-US" dirty="0" smtClean="0"/>
              <a:t>Using sophisticated BI tools and systems, we gain data </a:t>
            </a:r>
            <a:r>
              <a:rPr lang="en-US" dirty="0"/>
              <a:t>driven insights and </a:t>
            </a:r>
            <a:r>
              <a:rPr lang="en-US" dirty="0" smtClean="0"/>
              <a:t>personalize the customer experience </a:t>
            </a:r>
          </a:p>
        </p:txBody>
      </p:sp>
      <p:sp>
        <p:nvSpPr>
          <p:cNvPr id="40" name="Title 1"/>
          <p:cNvSpPr txBox="1">
            <a:spLocks/>
          </p:cNvSpPr>
          <p:nvPr/>
        </p:nvSpPr>
        <p:spPr>
          <a:xfrm>
            <a:off x="519113" y="234950"/>
            <a:ext cx="10453687" cy="984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Data collection across dimensions</a:t>
            </a:r>
            <a:endParaRPr lang="en-SG" sz="3200" dirty="0"/>
          </a:p>
        </p:txBody>
      </p:sp>
      <p:sp>
        <p:nvSpPr>
          <p:cNvPr id="10" name="Rectangle 9"/>
          <p:cNvSpPr/>
          <p:nvPr/>
        </p:nvSpPr>
        <p:spPr>
          <a:xfrm>
            <a:off x="1016000" y="3373636"/>
            <a:ext cx="914400" cy="207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19660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919561746"/>
              </p:ext>
            </p:ext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92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211667" cy="158750"/>
                      </a:xfrm>
                      <a:prstGeom prst="rect">
                        <a:avLst/>
                      </a:prstGeom>
                    </p:spPr>
                  </p:pic>
                </p:oleObj>
              </mc:Fallback>
            </mc:AlternateContent>
          </a:graphicData>
        </a:graphic>
      </p:graphicFrame>
      <p:sp>
        <p:nvSpPr>
          <p:cNvPr id="2" name="Rectangle 1" hidden="1"/>
          <p:cNvSpPr/>
          <p:nvPr>
            <p:custDataLst>
              <p:tags r:id="rId3"/>
            </p:custDataLst>
          </p:nvPr>
        </p:nvSpPr>
        <p:spPr bwMode="auto">
          <a:xfrm>
            <a:off x="0" y="0"/>
            <a:ext cx="211667"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400">
              <a:latin typeface="Calibri"/>
              <a:sym typeface="Calibri"/>
            </a:endParaRPr>
          </a:p>
        </p:txBody>
      </p:sp>
      <p:sp>
        <p:nvSpPr>
          <p:cNvPr id="4" name="Footer Placeholder 3"/>
          <p:cNvSpPr>
            <a:spLocks noGrp="1"/>
          </p:cNvSpPr>
          <p:nvPr>
            <p:ph type="ftr" sz="quarter" idx="11"/>
          </p:nvPr>
        </p:nvSpPr>
        <p:spPr/>
        <p:txBody>
          <a:bodyPr/>
          <a:lstStyle/>
          <a:p>
            <a:fld id="{B83FBD52-E4E0-4C33-93EC-8161E1F7426C}" type="slidenum">
              <a:rPr lang="ru-RU" smtClean="0"/>
              <a:pPr/>
              <a:t>71</a:t>
            </a:fld>
            <a:endParaRPr lang="ru-RU" dirty="0"/>
          </a:p>
        </p:txBody>
      </p:sp>
      <p:sp>
        <p:nvSpPr>
          <p:cNvPr id="5" name="Rectangle 4"/>
          <p:cNvSpPr/>
          <p:nvPr/>
        </p:nvSpPr>
        <p:spPr>
          <a:xfrm>
            <a:off x="519113" y="152400"/>
            <a:ext cx="10366905"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C:\Users\Zalora\Desktop\pichbook and bussinescard\link ppt\page1 back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10744291" y="-25491"/>
            <a:ext cx="1066800" cy="142258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19113" y="1219200"/>
            <a:ext cx="1116488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8149" y="2272788"/>
            <a:ext cx="5022251" cy="391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19113" y="1219200"/>
            <a:ext cx="11469868" cy="923330"/>
          </a:xfrm>
          <a:prstGeom prst="rect">
            <a:avLst/>
          </a:prstGeom>
          <a:noFill/>
        </p:spPr>
        <p:txBody>
          <a:bodyPr wrap="square" rtlCol="0">
            <a:spAutoFit/>
          </a:bodyPr>
          <a:lstStyle/>
          <a:p>
            <a:pPr marL="285750" indent="-285750">
              <a:buFont typeface="Arial" pitchFamily="34" charset="0"/>
              <a:buChar char="•"/>
            </a:pPr>
            <a:r>
              <a:rPr lang="en-US" dirty="0" smtClean="0"/>
              <a:t>Retargeting uses information pulled from cookies. Content displayed reflects </a:t>
            </a:r>
            <a:r>
              <a:rPr lang="en-US" dirty="0"/>
              <a:t>products that the user previously viewed on </a:t>
            </a:r>
            <a:r>
              <a:rPr lang="en-US" dirty="0" smtClean="0"/>
              <a:t>our website.</a:t>
            </a:r>
          </a:p>
          <a:p>
            <a:pPr marL="285750" indent="-285750">
              <a:buFont typeface="Arial" pitchFamily="34" charset="0"/>
              <a:buChar char="•"/>
            </a:pPr>
            <a:r>
              <a:rPr lang="en-US" dirty="0" smtClean="0"/>
              <a:t>We observed significant improvements in terms of revenue per impression and CTR</a:t>
            </a:r>
            <a:endParaRPr lang="en-US" dirty="0"/>
          </a:p>
        </p:txBody>
      </p:sp>
      <p:pic>
        <p:nvPicPr>
          <p:cNvPr id="2255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349" y="2142530"/>
            <a:ext cx="35560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51"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7349" y="4186616"/>
            <a:ext cx="3556000" cy="197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itle 1"/>
          <p:cNvSpPr txBox="1">
            <a:spLocks/>
          </p:cNvSpPr>
          <p:nvPr/>
        </p:nvSpPr>
        <p:spPr>
          <a:xfrm>
            <a:off x="519113" y="234950"/>
            <a:ext cx="10453687" cy="984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Retargeting</a:t>
            </a:r>
            <a:endParaRPr lang="en-SG" sz="3200" dirty="0"/>
          </a:p>
        </p:txBody>
      </p:sp>
    </p:spTree>
    <p:extLst>
      <p:ext uri="{BB962C8B-B14F-4D97-AF65-F5344CB8AC3E}">
        <p14:creationId xmlns:p14="http://schemas.microsoft.com/office/powerpoint/2010/main" val="214778400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4771" y="457200"/>
            <a:ext cx="10592828" cy="668338"/>
          </a:xfrm>
        </p:spPr>
        <p:txBody>
          <a:bodyPr>
            <a:noAutofit/>
          </a:bodyPr>
          <a:lstStyle/>
          <a:p>
            <a:pPr algn="l"/>
            <a:r>
              <a:rPr lang="en-US" sz="3200" dirty="0" smtClean="0"/>
              <a:t>We continuously track performance with various KPIs – example from Customer Service</a:t>
            </a:r>
            <a:endParaRPr lang="en-US" sz="3200" dirty="0"/>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741" y="1828801"/>
            <a:ext cx="5385859" cy="1957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72" y="1822451"/>
            <a:ext cx="5417139" cy="196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4"/>
          <a:stretch>
            <a:fillRect/>
          </a:stretch>
        </p:blipFill>
        <p:spPr>
          <a:xfrm>
            <a:off x="686214" y="4032914"/>
            <a:ext cx="5415697" cy="1951532"/>
          </a:xfrm>
          <a:prstGeom prst="rect">
            <a:avLst/>
          </a:prstGeom>
        </p:spPr>
      </p:pic>
      <p:pic>
        <p:nvPicPr>
          <p:cNvPr id="1536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743" y="4052249"/>
            <a:ext cx="5385859" cy="1957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19113" y="152400"/>
            <a:ext cx="10366905"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9113" y="1295400"/>
            <a:ext cx="1116488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Users\Zalora\Desktop\pichbook and bussinescard\link ppt\page1 back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10744291" y="-25491"/>
            <a:ext cx="1066800" cy="1422581"/>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3"/>
          <p:cNvSpPr>
            <a:spLocks noGrp="1"/>
          </p:cNvSpPr>
          <p:nvPr>
            <p:ph type="ftr" sz="quarter" idx="11"/>
          </p:nvPr>
        </p:nvSpPr>
        <p:spPr>
          <a:xfrm>
            <a:off x="4165600" y="6356351"/>
            <a:ext cx="7416800" cy="365125"/>
          </a:xfrm>
        </p:spPr>
        <p:txBody>
          <a:bodyPr/>
          <a:lstStyle/>
          <a:p>
            <a:fld id="{B83FBD52-E4E0-4C33-93EC-8161E1F7426C}" type="slidenum">
              <a:rPr lang="ru-RU" smtClean="0"/>
              <a:pPr/>
              <a:t>72</a:t>
            </a:fld>
            <a:endParaRPr lang="ru-RU" dirty="0"/>
          </a:p>
        </p:txBody>
      </p:sp>
      <p:sp>
        <p:nvSpPr>
          <p:cNvPr id="3" name="TextBox 2"/>
          <p:cNvSpPr txBox="1"/>
          <p:nvPr/>
        </p:nvSpPr>
        <p:spPr>
          <a:xfrm>
            <a:off x="6314632" y="4665561"/>
            <a:ext cx="1016000" cy="230832"/>
          </a:xfrm>
          <a:prstGeom prst="rect">
            <a:avLst/>
          </a:prstGeom>
          <a:noFill/>
        </p:spPr>
        <p:txBody>
          <a:bodyPr wrap="square" rtlCol="0">
            <a:spAutoFit/>
          </a:bodyPr>
          <a:lstStyle/>
          <a:p>
            <a:r>
              <a:rPr lang="en-US" sz="900" b="1" dirty="0" smtClean="0"/>
              <a:t>100%</a:t>
            </a:r>
            <a:endParaRPr lang="en-US" sz="900" b="1" dirty="0"/>
          </a:p>
        </p:txBody>
      </p:sp>
      <p:sp>
        <p:nvSpPr>
          <p:cNvPr id="4" name="Rectangle 3"/>
          <p:cNvSpPr/>
          <p:nvPr/>
        </p:nvSpPr>
        <p:spPr>
          <a:xfrm>
            <a:off x="6705600" y="4419600"/>
            <a:ext cx="3454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132363821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071814"/>
              </p:ext>
            </p:ext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1027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211667" cy="158750"/>
                      </a:xfrm>
                      <a:prstGeom prst="rect">
                        <a:avLst/>
                      </a:prstGeom>
                    </p:spPr>
                  </p:pic>
                </p:oleObj>
              </mc:Fallback>
            </mc:AlternateContent>
          </a:graphicData>
        </a:graphic>
      </p:graphicFrame>
      <p:sp>
        <p:nvSpPr>
          <p:cNvPr id="2" name="Rectangle 1" hidden="1"/>
          <p:cNvSpPr/>
          <p:nvPr>
            <p:custDataLst>
              <p:tags r:id="rId3"/>
            </p:custDataLst>
          </p:nvPr>
        </p:nvSpPr>
        <p:spPr bwMode="auto">
          <a:xfrm>
            <a:off x="0" y="0"/>
            <a:ext cx="211667"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400">
              <a:latin typeface="Calibri"/>
              <a:sym typeface="Calibri"/>
            </a:endParaRPr>
          </a:p>
        </p:txBody>
      </p:sp>
      <p:sp>
        <p:nvSpPr>
          <p:cNvPr id="9" name="Title 1"/>
          <p:cNvSpPr txBox="1">
            <a:spLocks/>
          </p:cNvSpPr>
          <p:nvPr/>
        </p:nvSpPr>
        <p:spPr>
          <a:xfrm>
            <a:off x="406400" y="457200"/>
            <a:ext cx="10303933" cy="66871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Sorting Algorithm</a:t>
            </a:r>
            <a:endParaRPr lang="en-US" sz="3200" dirty="0">
              <a:solidFill>
                <a:schemeClr val="tx1">
                  <a:lumMod val="85000"/>
                  <a:lumOff val="15000"/>
                </a:schemeClr>
              </a:solidFill>
            </a:endParaRPr>
          </a:p>
        </p:txBody>
      </p:sp>
      <p:sp>
        <p:nvSpPr>
          <p:cNvPr id="4" name="Footer Placeholder 3"/>
          <p:cNvSpPr>
            <a:spLocks noGrp="1"/>
          </p:cNvSpPr>
          <p:nvPr>
            <p:ph type="ftr" sz="quarter" idx="11"/>
          </p:nvPr>
        </p:nvSpPr>
        <p:spPr/>
        <p:txBody>
          <a:bodyPr/>
          <a:lstStyle/>
          <a:p>
            <a:fld id="{B83FBD52-E4E0-4C33-93EC-8161E1F7426C}" type="slidenum">
              <a:rPr lang="ru-RU" smtClean="0"/>
              <a:pPr/>
              <a:t>73</a:t>
            </a:fld>
            <a:endParaRPr lang="ru-RU" dirty="0"/>
          </a:p>
        </p:txBody>
      </p:sp>
      <p:sp>
        <p:nvSpPr>
          <p:cNvPr id="5" name="Rectangle 4"/>
          <p:cNvSpPr/>
          <p:nvPr/>
        </p:nvSpPr>
        <p:spPr>
          <a:xfrm>
            <a:off x="519113" y="152400"/>
            <a:ext cx="10366905"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C:\Users\Zalora\Desktop\pichbook and bussinescard\link ppt\page1 back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10744291" y="-25491"/>
            <a:ext cx="1066800" cy="142258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19113" y="1219200"/>
            <a:ext cx="1116488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4343" y="1371600"/>
            <a:ext cx="58351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06401" y="1356480"/>
            <a:ext cx="4673599" cy="2585323"/>
          </a:xfrm>
          <a:prstGeom prst="rect">
            <a:avLst/>
          </a:prstGeom>
          <a:noFill/>
        </p:spPr>
        <p:txBody>
          <a:bodyPr wrap="square" rtlCol="0">
            <a:spAutoFit/>
          </a:bodyPr>
          <a:lstStyle/>
          <a:p>
            <a:pPr marL="285750" indent="-285750">
              <a:buFont typeface="Arial" pitchFamily="34" charset="0"/>
              <a:buChar char="•"/>
            </a:pPr>
            <a:r>
              <a:rPr lang="en-US" dirty="0" smtClean="0"/>
              <a:t>We rank a large number of SKUs and determine their position in the catalogue page</a:t>
            </a:r>
          </a:p>
          <a:p>
            <a:pPr marL="285750" indent="-285750">
              <a:buFont typeface="Arial" pitchFamily="34" charset="0"/>
              <a:buChar char="•"/>
            </a:pPr>
            <a:r>
              <a:rPr lang="en-US" dirty="0" smtClean="0"/>
              <a:t>Goal: Maximize a predefined output variable per catalog impression while maintaining a diversity in brands, discounts and price points</a:t>
            </a:r>
          </a:p>
          <a:p>
            <a:pPr marL="285750" indent="-285750">
              <a:buFont typeface="Arial" pitchFamily="34" charset="0"/>
              <a:buChar char="•"/>
            </a:pPr>
            <a:r>
              <a:rPr lang="en-US" dirty="0" smtClean="0"/>
              <a:t>Key challenges: Limited historical data, sheer data size and complexity</a:t>
            </a:r>
          </a:p>
        </p:txBody>
      </p:sp>
    </p:spTree>
    <p:extLst>
      <p:ext uri="{BB962C8B-B14F-4D97-AF65-F5344CB8AC3E}">
        <p14:creationId xmlns:p14="http://schemas.microsoft.com/office/powerpoint/2010/main" val="121392531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Indosat </a:t>
            </a:r>
            <a:r>
              <a:rPr lang="en-US" sz="3200" dirty="0"/>
              <a:t>Fashion Big Bang</a:t>
            </a:r>
          </a:p>
        </p:txBody>
      </p:sp>
      <p:sp>
        <p:nvSpPr>
          <p:cNvPr id="3" name="Content Placeholder 2"/>
          <p:cNvSpPr>
            <a:spLocks noGrp="1"/>
          </p:cNvSpPr>
          <p:nvPr>
            <p:ph idx="1"/>
          </p:nvPr>
        </p:nvSpPr>
        <p:spPr>
          <a:xfrm>
            <a:off x="541536" y="1469356"/>
            <a:ext cx="10871200" cy="914400"/>
          </a:xfrm>
        </p:spPr>
        <p:txBody>
          <a:bodyPr>
            <a:normAutofit/>
          </a:bodyPr>
          <a:lstStyle/>
          <a:p>
            <a:pPr marL="0" indent="0">
              <a:buNone/>
            </a:pPr>
            <a:r>
              <a:rPr lang="en-US" sz="2200" dirty="0" smtClean="0"/>
              <a:t>Delivering an outstanding customer experience, even in extreme situations.</a:t>
            </a:r>
          </a:p>
          <a:p>
            <a:pPr marL="0" indent="0">
              <a:buNone/>
            </a:pPr>
            <a:endParaRPr lang="en-US" dirty="0"/>
          </a:p>
        </p:txBody>
      </p:sp>
      <p:sp>
        <p:nvSpPr>
          <p:cNvPr id="9" name="AutoShape 6" descr="http://www.daftarpromo.com/images/2014/07/030714_LP_IndosatSmile-1.jpg"/>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9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833" y="2286000"/>
            <a:ext cx="8839200" cy="370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C:\Users\Zalora\Desktop\pichbook and bussinescard\link ppt\page1 back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10744291" y="-25491"/>
            <a:ext cx="1066800" cy="142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6827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2356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211667" cy="158750"/>
                      </a:xfrm>
                      <a:prstGeom prst="rect">
                        <a:avLst/>
                      </a:prstGeom>
                    </p:spPr>
                  </p:pic>
                </p:oleObj>
              </mc:Fallback>
            </mc:AlternateContent>
          </a:graphicData>
        </a:graphic>
      </p:graphicFrame>
      <p:sp>
        <p:nvSpPr>
          <p:cNvPr id="2" name="Rectangle 1" hidden="1"/>
          <p:cNvSpPr/>
          <p:nvPr>
            <p:custDataLst>
              <p:tags r:id="rId3"/>
            </p:custDataLst>
          </p:nvPr>
        </p:nvSpPr>
        <p:spPr bwMode="auto">
          <a:xfrm>
            <a:off x="0" y="0"/>
            <a:ext cx="211667"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400">
              <a:latin typeface="Calibri"/>
              <a:sym typeface="Calibri"/>
            </a:endParaRPr>
          </a:p>
        </p:txBody>
      </p:sp>
      <p:sp>
        <p:nvSpPr>
          <p:cNvPr id="4" name="Footer Placeholder 3"/>
          <p:cNvSpPr>
            <a:spLocks noGrp="1"/>
          </p:cNvSpPr>
          <p:nvPr>
            <p:ph type="ftr" sz="quarter" idx="11"/>
          </p:nvPr>
        </p:nvSpPr>
        <p:spPr/>
        <p:txBody>
          <a:bodyPr/>
          <a:lstStyle/>
          <a:p>
            <a:fld id="{B83FBD52-E4E0-4C33-93EC-8161E1F7426C}" type="slidenum">
              <a:rPr lang="ru-RU" smtClean="0"/>
              <a:pPr/>
              <a:t>75</a:t>
            </a:fld>
            <a:endParaRPr lang="ru-RU" dirty="0"/>
          </a:p>
        </p:txBody>
      </p:sp>
      <p:sp>
        <p:nvSpPr>
          <p:cNvPr id="5" name="Rectangle 4"/>
          <p:cNvSpPr/>
          <p:nvPr/>
        </p:nvSpPr>
        <p:spPr>
          <a:xfrm>
            <a:off x="519113" y="152400"/>
            <a:ext cx="10366905"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C:\Users\Zalora\Desktop\pichbook and bussinescard\link ppt\page1 back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10744291" y="-25491"/>
            <a:ext cx="1066800" cy="142258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19113" y="1219200"/>
            <a:ext cx="11164888"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6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1" y="2820937"/>
            <a:ext cx="3885937" cy="290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519114" y="1143000"/>
            <a:ext cx="7202487" cy="1477328"/>
          </a:xfrm>
          <a:prstGeom prst="rect">
            <a:avLst/>
          </a:prstGeom>
        </p:spPr>
        <p:txBody>
          <a:bodyPr wrap="square">
            <a:spAutoFit/>
          </a:bodyPr>
          <a:lstStyle/>
          <a:p>
            <a:pPr marL="285750" indent="-285750">
              <a:buFont typeface="Arial" pitchFamily="34" charset="0"/>
              <a:buChar char="•"/>
            </a:pPr>
            <a:r>
              <a:rPr lang="en-US" dirty="0" smtClean="0"/>
              <a:t>Customized newsletter frequency</a:t>
            </a:r>
          </a:p>
          <a:p>
            <a:pPr marL="285750" indent="-285750">
              <a:buFont typeface="Arial" pitchFamily="34" charset="0"/>
              <a:buChar char="•"/>
            </a:pPr>
            <a:r>
              <a:rPr lang="en-US" dirty="0" smtClean="0"/>
              <a:t>Segment specific newsletters </a:t>
            </a:r>
            <a:br>
              <a:rPr lang="en-US" dirty="0" smtClean="0"/>
            </a:br>
            <a:r>
              <a:rPr lang="en-US" dirty="0" smtClean="0"/>
              <a:t>(e.g. Muslim wear campaign, reactivation campaigns)</a:t>
            </a:r>
          </a:p>
          <a:p>
            <a:pPr marL="285750" indent="-285750">
              <a:buFont typeface="Arial" pitchFamily="34" charset="0"/>
              <a:buChar char="•"/>
            </a:pPr>
            <a:r>
              <a:rPr lang="en-US" dirty="0" smtClean="0"/>
              <a:t>Birthday deals, abandoned cart reminders</a:t>
            </a:r>
          </a:p>
          <a:p>
            <a:pPr marL="285750" indent="-285750">
              <a:buFont typeface="Arial" pitchFamily="34" charset="0"/>
              <a:buChar char="•"/>
            </a:pPr>
            <a:endParaRPr lang="en-US" dirty="0" smtClean="0"/>
          </a:p>
        </p:txBody>
      </p:sp>
      <p:sp>
        <p:nvSpPr>
          <p:cNvPr id="15" name="Title 1"/>
          <p:cNvSpPr txBox="1">
            <a:spLocks/>
          </p:cNvSpPr>
          <p:nvPr/>
        </p:nvSpPr>
        <p:spPr>
          <a:xfrm>
            <a:off x="519113" y="234950"/>
            <a:ext cx="10453687" cy="984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CRM - Newsletter</a:t>
            </a:r>
            <a:endParaRPr lang="en-SG" sz="3200" dirty="0"/>
          </a:p>
        </p:txBody>
      </p:sp>
      <p:pic>
        <p:nvPicPr>
          <p:cNvPr id="31771" name="Picture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6817" y="740523"/>
            <a:ext cx="3759200" cy="516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255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779" y="-243408"/>
            <a:ext cx="11064645" cy="1066800"/>
          </a:xfrm>
        </p:spPr>
        <p:txBody>
          <a:bodyPr>
            <a:normAutofit/>
          </a:bodyPr>
          <a:lstStyle/>
          <a:p>
            <a:pPr algn="ctr"/>
            <a:r>
              <a:rPr lang="en-US" sz="3600" dirty="0" smtClean="0">
                <a:solidFill>
                  <a:srgbClr val="FF0000"/>
                </a:solidFill>
              </a:rPr>
              <a:t>TRADITIONAL</a:t>
            </a:r>
            <a:r>
              <a:rPr lang="en-US" sz="3600" dirty="0" smtClean="0"/>
              <a:t> VS </a:t>
            </a:r>
            <a:r>
              <a:rPr lang="en-US" sz="3600" dirty="0" smtClean="0">
                <a:solidFill>
                  <a:srgbClr val="3366FF"/>
                </a:solidFill>
              </a:rPr>
              <a:t>DIGITAL MARKETING</a:t>
            </a:r>
            <a:endParaRPr lang="en-US" sz="3600" dirty="0">
              <a:solidFill>
                <a:srgbClr val="3366FF"/>
              </a:solidFill>
            </a:endParaRPr>
          </a:p>
        </p:txBody>
      </p:sp>
      <p:sp>
        <p:nvSpPr>
          <p:cNvPr id="3" name="Text Placeholder 2"/>
          <p:cNvSpPr>
            <a:spLocks noGrp="1"/>
          </p:cNvSpPr>
          <p:nvPr>
            <p:ph type="body" sz="quarter" idx="10"/>
          </p:nvPr>
        </p:nvSpPr>
        <p:spPr>
          <a:xfrm>
            <a:off x="431371" y="836712"/>
            <a:ext cx="11760629" cy="5805264"/>
          </a:xfrm>
        </p:spPr>
        <p:txBody>
          <a:bodyPr/>
          <a:lstStyle/>
          <a:p>
            <a:pPr algn="l"/>
            <a:r>
              <a:rPr lang="en-US" sz="2400" dirty="0" smtClean="0">
                <a:solidFill>
                  <a:srgbClr val="008000"/>
                </a:solidFill>
              </a:rPr>
              <a:t>- CUSTOMER LIFETIME VALUE</a:t>
            </a:r>
            <a:r>
              <a:rPr lang="en-US" sz="2400" dirty="0" smtClean="0"/>
              <a:t> &gt; </a:t>
            </a:r>
            <a:r>
              <a:rPr lang="en-US" sz="2400" dirty="0" smtClean="0">
                <a:solidFill>
                  <a:srgbClr val="3366FF"/>
                </a:solidFill>
              </a:rPr>
              <a:t>COST PER CUSTOMER ACQUISITION</a:t>
            </a:r>
          </a:p>
          <a:p>
            <a:pPr marL="457200" indent="-457200" algn="l">
              <a:buFontTx/>
              <a:buChar char="-"/>
            </a:pPr>
            <a:endParaRPr lang="en-US" sz="2400" dirty="0" smtClean="0">
              <a:solidFill>
                <a:srgbClr val="008000"/>
              </a:solidFill>
            </a:endParaRPr>
          </a:p>
          <a:p>
            <a:pPr algn="l"/>
            <a:r>
              <a:rPr lang="en-US" sz="2400" dirty="0" smtClean="0">
                <a:solidFill>
                  <a:srgbClr val="008000"/>
                </a:solidFill>
              </a:rPr>
              <a:t>CUSTOMER LIFETIME VALUE = </a:t>
            </a:r>
            <a:r>
              <a:rPr lang="en-US" sz="2400" dirty="0" smtClean="0">
                <a:solidFill>
                  <a:srgbClr val="FF0000"/>
                </a:solidFill>
              </a:rPr>
              <a:t>BASKET SIZE</a:t>
            </a:r>
            <a:r>
              <a:rPr lang="en-US" sz="2400" dirty="0" smtClean="0">
                <a:solidFill>
                  <a:srgbClr val="008000"/>
                </a:solidFill>
              </a:rPr>
              <a:t> X </a:t>
            </a:r>
            <a:r>
              <a:rPr lang="en-US" sz="2400" dirty="0" smtClean="0">
                <a:solidFill>
                  <a:srgbClr val="0000FF"/>
                </a:solidFill>
              </a:rPr>
              <a:t>GROSS MARGIN</a:t>
            </a:r>
            <a:r>
              <a:rPr lang="en-US" sz="2400" dirty="0" smtClean="0">
                <a:solidFill>
                  <a:srgbClr val="008000"/>
                </a:solidFill>
              </a:rPr>
              <a:t> X </a:t>
            </a:r>
            <a:r>
              <a:rPr lang="en-US" sz="2400" dirty="0" smtClean="0">
                <a:solidFill>
                  <a:srgbClr val="800000"/>
                </a:solidFill>
              </a:rPr>
              <a:t>FREQUENCY</a:t>
            </a:r>
            <a:r>
              <a:rPr lang="en-US" sz="2400" dirty="0" smtClean="0">
                <a:solidFill>
                  <a:srgbClr val="008000"/>
                </a:solidFill>
              </a:rPr>
              <a:t> X </a:t>
            </a:r>
            <a:r>
              <a:rPr lang="en-US" sz="2400" dirty="0" smtClean="0"/>
              <a:t>REMAINING YEARS OF LIFE = </a:t>
            </a:r>
            <a:r>
              <a:rPr lang="en-US" sz="2400" dirty="0" smtClean="0">
                <a:solidFill>
                  <a:srgbClr val="FF0000"/>
                </a:solidFill>
              </a:rPr>
              <a:t>RP 400K</a:t>
            </a:r>
            <a:r>
              <a:rPr lang="en-US" sz="2400" dirty="0" smtClean="0"/>
              <a:t> X </a:t>
            </a:r>
            <a:r>
              <a:rPr lang="en-US" sz="2400" dirty="0" smtClean="0">
                <a:solidFill>
                  <a:srgbClr val="0000FF"/>
                </a:solidFill>
              </a:rPr>
              <a:t>40%</a:t>
            </a:r>
            <a:r>
              <a:rPr lang="en-US" sz="2400" dirty="0" smtClean="0"/>
              <a:t> X</a:t>
            </a:r>
            <a:r>
              <a:rPr lang="en-US" sz="2400" dirty="0" smtClean="0">
                <a:solidFill>
                  <a:srgbClr val="660066"/>
                </a:solidFill>
              </a:rPr>
              <a:t> 3</a:t>
            </a:r>
            <a:r>
              <a:rPr lang="en-US" sz="2400" dirty="0" smtClean="0"/>
              <a:t> X 15 YRS </a:t>
            </a:r>
            <a:r>
              <a:rPr lang="en-US" sz="2400" dirty="0" smtClean="0">
                <a:solidFill>
                  <a:srgbClr val="008000"/>
                </a:solidFill>
              </a:rPr>
              <a:t>= RP 7.5 MIO</a:t>
            </a:r>
            <a:r>
              <a:rPr lang="en-US" sz="2400" dirty="0" smtClean="0"/>
              <a:t> </a:t>
            </a:r>
          </a:p>
          <a:p>
            <a:pPr algn="l"/>
            <a:endParaRPr lang="en-US" sz="2400" dirty="0"/>
          </a:p>
          <a:p>
            <a:pPr algn="l"/>
            <a:r>
              <a:rPr lang="en-US" sz="2400" dirty="0" smtClean="0">
                <a:solidFill>
                  <a:srgbClr val="FF0000"/>
                </a:solidFill>
              </a:rPr>
              <a:t>COST PER ACQUISITION (CPA)</a:t>
            </a:r>
            <a:r>
              <a:rPr lang="en-US" sz="2400" dirty="0" smtClean="0"/>
              <a:t> = </a:t>
            </a:r>
            <a:r>
              <a:rPr lang="en-US" sz="2400" dirty="0" smtClean="0">
                <a:solidFill>
                  <a:srgbClr val="008000"/>
                </a:solidFill>
              </a:rPr>
              <a:t>ACQUISITION COST (CPC)</a:t>
            </a:r>
            <a:r>
              <a:rPr lang="en-US" sz="2400" dirty="0" smtClean="0"/>
              <a:t> + </a:t>
            </a:r>
            <a:r>
              <a:rPr lang="en-US" sz="2400" dirty="0" smtClean="0">
                <a:solidFill>
                  <a:srgbClr val="3366FF"/>
                </a:solidFill>
              </a:rPr>
              <a:t>ACTIVATION COST (2A’s) = RP 200K</a:t>
            </a:r>
          </a:p>
          <a:p>
            <a:pPr algn="l"/>
            <a:endParaRPr lang="en-US" sz="2400" dirty="0"/>
          </a:p>
          <a:p>
            <a:pPr algn="l"/>
            <a:r>
              <a:rPr lang="en-US" sz="2400" dirty="0" smtClean="0"/>
              <a:t>4R’s = </a:t>
            </a:r>
            <a:r>
              <a:rPr lang="en-US" sz="2400" dirty="0" smtClean="0">
                <a:solidFill>
                  <a:srgbClr val="008000"/>
                </a:solidFill>
              </a:rPr>
              <a:t>Revenue</a:t>
            </a:r>
            <a:r>
              <a:rPr lang="en-US" sz="2400" dirty="0" smtClean="0"/>
              <a:t> +</a:t>
            </a:r>
            <a:r>
              <a:rPr lang="en-US" sz="2400" dirty="0" smtClean="0">
                <a:solidFill>
                  <a:srgbClr val="3366FF"/>
                </a:solidFill>
              </a:rPr>
              <a:t> Referral</a:t>
            </a:r>
            <a:r>
              <a:rPr lang="en-US" sz="2400" dirty="0" smtClean="0"/>
              <a:t> + </a:t>
            </a:r>
            <a:r>
              <a:rPr lang="en-US" sz="2400" dirty="0" smtClean="0">
                <a:solidFill>
                  <a:srgbClr val="660066"/>
                </a:solidFill>
              </a:rPr>
              <a:t>Retention</a:t>
            </a:r>
            <a:r>
              <a:rPr lang="en-US" sz="2400" dirty="0" smtClean="0"/>
              <a:t> + </a:t>
            </a:r>
            <a:r>
              <a:rPr lang="en-US" sz="2400" dirty="0" smtClean="0">
                <a:solidFill>
                  <a:srgbClr val="FF0000"/>
                </a:solidFill>
              </a:rPr>
              <a:t>Resurrection</a:t>
            </a:r>
          </a:p>
          <a:p>
            <a:pPr algn="l"/>
            <a:endParaRPr lang="en-US" sz="2400" dirty="0" smtClean="0"/>
          </a:p>
          <a:p>
            <a:pPr algn="l"/>
            <a:r>
              <a:rPr lang="en-US" sz="2400" dirty="0" smtClean="0">
                <a:solidFill>
                  <a:srgbClr val="FF0000"/>
                </a:solidFill>
              </a:rPr>
              <a:t>- CUSTOMER VALUE</a:t>
            </a:r>
            <a:r>
              <a:rPr lang="en-US" sz="2400" dirty="0" smtClean="0"/>
              <a:t> = </a:t>
            </a:r>
            <a:r>
              <a:rPr lang="en-US" sz="2400" u="sng" dirty="0" smtClean="0">
                <a:solidFill>
                  <a:srgbClr val="3366FF"/>
                </a:solidFill>
              </a:rPr>
              <a:t>PERCEIVED VALUE (BRANDING - PACKAGING)</a:t>
            </a:r>
            <a:endParaRPr lang="en-US" sz="2400" dirty="0" smtClean="0">
              <a:solidFill>
                <a:srgbClr val="3366FF"/>
              </a:solidFill>
            </a:endParaRPr>
          </a:p>
          <a:p>
            <a:pPr lvl="3" indent="0">
              <a:buNone/>
            </a:pPr>
            <a:r>
              <a:rPr lang="en-US" sz="2400" dirty="0" smtClean="0"/>
              <a:t>	             </a:t>
            </a:r>
            <a:r>
              <a:rPr lang="en-US" sz="2400" dirty="0" smtClean="0">
                <a:solidFill>
                  <a:srgbClr val="008000"/>
                </a:solidFill>
              </a:rPr>
              <a:t>PERCEIVED RISK (MONEY BACK GUARANTEE)</a:t>
            </a:r>
            <a:endParaRPr lang="en-US" sz="2400" dirty="0" smtClean="0"/>
          </a:p>
          <a:p>
            <a:pPr lvl="3" indent="0">
              <a:buNone/>
            </a:pPr>
            <a:r>
              <a:rPr lang="en-US" sz="2400" dirty="0" smtClean="0">
                <a:solidFill>
                  <a:srgbClr val="FF0000"/>
                </a:solidFill>
              </a:rPr>
              <a:t>HACKING GROWTH</a:t>
            </a:r>
            <a:r>
              <a:rPr lang="en-US" sz="2400" dirty="0" smtClean="0"/>
              <a:t> &amp; </a:t>
            </a:r>
            <a:r>
              <a:rPr lang="en-US" sz="2400" dirty="0" smtClean="0">
                <a:solidFill>
                  <a:srgbClr val="3366FF"/>
                </a:solidFill>
              </a:rPr>
              <a:t>COHORT ANALYSIS</a:t>
            </a:r>
          </a:p>
          <a:p>
            <a:pPr lvl="3" indent="0">
              <a:buNone/>
            </a:pPr>
            <a:endParaRPr lang="en-US" sz="2400" dirty="0"/>
          </a:p>
        </p:txBody>
      </p:sp>
    </p:spTree>
    <p:extLst>
      <p:ext uri="{BB962C8B-B14F-4D97-AF65-F5344CB8AC3E}">
        <p14:creationId xmlns:p14="http://schemas.microsoft.com/office/powerpoint/2010/main" val="22012221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29" y="-297"/>
            <a:ext cx="12193057" cy="6858594"/>
          </a:xfrm>
          <a:prstGeom prst="rect">
            <a:avLst/>
          </a:prstGeom>
        </p:spPr>
      </p:pic>
      <p:sp>
        <p:nvSpPr>
          <p:cNvPr id="3" name="TextBox 2"/>
          <p:cNvSpPr txBox="1"/>
          <p:nvPr/>
        </p:nvSpPr>
        <p:spPr>
          <a:xfrm>
            <a:off x="10963469" y="6688723"/>
            <a:ext cx="1659941" cy="169277"/>
          </a:xfrm>
          <a:prstGeom prst="rect">
            <a:avLst/>
          </a:prstGeom>
          <a:noFill/>
        </p:spPr>
        <p:txBody>
          <a:bodyPr wrap="square" rtlCol="0">
            <a:spAutoFit/>
          </a:bodyPr>
          <a:lstStyle/>
          <a:p>
            <a:r>
              <a:rPr lang="en-US" sz="500" dirty="0">
                <a:solidFill>
                  <a:schemeClr val="bg1">
                    <a:lumMod val="75000"/>
                  </a:schemeClr>
                </a:solidFill>
                <a:hlinkClick r:id="rId5"/>
              </a:rPr>
              <a:t>Sage-Fox.com Free PowerPoint Templates</a:t>
            </a:r>
            <a:endParaRPr lang="en-US" sz="500" dirty="0">
              <a:solidFill>
                <a:schemeClr val="bg1">
                  <a:lumMod val="75000"/>
                </a:schemeClr>
              </a:solidFill>
            </a:endParaRPr>
          </a:p>
        </p:txBody>
      </p:sp>
      <p:sp>
        <p:nvSpPr>
          <p:cNvPr id="53" name="Rectangle 52"/>
          <p:cNvSpPr/>
          <p:nvPr/>
        </p:nvSpPr>
        <p:spPr>
          <a:xfrm>
            <a:off x="3960943" y="2627512"/>
            <a:ext cx="5073909" cy="149955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7200" b="1" dirty="0" smtClean="0">
                <a:ln w="1905"/>
                <a:solidFill>
                  <a:srgbClr val="FFFFFF"/>
                </a:solidFill>
                <a:effectLst>
                  <a:innerShdw blurRad="69850" dist="43180" dir="5400000">
                    <a:srgbClr val="000000">
                      <a:alpha val="65000"/>
                    </a:srgbClr>
                  </a:innerShdw>
                </a:effectLst>
              </a:rPr>
              <a:t>Thank You !</a:t>
            </a:r>
            <a:endParaRPr lang="en-US" sz="7200" b="1" dirty="0">
              <a:ln w="1905"/>
              <a:solidFill>
                <a:srgbClr val="FFFFFF"/>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9770067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160714_19414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34" y="0"/>
            <a:ext cx="12128500" cy="6858000"/>
          </a:xfrm>
          <a:prstGeom prst="rect">
            <a:avLst/>
          </a:prstGeom>
        </p:spPr>
      </p:pic>
      <p:sp>
        <p:nvSpPr>
          <p:cNvPr id="3" name="Rectangle 2"/>
          <p:cNvSpPr/>
          <p:nvPr/>
        </p:nvSpPr>
        <p:spPr>
          <a:xfrm>
            <a:off x="4067540" y="848907"/>
            <a:ext cx="4056920" cy="1323439"/>
          </a:xfrm>
          <a:prstGeom prst="rect">
            <a:avLst/>
          </a:prstGeom>
          <a:noFill/>
        </p:spPr>
        <p:txBody>
          <a:bodyPr wrap="none" lIns="91440" tIns="45720" rIns="91440" bIns="45720">
            <a:spAutoFit/>
          </a:bodyPr>
          <a:lstStyle/>
          <a:p>
            <a:pPr algn="ctr"/>
            <a:r>
              <a:rPr lang="x-none" sz="4000" b="1" cap="none" spc="0" dirty="0" smtClean="0">
                <a:ln w="12700">
                  <a:solidFill>
                    <a:schemeClr val="tx2">
                      <a:satMod val="155000"/>
                    </a:schemeClr>
                  </a:solidFill>
                  <a:prstDash val="solid"/>
                </a:ln>
                <a:solidFill>
                  <a:srgbClr val="FF6600"/>
                </a:solidFill>
                <a:effectLst>
                  <a:outerShdw blurRad="41275" dist="20320" dir="1800000" algn="tl" rotWithShape="0">
                    <a:srgbClr val="000000">
                      <a:alpha val="40000"/>
                    </a:srgbClr>
                  </a:outerShdw>
                </a:effectLst>
              </a:rPr>
              <a:t> Sharing on Digital</a:t>
            </a:r>
          </a:p>
          <a:p>
            <a:pPr algn="ctr"/>
            <a:r>
              <a:rPr lang="x-none" sz="4000" b="1" dirty="0" smtClean="0">
                <a:ln w="12700">
                  <a:solidFill>
                    <a:schemeClr val="tx2">
                      <a:satMod val="155000"/>
                    </a:schemeClr>
                  </a:solidFill>
                  <a:prstDash val="solid"/>
                </a:ln>
                <a:solidFill>
                  <a:srgbClr val="FF6600"/>
                </a:solidFill>
                <a:effectLst>
                  <a:outerShdw blurRad="41275" dist="20320" dir="1800000" algn="tl" rotWithShape="0">
                    <a:srgbClr val="000000">
                      <a:alpha val="40000"/>
                    </a:srgbClr>
                  </a:outerShdw>
                </a:effectLst>
              </a:rPr>
              <a:t>At IDX TV</a:t>
            </a:r>
            <a:endParaRPr lang="x-none" sz="4000" b="1" cap="none" spc="0" dirty="0">
              <a:ln w="12700">
                <a:solidFill>
                  <a:schemeClr val="tx2">
                    <a:satMod val="155000"/>
                  </a:schemeClr>
                </a:solidFill>
                <a:prstDash val="solid"/>
              </a:ln>
              <a:solidFill>
                <a:srgbClr val="FF66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73779842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384"/>
            <a:ext cx="10972800" cy="1143000"/>
          </a:xfrm>
        </p:spPr>
        <p:txBody>
          <a:bodyPr>
            <a:normAutofit fontScale="90000"/>
          </a:bodyPr>
          <a:lstStyle/>
          <a:p>
            <a:r>
              <a:rPr lang="en-US" dirty="0" smtClean="0"/>
              <a:t>TESLA – ELECTRIC CAR USD 125K</a:t>
            </a:r>
            <a:br>
              <a:rPr lang="en-US" dirty="0" smtClean="0"/>
            </a:br>
            <a:r>
              <a:rPr lang="en-US" dirty="0" smtClean="0"/>
              <a:t>10 HOURS CHARGE – 500 KM</a:t>
            </a:r>
            <a:endParaRPr lang="en-US" dirty="0"/>
          </a:p>
        </p:txBody>
      </p:sp>
      <p:pic>
        <p:nvPicPr>
          <p:cNvPr id="4" name="Content Placeholder 3" descr="IMG_20160728_051157.jpg"/>
          <p:cNvPicPr>
            <a:picLocks noGrp="1" noChangeAspect="1"/>
          </p:cNvPicPr>
          <p:nvPr>
            <p:ph idx="1"/>
          </p:nvPr>
        </p:nvPicPr>
        <p:blipFill>
          <a:blip r:embed="rId3" cstate="print">
            <a:extLst>
              <a:ext uri="{28A0092B-C50C-407E-A947-70E740481C1C}">
                <a14:useLocalDpi xmlns:a14="http://schemas.microsoft.com/office/drawing/2010/main" val="0"/>
              </a:ext>
            </a:extLst>
          </a:blip>
          <a:srcRect l="-40915" r="-40915"/>
          <a:stretch>
            <a:fillRect/>
          </a:stretch>
        </p:blipFill>
        <p:spPr>
          <a:xfrm>
            <a:off x="-2213827" y="1268761"/>
            <a:ext cx="16662755" cy="5604145"/>
          </a:xfrm>
        </p:spPr>
      </p:pic>
    </p:spTree>
    <p:extLst>
      <p:ext uri="{BB962C8B-B14F-4D97-AF65-F5344CB8AC3E}">
        <p14:creationId xmlns:p14="http://schemas.microsoft.com/office/powerpoint/2010/main" val="396190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Kuvd30dYI0ivgS4PpfrGW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uvd30dYI0ivgS4PpfrGW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uvd30dYI0ivgS4PpfrGW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Kuvd30dYI0ivgS4PpfrG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Vb._HP4XaU.jPEEUOWctp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gj53PnOfDUabbm9cEw0kg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4576</TotalTime>
  <Words>2495</Words>
  <Application>Microsoft Macintosh PowerPoint</Application>
  <PresentationFormat>Custom</PresentationFormat>
  <Paragraphs>408</Paragraphs>
  <Slides>77</Slides>
  <Notes>13</Notes>
  <HiddenSlides>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0" baseType="lpstr">
      <vt:lpstr>Office Theme</vt:lpstr>
      <vt:lpstr>Worksheet</vt:lpstr>
      <vt:lpstr>think-cell Slide</vt:lpstr>
      <vt:lpstr>PowerPoint Presentation</vt:lpstr>
      <vt:lpstr>About me</vt:lpstr>
      <vt:lpstr>PowerPoint Presentation</vt:lpstr>
      <vt:lpstr>PowerPoint Presentation</vt:lpstr>
      <vt:lpstr>PowerPoint Presentation</vt:lpstr>
      <vt:lpstr>PowerPoint Presentation</vt:lpstr>
      <vt:lpstr>PowerPoint Presentation</vt:lpstr>
      <vt:lpstr>PowerPoint Presentation</vt:lpstr>
      <vt:lpstr>TESLA – ELECTRIC CAR USD 125K 10 HOURS CHARGE – 500 KM</vt:lpstr>
      <vt:lpstr>Plug &amp; Play, Wall of Fame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Conversations of a single twitter account</vt:lpstr>
      <vt:lpstr>Who Talk About What and When…</vt:lpstr>
      <vt:lpstr>BAM…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just migrated to the largest ecommerce WH in Indonesia (possibly largest in SEA)</vt:lpstr>
      <vt:lpstr>PowerPoint Presentation</vt:lpstr>
      <vt:lpstr>PowerPoint Presentation</vt:lpstr>
      <vt:lpstr>PowerPoint Presentation</vt:lpstr>
      <vt:lpstr>We continuously track performance with various KPIs – example from Customer Service</vt:lpstr>
      <vt:lpstr>PowerPoint Presentation</vt:lpstr>
      <vt:lpstr>Indosat Fashion Big Bang</vt:lpstr>
      <vt:lpstr>PowerPoint Presentation</vt:lpstr>
      <vt:lpstr>TRADITIONAL VS DIGITAL MARKETING</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james sager;sage-fox.com</dc:creator>
  <cp:lastModifiedBy>Macbook Pro</cp:lastModifiedBy>
  <cp:revision>375</cp:revision>
  <cp:lastPrinted>2016-08-18T08:31:09Z</cp:lastPrinted>
  <dcterms:created xsi:type="dcterms:W3CDTF">2015-12-31T02:20:12Z</dcterms:created>
  <dcterms:modified xsi:type="dcterms:W3CDTF">2016-08-22T01:47:42Z</dcterms:modified>
</cp:coreProperties>
</file>